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44" r:id="rId2"/>
  </p:sldMasterIdLst>
  <p:notesMasterIdLst>
    <p:notesMasterId r:id="rId6"/>
  </p:notesMasterIdLst>
  <p:sldIdLst>
    <p:sldId id="269" r:id="rId3"/>
    <p:sldId id="275" r:id="rId4"/>
    <p:sldId id="27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bbah Hussein" initials="HH" lastIdx="2" clrIdx="0">
    <p:extLst>
      <p:ext uri="{19B8F6BF-5375-455C-9EA6-DF929625EA0E}">
        <p15:presenceInfo xmlns:p15="http://schemas.microsoft.com/office/powerpoint/2012/main" userId="d4644c60830f7192" providerId="Windows Live"/>
      </p:ext>
    </p:extLst>
  </p:cmAuthor>
  <p:cmAuthor id="2" name="yasmine abdel ghaffar" initials="yag" lastIdx="2" clrIdx="1">
    <p:extLst>
      <p:ext uri="{19B8F6BF-5375-455C-9EA6-DF929625EA0E}">
        <p15:presenceInfo xmlns:p15="http://schemas.microsoft.com/office/powerpoint/2012/main" userId="S-1-5-21-3862430626-3899998365-3558694860-1115" providerId="AD"/>
      </p:ext>
    </p:extLst>
  </p:cmAuthor>
  <p:cmAuthor id="3" name="Monique Hiller" initials="MH" lastIdx="1" clrIdx="2">
    <p:extLst>
      <p:ext uri="{19B8F6BF-5375-455C-9EA6-DF929625EA0E}">
        <p15:presenceInfo xmlns:p15="http://schemas.microsoft.com/office/powerpoint/2012/main" userId="86dd7198c66ded5d" providerId="Windows Live"/>
      </p:ext>
    </p:extLst>
  </p:cmAuthor>
  <p:cmAuthor id="4" name="Van Go" initials="VG" lastIdx="1" clrIdx="3">
    <p:extLst>
      <p:ext uri="{19B8F6BF-5375-455C-9EA6-DF929625EA0E}">
        <p15:presenceInfo xmlns:p15="http://schemas.microsoft.com/office/powerpoint/2012/main" userId="87782d2d56ff26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9F1"/>
    <a:srgbClr val="71B0C8"/>
    <a:srgbClr val="FABAE2"/>
    <a:srgbClr val="8B69B5"/>
    <a:srgbClr val="9C7EC0"/>
    <a:srgbClr val="DACFE7"/>
    <a:srgbClr val="7B54AA"/>
    <a:srgbClr val="000000"/>
    <a:srgbClr val="533973"/>
    <a:srgbClr val="0347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37" autoAdjust="0"/>
    <p:restoredTop sz="94660"/>
  </p:normalViewPr>
  <p:slideViewPr>
    <p:cSldViewPr snapToGrid="0">
      <p:cViewPr varScale="1">
        <p:scale>
          <a:sx n="83" d="100"/>
          <a:sy n="83" d="100"/>
        </p:scale>
        <p:origin x="5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CE8E2-6938-45CC-93D1-98407B17B33D}"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0D77C-FEE9-46D8-B77F-BEFC75259D6D}" type="slidenum">
              <a:rPr lang="en-US" smtClean="0"/>
              <a:t>‹#›</a:t>
            </a:fld>
            <a:endParaRPr lang="en-US"/>
          </a:p>
        </p:txBody>
      </p:sp>
    </p:spTree>
    <p:extLst>
      <p:ext uri="{BB962C8B-B14F-4D97-AF65-F5344CB8AC3E}">
        <p14:creationId xmlns:p14="http://schemas.microsoft.com/office/powerpoint/2010/main" val="389327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Master" Target="../slideMasters/slideMaster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Layouts/_rels/slideLayout65.xml.rels><?xml version="1.0" encoding="UTF-8" standalone="yes"?>
<Relationships xmlns="http://schemas.openxmlformats.org/package/2006/relationships"><Relationship Id="rId8" Type="http://schemas.openxmlformats.org/officeDocument/2006/relationships/hyperlink" Target="https://www.design.shell/" TargetMode="External"/><Relationship Id="rId3" Type="http://schemas.openxmlformats.org/officeDocument/2006/relationships/hyperlink" Target="https://creativehub.shell.com/" TargetMode="External"/><Relationship Id="rId7" Type="http://schemas.openxmlformats.org/officeDocument/2006/relationships/hyperlink" Target="https://oneweb.shell.com/" TargetMode="External"/><Relationship Id="rId2" Type="http://schemas.openxmlformats.org/officeDocument/2006/relationships/image" Target="../media/image40.jpeg"/><Relationship Id="rId1" Type="http://schemas.openxmlformats.org/officeDocument/2006/relationships/slideMaster" Target="../slideMasters/slideMaster2.xml"/><Relationship Id="rId6" Type="http://schemas.openxmlformats.org/officeDocument/2006/relationships/hyperlink" Target="https://brandcentral.shell.com/en_gb/applying-the-brand/applying-our-brand/communications-policy.html" TargetMode="External"/><Relationship Id="rId5" Type="http://schemas.openxmlformats.org/officeDocument/2006/relationships/hyperlink" Target="https://www.digital.shell/" TargetMode="External"/><Relationship Id="rId4" Type="http://schemas.openxmlformats.org/officeDocument/2006/relationships/image" Target="../media/image41.png"/><Relationship Id="rId9" Type="http://schemas.openxmlformats.org/officeDocument/2006/relationships/hyperlink" Target="https://www.brandcentral.shell.com/" TargetMode="External"/></Relationships>
</file>

<file path=ppt/slideLayouts/_rels/slideLayout66.xml.rels><?xml version="1.0" encoding="UTF-8" standalone="yes"?>
<Relationships xmlns="http://schemas.openxmlformats.org/package/2006/relationships"><Relationship Id="rId3" Type="http://schemas.openxmlformats.org/officeDocument/2006/relationships/hyperlink" Target="https://hub.shell.com/news/453196/shell-health-alert-for-covid-19-outbreak" TargetMode="External"/><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43.svg"/><Relationship Id="rId4" Type="http://schemas.openxmlformats.org/officeDocument/2006/relationships/image" Target="../media/image42.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4.emf"/><Relationship Id="rId7" Type="http://schemas.openxmlformats.org/officeDocument/2006/relationships/image" Target="../media/image48.emf"/><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47.emf"/><Relationship Id="rId5" Type="http://schemas.openxmlformats.org/officeDocument/2006/relationships/image" Target="../media/image46.emf"/><Relationship Id="rId10" Type="http://schemas.openxmlformats.org/officeDocument/2006/relationships/image" Target="../media/image51.emf"/><Relationship Id="rId4" Type="http://schemas.openxmlformats.org/officeDocument/2006/relationships/image" Target="../media/image45.emf"/><Relationship Id="rId9" Type="http://schemas.openxmlformats.org/officeDocument/2006/relationships/image" Target="../media/image50.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A3BAC5-1638-4A0B-9400-38D1DF60B73B}"/>
              </a:ext>
            </a:extLst>
          </p:cNvPr>
          <p:cNvSpPr/>
          <p:nvPr userDrawn="1"/>
        </p:nvSpPr>
        <p:spPr>
          <a:xfrm>
            <a:off x="0" y="0"/>
            <a:ext cx="12192000" cy="1237864"/>
          </a:xfrm>
          <a:prstGeom prst="rect">
            <a:avLst/>
          </a:prstGeom>
          <a:solidFill>
            <a:srgbClr val="686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9" name="Straight Connector 8">
            <a:extLst>
              <a:ext uri="{FF2B5EF4-FFF2-40B4-BE49-F238E27FC236}">
                <a16:creationId xmlns:a16="http://schemas.microsoft.com/office/drawing/2014/main" id="{FCFE2D05-F35E-40EC-BF2C-D5B757875B5B}"/>
              </a:ext>
            </a:extLst>
          </p:cNvPr>
          <p:cNvCxnSpPr>
            <a:cxnSpLocks/>
          </p:cNvCxnSpPr>
          <p:nvPr userDrawn="1"/>
        </p:nvCxnSpPr>
        <p:spPr>
          <a:xfrm>
            <a:off x="732432" y="480433"/>
            <a:ext cx="7844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32432" y="303341"/>
            <a:ext cx="10571999" cy="970450"/>
          </a:xfrm>
        </p:spPr>
        <p:txBody>
          <a:bodyPr>
            <a:normAutofit/>
          </a:bodyPr>
          <a:lstStyle>
            <a:lvl1pPr>
              <a:defRPr sz="3200" b="1">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749856" y="1692554"/>
            <a:ext cx="10554575" cy="3636510"/>
          </a:xfrm>
        </p:spPr>
        <p:txBody>
          <a:bodyPr/>
          <a:lstStyle>
            <a:lvl1pPr>
              <a:defRPr>
                <a:solidFill>
                  <a:srgbClr val="8EA1CB"/>
                </a:solidFill>
                <a:latin typeface="Calibri" panose="020F0502020204030204" pitchFamily="34" charset="0"/>
                <a:cs typeface="Calibri" panose="020F0502020204030204" pitchFamily="34" charset="0"/>
              </a:defRPr>
            </a:lvl1pPr>
            <a:lvl2pPr>
              <a:defRPr>
                <a:solidFill>
                  <a:srgbClr val="8EA1CB"/>
                </a:solidFill>
                <a:latin typeface="Calibri" panose="020F0502020204030204" pitchFamily="34" charset="0"/>
                <a:cs typeface="Calibri" panose="020F0502020204030204" pitchFamily="34" charset="0"/>
              </a:defRPr>
            </a:lvl2pPr>
            <a:lvl3pPr>
              <a:defRPr>
                <a:solidFill>
                  <a:srgbClr val="8EA1CB"/>
                </a:solidFill>
                <a:latin typeface="Calibri" panose="020F0502020204030204" pitchFamily="34" charset="0"/>
                <a:cs typeface="Calibri" panose="020F0502020204030204" pitchFamily="34" charset="0"/>
              </a:defRPr>
            </a:lvl3pPr>
            <a:lvl4pPr>
              <a:defRPr>
                <a:solidFill>
                  <a:srgbClr val="8EA1CB"/>
                </a:solidFill>
                <a:latin typeface="Calibri" panose="020F0502020204030204" pitchFamily="34" charset="0"/>
                <a:cs typeface="Calibri" panose="020F0502020204030204" pitchFamily="34" charset="0"/>
              </a:defRPr>
            </a:lvl4pPr>
            <a:lvl5pPr>
              <a:defRPr>
                <a:solidFill>
                  <a:srgbClr val="8EA1CB"/>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2237875"/>
      </p:ext>
    </p:extLst>
  </p:cSld>
  <p:clrMapOvr>
    <a:masterClrMapping/>
  </p:clrMapOvr>
  <p:transition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 4">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7" y="2501630"/>
            <a:ext cx="3183467" cy="1854741"/>
          </a:xfrm>
        </p:spPr>
        <p:txBody>
          <a:bodyPr anchor="ctr"/>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5520268" y="932536"/>
            <a:ext cx="4656666" cy="4986622"/>
          </a:xfrm>
        </p:spPr>
        <p:txBody>
          <a:bodyPr anchor="ctr"/>
          <a:lstStyle>
            <a:lvl1pPr marL="190510" indent="-190510" algn="l">
              <a:spcBef>
                <a:spcPts val="1200"/>
              </a:spcBef>
              <a:buFont typeface="Wingdings" panose="05000000000000000000" pitchFamily="2" charset="2"/>
              <a:buChar char="l"/>
              <a:defRPr>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94779966"/>
      </p:ext>
    </p:extLst>
  </p:cSld>
  <p:clrMapOvr>
    <a:masterClrMapping/>
  </p:clrMapOvr>
  <p:transition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23" name="Picture Placeholder 6"/>
          <p:cNvSpPr>
            <a:spLocks noGrp="1"/>
          </p:cNvSpPr>
          <p:nvPr>
            <p:ph type="pic" sz="quarter" idx="16"/>
          </p:nvPr>
        </p:nvSpPr>
        <p:spPr>
          <a:xfrm>
            <a:off x="5169958" y="1496546"/>
            <a:ext cx="1852083" cy="1852369"/>
          </a:xfrm>
          <a:prstGeom prst="ellipse">
            <a:avLst/>
          </a:prstGeo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4" name="Text Placeholder 5"/>
          <p:cNvSpPr>
            <a:spLocks noGrp="1"/>
          </p:cNvSpPr>
          <p:nvPr>
            <p:ph type="body" sz="quarter" idx="17" hasCustomPrompt="1"/>
          </p:nvPr>
        </p:nvSpPr>
        <p:spPr>
          <a:xfrm>
            <a:off x="4693420" y="4144925"/>
            <a:ext cx="2805161" cy="1193259"/>
          </a:xfrm>
        </p:spPr>
        <p:txBody>
          <a:bodyPr anchor="t"/>
          <a:lstStyle>
            <a:lvl1pPr marL="0" indent="0" algn="l">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8" hasCustomPrompt="1"/>
          </p:nvPr>
        </p:nvSpPr>
        <p:spPr>
          <a:xfrm>
            <a:off x="4693420" y="3405247"/>
            <a:ext cx="2805161" cy="390888"/>
          </a:xfrm>
        </p:spPr>
        <p:txBody>
          <a:bodyPr anchor="b">
            <a:normAutofit/>
          </a:bodyPr>
          <a:lstStyle>
            <a:lvl1pPr marL="0" indent="0" algn="ctr">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Caption goes here</a:t>
            </a:r>
            <a:endParaRPr kumimoji="1" lang="ja-JP" altLang="en-US" dirty="0"/>
          </a:p>
        </p:txBody>
      </p:sp>
      <p:sp>
        <p:nvSpPr>
          <p:cNvPr id="26" name="Picture Placeholder 6"/>
          <p:cNvSpPr>
            <a:spLocks noGrp="1"/>
          </p:cNvSpPr>
          <p:nvPr>
            <p:ph type="pic" sz="quarter" idx="19"/>
          </p:nvPr>
        </p:nvSpPr>
        <p:spPr>
          <a:xfrm>
            <a:off x="8927811" y="1496546"/>
            <a:ext cx="1852083" cy="1852369"/>
          </a:xfrm>
          <a:prstGeom prst="ellipse">
            <a:avLst/>
          </a:prstGeo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7" name="Text Placeholder 5"/>
          <p:cNvSpPr>
            <a:spLocks noGrp="1"/>
          </p:cNvSpPr>
          <p:nvPr>
            <p:ph type="body" sz="quarter" idx="20" hasCustomPrompt="1"/>
          </p:nvPr>
        </p:nvSpPr>
        <p:spPr>
          <a:xfrm>
            <a:off x="8451273" y="4144925"/>
            <a:ext cx="2805161" cy="1193259"/>
          </a:xfrm>
        </p:spPr>
        <p:txBody>
          <a:bodyPr anchor="t"/>
          <a:lstStyle>
            <a:lvl1pPr marL="0" indent="0" algn="l">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21" hasCustomPrompt="1"/>
          </p:nvPr>
        </p:nvSpPr>
        <p:spPr>
          <a:xfrm>
            <a:off x="8451273" y="3405247"/>
            <a:ext cx="2805161" cy="390888"/>
          </a:xfrm>
        </p:spPr>
        <p:txBody>
          <a:bodyPr anchor="b">
            <a:normAutofit/>
          </a:bodyPr>
          <a:lstStyle>
            <a:lvl1pPr marL="0" indent="0" algn="ctr">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Caption goes here</a:t>
            </a:r>
            <a:endParaRPr kumimoji="1" lang="ja-JP" altLang="en-US" dirty="0"/>
          </a:p>
        </p:txBody>
      </p:sp>
      <p:sp>
        <p:nvSpPr>
          <p:cNvPr id="29" name="Text Placeholder 5"/>
          <p:cNvSpPr>
            <a:spLocks noGrp="1"/>
          </p:cNvSpPr>
          <p:nvPr>
            <p:ph type="body" sz="quarter" idx="23" hasCustomPrompt="1"/>
          </p:nvPr>
        </p:nvSpPr>
        <p:spPr>
          <a:xfrm>
            <a:off x="4693420" y="3821632"/>
            <a:ext cx="2805161" cy="293685"/>
          </a:xfrm>
        </p:spPr>
        <p:txBody>
          <a:bodyPr anchor="t">
            <a:normAutofit/>
          </a:bodyPr>
          <a:lstStyle>
            <a:lvl1pPr marL="0" indent="0" algn="ctr">
              <a:lnSpc>
                <a:spcPct val="100000"/>
              </a:lnSpc>
              <a:spcBef>
                <a:spcPts val="0"/>
              </a:spcBef>
              <a:buFontTx/>
              <a:buNone/>
              <a:defRPr sz="1333">
                <a:solidFill>
                  <a:schemeClr val="tx2">
                    <a:lumMod val="60000"/>
                    <a:lumOff val="40000"/>
                  </a:schemeClr>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24" hasCustomPrompt="1"/>
          </p:nvPr>
        </p:nvSpPr>
        <p:spPr>
          <a:xfrm>
            <a:off x="8451273" y="3821632"/>
            <a:ext cx="2805161" cy="293685"/>
          </a:xfrm>
        </p:spPr>
        <p:txBody>
          <a:bodyPr anchor="t">
            <a:normAutofit/>
          </a:bodyPr>
          <a:lstStyle>
            <a:lvl1pPr marL="0" indent="0" algn="ctr">
              <a:lnSpc>
                <a:spcPct val="100000"/>
              </a:lnSpc>
              <a:spcBef>
                <a:spcPts val="0"/>
              </a:spcBef>
              <a:buFontTx/>
              <a:buNone/>
              <a:defRPr sz="1333">
                <a:solidFill>
                  <a:schemeClr val="tx2">
                    <a:lumMod val="60000"/>
                    <a:lumOff val="40000"/>
                  </a:schemeClr>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31" name="Title 1"/>
          <p:cNvSpPr>
            <a:spLocks noGrp="1"/>
          </p:cNvSpPr>
          <p:nvPr>
            <p:ph type="title" hasCustomPrompt="1"/>
          </p:nvPr>
        </p:nvSpPr>
        <p:spPr>
          <a:xfrm>
            <a:off x="935567" y="1411425"/>
            <a:ext cx="3012319"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2" name="Text Placeholder 5"/>
          <p:cNvSpPr>
            <a:spLocks noGrp="1"/>
          </p:cNvSpPr>
          <p:nvPr>
            <p:ph type="body" sz="quarter" idx="25" hasCustomPrompt="1"/>
          </p:nvPr>
        </p:nvSpPr>
        <p:spPr>
          <a:xfrm>
            <a:off x="935566" y="3577281"/>
            <a:ext cx="3012320" cy="2341877"/>
          </a:xfrm>
        </p:spPr>
        <p:txBody>
          <a:bodyPr anchor="t"/>
          <a:lstStyle>
            <a:lvl1pPr marL="0" indent="0" algn="just">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98364146"/>
      </p:ext>
    </p:extLst>
  </p:cSld>
  <p:clrMapOvr>
    <a:masterClrMapping/>
  </p:clrMapOvr>
  <p:transition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7" y="2493893"/>
            <a:ext cx="8161867" cy="822019"/>
          </a:xfrm>
        </p:spPr>
        <p:txBody>
          <a:bodyPr anchor="b"/>
          <a:lstStyle>
            <a:lvl1pPr algn="ctr">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sp>
        <p:nvSpPr>
          <p:cNvPr id="8" name="Text Placeholder 5"/>
          <p:cNvSpPr>
            <a:spLocks noGrp="1"/>
          </p:cNvSpPr>
          <p:nvPr>
            <p:ph type="body" sz="quarter" idx="12" hasCustomPrompt="1"/>
          </p:nvPr>
        </p:nvSpPr>
        <p:spPr>
          <a:xfrm>
            <a:off x="2015067" y="3428471"/>
            <a:ext cx="8161867" cy="2161450"/>
          </a:xfrm>
        </p:spPr>
        <p:txBody>
          <a:bodyPr anchor="t"/>
          <a:lstStyle>
            <a:lvl1pPr marL="0" indent="0" algn="ctr">
              <a:spcBef>
                <a:spcPts val="0"/>
              </a:spcBef>
              <a:buFontTx/>
              <a:buNone/>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55733756"/>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10" presetClass="entr" presetSubtype="0" fill="hold" grpId="0" nodeType="after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de image and text 1">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0" y="932536"/>
            <a:ext cx="12192000" cy="2495935"/>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2" name="Title 1"/>
          <p:cNvSpPr>
            <a:spLocks noGrp="1"/>
          </p:cNvSpPr>
          <p:nvPr>
            <p:ph type="title" hasCustomPrompt="1"/>
          </p:nvPr>
        </p:nvSpPr>
        <p:spPr>
          <a:xfrm>
            <a:off x="1295400" y="2523401"/>
            <a:ext cx="9601200" cy="905070"/>
          </a:xfrm>
        </p:spPr>
        <p:txBody>
          <a:bodyPr/>
          <a:lstStyle>
            <a:lvl1pPr algn="ctr">
              <a:defRPr>
                <a:solidFill>
                  <a:schemeClr val="bg1"/>
                </a:solidFill>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sp>
        <p:nvSpPr>
          <p:cNvPr id="6" name="Text Placeholder 5"/>
          <p:cNvSpPr>
            <a:spLocks noGrp="1"/>
          </p:cNvSpPr>
          <p:nvPr>
            <p:ph type="body" sz="quarter" idx="12" hasCustomPrompt="1"/>
          </p:nvPr>
        </p:nvSpPr>
        <p:spPr>
          <a:xfrm>
            <a:off x="2891367" y="3700504"/>
            <a:ext cx="6409267" cy="1889417"/>
          </a:xfrm>
        </p:spPr>
        <p:txBody>
          <a:bodyPr anchor="ctr"/>
          <a:lstStyle>
            <a:lvl1pPr marL="0" indent="0" algn="ctr">
              <a:buFontTx/>
              <a:buNone/>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58699248"/>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935567" y="2422731"/>
            <a:ext cx="3816350" cy="2012539"/>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6096000" y="1697521"/>
            <a:ext cx="4080933" cy="1613586"/>
          </a:xfrm>
        </p:spPr>
        <p:txBody>
          <a:bodyPr anchor="t"/>
          <a:lstStyle>
            <a:lvl1pPr marL="0" indent="0" algn="l">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6096000" y="1257962"/>
            <a:ext cx="4080933" cy="390888"/>
          </a:xfrm>
        </p:spPr>
        <p:txBody>
          <a:bodyPr anchor="b">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096000" y="4017859"/>
            <a:ext cx="4080933" cy="1613586"/>
          </a:xfrm>
        </p:spPr>
        <p:txBody>
          <a:bodyPr anchor="t"/>
          <a:lstStyle>
            <a:lvl1pPr marL="0" indent="0" algn="l">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096000" y="3578300"/>
            <a:ext cx="4080933" cy="390888"/>
          </a:xfrm>
        </p:spPr>
        <p:txBody>
          <a:bodyPr anchor="b">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623692251"/>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500"/>
                                        <p:tgtEl>
                                          <p:spTgt spid="13">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sp>
        <p:nvSpPr>
          <p:cNvPr id="5" name="Title 1"/>
          <p:cNvSpPr>
            <a:spLocks noGrp="1"/>
          </p:cNvSpPr>
          <p:nvPr>
            <p:ph type="title" hasCustomPrompt="1"/>
          </p:nvPr>
        </p:nvSpPr>
        <p:spPr>
          <a:xfrm>
            <a:off x="935567" y="2422731"/>
            <a:ext cx="3816350" cy="2012539"/>
          </a:xfrm>
        </p:spPr>
        <p:txBody>
          <a:bodyPr anchor="ctr"/>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6096000" y="1331705"/>
            <a:ext cx="4080933" cy="947613"/>
          </a:xfrm>
        </p:spPr>
        <p:txBody>
          <a:bodyPr anchor="t"/>
          <a:lstStyle>
            <a:lvl1pPr marL="0" indent="0" algn="l">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7" name="Text Placeholder 5"/>
          <p:cNvSpPr>
            <a:spLocks noGrp="1"/>
          </p:cNvSpPr>
          <p:nvPr>
            <p:ph type="body" sz="quarter" idx="14" hasCustomPrompt="1"/>
          </p:nvPr>
        </p:nvSpPr>
        <p:spPr>
          <a:xfrm>
            <a:off x="6096000" y="892146"/>
            <a:ext cx="4080933" cy="390888"/>
          </a:xfrm>
        </p:spPr>
        <p:txBody>
          <a:bodyPr anchor="b">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Heading goes here</a:t>
            </a:r>
            <a:endParaRPr kumimoji="1" lang="ja-JP" altLang="en-US" dirty="0"/>
          </a:p>
        </p:txBody>
      </p:sp>
      <p:sp>
        <p:nvSpPr>
          <p:cNvPr id="8" name="Text Placeholder 5"/>
          <p:cNvSpPr>
            <a:spLocks noGrp="1"/>
          </p:cNvSpPr>
          <p:nvPr>
            <p:ph type="body" sz="quarter" idx="15" hasCustomPrompt="1"/>
          </p:nvPr>
        </p:nvSpPr>
        <p:spPr>
          <a:xfrm>
            <a:off x="6096000" y="3154778"/>
            <a:ext cx="4080933" cy="947613"/>
          </a:xfrm>
        </p:spPr>
        <p:txBody>
          <a:bodyPr anchor="t"/>
          <a:lstStyle>
            <a:lvl1pPr marL="0" indent="0" algn="l">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9" name="Text Placeholder 5"/>
          <p:cNvSpPr>
            <a:spLocks noGrp="1"/>
          </p:cNvSpPr>
          <p:nvPr>
            <p:ph type="body" sz="quarter" idx="16" hasCustomPrompt="1"/>
          </p:nvPr>
        </p:nvSpPr>
        <p:spPr>
          <a:xfrm>
            <a:off x="6096000" y="2715219"/>
            <a:ext cx="4080933" cy="390888"/>
          </a:xfrm>
        </p:spPr>
        <p:txBody>
          <a:bodyPr anchor="b">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Heading goes here</a:t>
            </a:r>
            <a:endParaRPr kumimoji="1" lang="ja-JP" altLang="en-US" dirty="0"/>
          </a:p>
        </p:txBody>
      </p:sp>
      <p:sp>
        <p:nvSpPr>
          <p:cNvPr id="10" name="Text Placeholder 5"/>
          <p:cNvSpPr>
            <a:spLocks noGrp="1"/>
          </p:cNvSpPr>
          <p:nvPr>
            <p:ph type="body" sz="quarter" idx="17" hasCustomPrompt="1"/>
          </p:nvPr>
        </p:nvSpPr>
        <p:spPr>
          <a:xfrm>
            <a:off x="6096000" y="4977851"/>
            <a:ext cx="4080933" cy="947613"/>
          </a:xfrm>
        </p:spPr>
        <p:txBody>
          <a:bodyPr anchor="t"/>
          <a:lstStyle>
            <a:lvl1pPr marL="0" indent="0" algn="l">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8" hasCustomPrompt="1"/>
          </p:nvPr>
        </p:nvSpPr>
        <p:spPr>
          <a:xfrm>
            <a:off x="6096000" y="4538292"/>
            <a:ext cx="4080933" cy="390888"/>
          </a:xfrm>
        </p:spPr>
        <p:txBody>
          <a:bodyPr anchor="b">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409502406"/>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55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2050"/>
                            </p:stCondLst>
                            <p:childTnLst>
                              <p:par>
                                <p:cTn id="14" presetID="10"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2800"/>
                            </p:stCondLst>
                            <p:childTnLst>
                              <p:par>
                                <p:cTn id="18" presetID="22" presetClass="entr" presetSubtype="8"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3300"/>
                            </p:stCondLst>
                            <p:childTnLst>
                              <p:par>
                                <p:cTn id="22" presetID="10" presetClass="entr" presetSubtype="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4050"/>
                            </p:stCondLst>
                            <p:childTnLst>
                              <p:par>
                                <p:cTn id="26" presetID="22" presetClass="entr" presetSubtype="8" fill="hold" grpId="0"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par>
                          <p:cTn id="29" fill="hold">
                            <p:stCondLst>
                              <p:cond delay="4550"/>
                            </p:stCondLst>
                            <p:childTnLst>
                              <p:par>
                                <p:cTn id="30" presetID="10" presetClass="entr" presetSubtype="0" fill="hold" grpId="0" nodeType="afterEffect">
                                  <p:stCondLst>
                                    <p:cond delay="2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p:tmplLst>
          <p:tmpl>
            <p:tnLst>
              <p:par>
                <p:cTn presetID="10"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whit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grpSp>
        <p:nvGrpSpPr>
          <p:cNvPr id="20" name="Group 19"/>
          <p:cNvGrpSpPr/>
          <p:nvPr userDrawn="1"/>
        </p:nvGrpSpPr>
        <p:grpSpPr>
          <a:xfrm>
            <a:off x="2363197" y="932536"/>
            <a:ext cx="2388720" cy="4986623"/>
            <a:chOff x="2791402" y="1050114"/>
            <a:chExt cx="3909098" cy="8159261"/>
          </a:xfrm>
        </p:grpSpPr>
        <p:sp>
          <p:nvSpPr>
            <p:cNvPr id="7" name="Rectangle 6"/>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Rectangle 5"/>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Rectangle: Rounded Corners 7"/>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3" name="Rectangle: Rounded Corners 12"/>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9" name="Oval 8"/>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Rectangle: Rounded Corners 9"/>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Oval 10"/>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Oval 11"/>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sp>
        <p:nvSpPr>
          <p:cNvPr id="30" name="Picture Placeholder 6"/>
          <p:cNvSpPr>
            <a:spLocks noGrp="1"/>
          </p:cNvSpPr>
          <p:nvPr>
            <p:ph type="pic" sz="quarter" idx="15"/>
          </p:nvPr>
        </p:nvSpPr>
        <p:spPr>
          <a:xfrm>
            <a:off x="2565993" y="1626919"/>
            <a:ext cx="2012097" cy="3587864"/>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1" name="Title 1"/>
          <p:cNvSpPr>
            <a:spLocks noGrp="1"/>
          </p:cNvSpPr>
          <p:nvPr>
            <p:ph type="title" hasCustomPrompt="1"/>
          </p:nvPr>
        </p:nvSpPr>
        <p:spPr>
          <a:xfrm>
            <a:off x="5943470" y="1347427"/>
            <a:ext cx="4954433" cy="201776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32" name="Straight Connector 31"/>
          <p:cNvCxnSpPr/>
          <p:nvPr userDrawn="1"/>
        </p:nvCxnSpPr>
        <p:spPr>
          <a:xfrm>
            <a:off x="6014720" y="3428471"/>
            <a:ext cx="617728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12" hasCustomPrompt="1"/>
          </p:nvPr>
        </p:nvSpPr>
        <p:spPr>
          <a:xfrm>
            <a:off x="5956170" y="3574543"/>
            <a:ext cx="4954433" cy="2015378"/>
          </a:xfrm>
        </p:spPr>
        <p:txBody>
          <a:bodyPr anchor="t"/>
          <a:lstStyle>
            <a:lvl1pPr marL="0" indent="0" algn="just">
              <a:spcBef>
                <a:spcPts val="0"/>
              </a:spcBef>
              <a:buFontTx/>
              <a:buNone/>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48576390"/>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1000" fill="hold"/>
                                        <p:tgtEl>
                                          <p:spTgt spid="31"/>
                                        </p:tgtEl>
                                        <p:attrNameLst>
                                          <p:attrName>ppt_x</p:attrName>
                                        </p:attrNameLst>
                                      </p:cBhvr>
                                      <p:tavLst>
                                        <p:tav tm="0">
                                          <p:val>
                                            <p:strVal val="#ppt_x"/>
                                          </p:val>
                                        </p:tav>
                                        <p:tav tm="100000">
                                          <p:val>
                                            <p:strVal val="#ppt_x"/>
                                          </p:val>
                                        </p:tav>
                                      </p:tavLst>
                                    </p:anim>
                                    <p:anim calcmode="lin" valueType="num">
                                      <p:cBhvr additive="base">
                                        <p:cTn id="18" dur="1000" fill="hold"/>
                                        <p:tgtEl>
                                          <p:spTgt spid="3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black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grpSp>
        <p:nvGrpSpPr>
          <p:cNvPr id="25" name="Group 24"/>
          <p:cNvGrpSpPr/>
          <p:nvPr userDrawn="1"/>
        </p:nvGrpSpPr>
        <p:grpSpPr>
          <a:xfrm>
            <a:off x="1258593" y="932537"/>
            <a:ext cx="3554186" cy="5925464"/>
            <a:chOff x="1887889" y="1398589"/>
            <a:chExt cx="5331279" cy="8886825"/>
          </a:xfrm>
        </p:grpSpPr>
        <p:sp>
          <p:nvSpPr>
            <p:cNvPr id="6" name="Rectangle 5"/>
            <p:cNvSpPr/>
            <p:nvPr userDrawn="1"/>
          </p:nvSpPr>
          <p:spPr>
            <a:xfrm>
              <a:off x="1887889" y="394160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Rectangle 6"/>
            <p:cNvSpPr/>
            <p:nvPr userDrawn="1"/>
          </p:nvSpPr>
          <p:spPr>
            <a:xfrm>
              <a:off x="1887889" y="2908877"/>
              <a:ext cx="175370" cy="693792"/>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Freeform: Shape 17"/>
            <p:cNvSpPr/>
            <p:nvPr userDrawn="1"/>
          </p:nvSpPr>
          <p:spPr>
            <a:xfrm>
              <a:off x="1943100" y="1398589"/>
              <a:ext cx="5276068" cy="8886825"/>
            </a:xfrm>
            <a:custGeom>
              <a:avLst/>
              <a:gdLst>
                <a:gd name="connsiteX0" fmla="*/ 706677 w 5276068"/>
                <a:gd name="connsiteY0" fmla="*/ 0 h 8886825"/>
                <a:gd name="connsiteX1" fmla="*/ 4569391 w 5276068"/>
                <a:gd name="connsiteY1" fmla="*/ 0 h 8886825"/>
                <a:gd name="connsiteX2" fmla="*/ 5276068 w 5276068"/>
                <a:gd name="connsiteY2" fmla="*/ 706677 h 8886825"/>
                <a:gd name="connsiteX3" fmla="*/ 5276068 w 5276068"/>
                <a:gd name="connsiteY3" fmla="*/ 8886825 h 8886825"/>
                <a:gd name="connsiteX4" fmla="*/ 0 w 5276068"/>
                <a:gd name="connsiteY4" fmla="*/ 8886825 h 8886825"/>
                <a:gd name="connsiteX5" fmla="*/ 0 w 5276068"/>
                <a:gd name="connsiteY5" fmla="*/ 706677 h 8886825"/>
                <a:gd name="connsiteX6" fmla="*/ 706677 w 5276068"/>
                <a:gd name="connsiteY6" fmla="*/ 0 h 88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068" h="8886825">
                  <a:moveTo>
                    <a:pt x="706677" y="0"/>
                  </a:moveTo>
                  <a:lnTo>
                    <a:pt x="4569391" y="0"/>
                  </a:lnTo>
                  <a:cubicBezTo>
                    <a:pt x="4959678" y="0"/>
                    <a:pt x="5276068" y="316390"/>
                    <a:pt x="5276068" y="706677"/>
                  </a:cubicBezTo>
                  <a:lnTo>
                    <a:pt x="5276068" y="8886825"/>
                  </a:lnTo>
                  <a:lnTo>
                    <a:pt x="0" y="8886825"/>
                  </a:lnTo>
                  <a:lnTo>
                    <a:pt x="0" y="706677"/>
                  </a:lnTo>
                  <a:cubicBezTo>
                    <a:pt x="0" y="316390"/>
                    <a:pt x="316390" y="0"/>
                    <a:pt x="706677" y="0"/>
                  </a:cubicBezTo>
                  <a:close/>
                </a:path>
              </a:pathLst>
            </a:custGeom>
            <a:solidFill>
              <a:schemeClr val="tx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16" name="Freeform: Shape 15"/>
            <p:cNvSpPr/>
            <p:nvPr userDrawn="1"/>
          </p:nvSpPr>
          <p:spPr>
            <a:xfrm>
              <a:off x="2312158" y="2908877"/>
              <a:ext cx="4537952" cy="7376536"/>
            </a:xfrm>
            <a:custGeom>
              <a:avLst/>
              <a:gdLst>
                <a:gd name="connsiteX0" fmla="*/ 63531 w 4537952"/>
                <a:gd name="connsiteY0" fmla="*/ 0 h 7376536"/>
                <a:gd name="connsiteX1" fmla="*/ 4474421 w 4537952"/>
                <a:gd name="connsiteY1" fmla="*/ 0 h 7376536"/>
                <a:gd name="connsiteX2" fmla="*/ 4537952 w 4537952"/>
                <a:gd name="connsiteY2" fmla="*/ 63531 h 7376536"/>
                <a:gd name="connsiteX3" fmla="*/ 4537952 w 4537952"/>
                <a:gd name="connsiteY3" fmla="*/ 7376536 h 7376536"/>
                <a:gd name="connsiteX4" fmla="*/ 0 w 4537952"/>
                <a:gd name="connsiteY4" fmla="*/ 7376536 h 7376536"/>
                <a:gd name="connsiteX5" fmla="*/ 0 w 4537952"/>
                <a:gd name="connsiteY5" fmla="*/ 63531 h 7376536"/>
                <a:gd name="connsiteX6" fmla="*/ 63531 w 4537952"/>
                <a:gd name="connsiteY6" fmla="*/ 0 h 737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7952" h="7376536">
                  <a:moveTo>
                    <a:pt x="63531" y="0"/>
                  </a:moveTo>
                  <a:lnTo>
                    <a:pt x="4474421" y="0"/>
                  </a:lnTo>
                  <a:cubicBezTo>
                    <a:pt x="4509508" y="0"/>
                    <a:pt x="4537952" y="28444"/>
                    <a:pt x="4537952" y="63531"/>
                  </a:cubicBezTo>
                  <a:lnTo>
                    <a:pt x="4537952" y="7376536"/>
                  </a:lnTo>
                  <a:lnTo>
                    <a:pt x="0" y="7376536"/>
                  </a:lnTo>
                  <a:lnTo>
                    <a:pt x="0" y="63531"/>
                  </a:lnTo>
                  <a:cubicBezTo>
                    <a:pt x="0" y="28444"/>
                    <a:pt x="28444" y="0"/>
                    <a:pt x="63531" y="0"/>
                  </a:cubicBezTo>
                  <a:close/>
                </a:path>
              </a:pathLst>
            </a:cu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200"/>
            </a:p>
          </p:txBody>
        </p:sp>
        <p:sp>
          <p:nvSpPr>
            <p:cNvPr id="10" name="Oval 9"/>
            <p:cNvSpPr/>
            <p:nvPr userDrawn="1"/>
          </p:nvSpPr>
          <p:spPr>
            <a:xfrm>
              <a:off x="4011886" y="2276809"/>
              <a:ext cx="129703" cy="129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Rectangle: Rounded Corners 10"/>
            <p:cNvSpPr/>
            <p:nvPr userDrawn="1"/>
          </p:nvSpPr>
          <p:spPr>
            <a:xfrm flipV="1">
              <a:off x="4271035" y="2286638"/>
              <a:ext cx="879346" cy="11058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Oval 11"/>
            <p:cNvSpPr/>
            <p:nvPr userDrawn="1"/>
          </p:nvSpPr>
          <p:spPr>
            <a:xfrm>
              <a:off x="4490302" y="1839164"/>
              <a:ext cx="181664" cy="1816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sp>
        <p:nvSpPr>
          <p:cNvPr id="21" name="Title 1"/>
          <p:cNvSpPr>
            <a:spLocks noGrp="1"/>
          </p:cNvSpPr>
          <p:nvPr>
            <p:ph type="title" hasCustomPrompt="1"/>
          </p:nvPr>
        </p:nvSpPr>
        <p:spPr>
          <a:xfrm>
            <a:off x="5943470" y="1347427"/>
            <a:ext cx="4954433" cy="201776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2" name="Straight Connector 21"/>
          <p:cNvCxnSpPr/>
          <p:nvPr userDrawn="1"/>
        </p:nvCxnSpPr>
        <p:spPr>
          <a:xfrm>
            <a:off x="6014720" y="3428471"/>
            <a:ext cx="617728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12" hasCustomPrompt="1"/>
          </p:nvPr>
        </p:nvSpPr>
        <p:spPr>
          <a:xfrm>
            <a:off x="5956170" y="3574543"/>
            <a:ext cx="4954433" cy="2015378"/>
          </a:xfrm>
        </p:spPr>
        <p:txBody>
          <a:bodyPr anchor="t"/>
          <a:lstStyle>
            <a:lvl1pPr marL="0" indent="0" algn="just">
              <a:spcBef>
                <a:spcPts val="0"/>
              </a:spcBef>
              <a:buFontTx/>
              <a:buNone/>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24" name="Picture Placeholder 6"/>
          <p:cNvSpPr>
            <a:spLocks noGrp="1"/>
          </p:cNvSpPr>
          <p:nvPr>
            <p:ph type="pic" sz="quarter" idx="15"/>
          </p:nvPr>
        </p:nvSpPr>
        <p:spPr>
          <a:xfrm>
            <a:off x="1561723" y="1965101"/>
            <a:ext cx="3000000" cy="4892899"/>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888666954"/>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par>
                                <p:cTn id="15" presetID="2" presetClass="entr" presetSubtype="1" decel="100000" fill="hold" grpId="0" nodeType="withEffect">
                                  <p:stCondLst>
                                    <p:cond delay="250"/>
                                  </p:stCondLst>
                                  <p:iterate type="wd">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ppt_x"/>
                                          </p:val>
                                        </p:tav>
                                        <p:tav tm="100000">
                                          <p:val>
                                            <p:strVal val="#ppt_x"/>
                                          </p:val>
                                        </p:tav>
                                      </p:tavLst>
                                    </p:anim>
                                    <p:anim calcmode="lin" valueType="num">
                                      <p:cBhvr additive="base">
                                        <p:cTn id="18" dur="10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205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tmplLst>
          <p:tmpl>
            <p:tnLst>
              <p:par>
                <p:cTn presetID="10" presetClass="entr" presetSubtype="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ne and tablet 1">
    <p:spTree>
      <p:nvGrpSpPr>
        <p:cNvPr id="1" name=""/>
        <p:cNvGrpSpPr/>
        <p:nvPr/>
      </p:nvGrpSpPr>
      <p:grpSpPr>
        <a:xfrm>
          <a:off x="0" y="0"/>
          <a:ext cx="0" cy="0"/>
          <a:chOff x="0" y="0"/>
          <a:chExt cx="0" cy="0"/>
        </a:xfrm>
      </p:grpSpPr>
      <p:cxnSp>
        <p:nvCxnSpPr>
          <p:cNvPr id="32" name="Straight Connector 31"/>
          <p:cNvCxnSpPr/>
          <p:nvPr userDrawn="1"/>
        </p:nvCxnSpPr>
        <p:spPr>
          <a:xfrm>
            <a:off x="1011768" y="3428471"/>
            <a:ext cx="4788471"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grpSp>
        <p:nvGrpSpPr>
          <p:cNvPr id="15" name="Group 14"/>
          <p:cNvGrpSpPr/>
          <p:nvPr userDrawn="1"/>
        </p:nvGrpSpPr>
        <p:grpSpPr>
          <a:xfrm>
            <a:off x="7389121" y="932536"/>
            <a:ext cx="3507479" cy="4979612"/>
            <a:chOff x="3004457" y="476891"/>
            <a:chExt cx="5937704" cy="8428531"/>
          </a:xfrm>
        </p:grpSpPr>
        <p:sp>
          <p:nvSpPr>
            <p:cNvPr id="16" name="Rectangle: Rounded Corners 15"/>
            <p:cNvSpPr/>
            <p:nvPr userDrawn="1"/>
          </p:nvSpPr>
          <p:spPr>
            <a:xfrm>
              <a:off x="3004457" y="476891"/>
              <a:ext cx="5937704" cy="8428531"/>
            </a:xfrm>
            <a:prstGeom prst="roundRect">
              <a:avLst>
                <a:gd name="adj" fmla="val 5816"/>
              </a:avLst>
            </a:prstGeom>
            <a:solidFill>
              <a:srgbClr val="F8F8F8"/>
            </a:solidFill>
            <a:ln w="12700">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7" name="Oval 16"/>
            <p:cNvSpPr/>
            <p:nvPr userDrawn="1"/>
          </p:nvSpPr>
          <p:spPr>
            <a:xfrm>
              <a:off x="5920703" y="774152"/>
              <a:ext cx="105212" cy="105212"/>
            </a:xfrm>
            <a:prstGeom prst="ellipse">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sz="1200"/>
            </a:p>
          </p:txBody>
        </p:sp>
        <p:sp>
          <p:nvSpPr>
            <p:cNvPr id="18" name="Oval 17"/>
            <p:cNvSpPr/>
            <p:nvPr userDrawn="1"/>
          </p:nvSpPr>
          <p:spPr>
            <a:xfrm>
              <a:off x="5796194" y="8303721"/>
              <a:ext cx="354231" cy="35423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ltLang="en-US" sz="1200"/>
            </a:p>
          </p:txBody>
        </p:sp>
        <p:sp>
          <p:nvSpPr>
            <p:cNvPr id="19" name="Rectangle: Rounded Corners 18"/>
            <p:cNvSpPr/>
            <p:nvPr userDrawn="1"/>
          </p:nvSpPr>
          <p:spPr>
            <a:xfrm>
              <a:off x="3358458" y="1202411"/>
              <a:ext cx="5229703" cy="696913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grpSp>
        <p:nvGrpSpPr>
          <p:cNvPr id="20" name="Group 19"/>
          <p:cNvGrpSpPr/>
          <p:nvPr userDrawn="1"/>
        </p:nvGrpSpPr>
        <p:grpSpPr>
          <a:xfrm>
            <a:off x="5800239" y="2180503"/>
            <a:ext cx="1793932" cy="3744961"/>
            <a:chOff x="2791402" y="1050114"/>
            <a:chExt cx="3909098" cy="8159261"/>
          </a:xfrm>
        </p:grpSpPr>
        <p:sp>
          <p:nvSpPr>
            <p:cNvPr id="21" name="Rectangle 20"/>
            <p:cNvSpPr/>
            <p:nvPr userDrawn="1"/>
          </p:nvSpPr>
          <p:spPr>
            <a:xfrm>
              <a:off x="2791402" y="2914753"/>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2" name="Rectangle 21"/>
            <p:cNvSpPr/>
            <p:nvPr userDrawn="1"/>
          </p:nvSpPr>
          <p:spPr>
            <a:xfrm>
              <a:off x="2791402" y="2157516"/>
              <a:ext cx="128588" cy="508715"/>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3" name="Rectangle: Rounded Corners 22"/>
            <p:cNvSpPr/>
            <p:nvPr userDrawn="1"/>
          </p:nvSpPr>
          <p:spPr>
            <a:xfrm>
              <a:off x="2831885" y="1050114"/>
              <a:ext cx="3868615" cy="8159261"/>
            </a:xfrm>
            <a:prstGeom prst="roundRect">
              <a:avLst>
                <a:gd name="adj" fmla="val 13394"/>
              </a:avLst>
            </a:prstGeom>
            <a:solidFill>
              <a:srgbClr val="F8F8F8"/>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4" name="Rectangle: Rounded Corners 23"/>
            <p:cNvSpPr/>
            <p:nvPr userDrawn="1"/>
          </p:nvSpPr>
          <p:spPr>
            <a:xfrm>
              <a:off x="3102492" y="2157516"/>
              <a:ext cx="3327400" cy="5920122"/>
            </a:xfrm>
            <a:prstGeom prst="roundRect">
              <a:avLst>
                <a:gd name="adj" fmla="val 1400"/>
              </a:avLst>
            </a:prstGeom>
            <a:solidFill>
              <a:srgbClr val="333333"/>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5" name="Oval 24"/>
            <p:cNvSpPr/>
            <p:nvPr userDrawn="1"/>
          </p:nvSpPr>
          <p:spPr>
            <a:xfrm>
              <a:off x="4348798" y="1694059"/>
              <a:ext cx="95103" cy="951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6" name="Rectangle: Rounded Corners 25"/>
            <p:cNvSpPr/>
            <p:nvPr userDrawn="1"/>
          </p:nvSpPr>
          <p:spPr>
            <a:xfrm flipV="1">
              <a:off x="4538816" y="1701266"/>
              <a:ext cx="644770" cy="81083"/>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Oval 26"/>
            <p:cNvSpPr/>
            <p:nvPr userDrawn="1"/>
          </p:nvSpPr>
          <p:spPr>
            <a:xfrm>
              <a:off x="4699591" y="1373161"/>
              <a:ext cx="133203" cy="133203"/>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8" name="Oval 27"/>
            <p:cNvSpPr/>
            <p:nvPr userDrawn="1"/>
          </p:nvSpPr>
          <p:spPr>
            <a:xfrm>
              <a:off x="4420522" y="8297836"/>
              <a:ext cx="691341" cy="691341"/>
            </a:xfrm>
            <a:prstGeom prst="ellipse">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grpSp>
      <p:sp>
        <p:nvSpPr>
          <p:cNvPr id="31" name="Title 1"/>
          <p:cNvSpPr>
            <a:spLocks noGrp="1"/>
          </p:cNvSpPr>
          <p:nvPr>
            <p:ph type="title" hasCustomPrompt="1"/>
          </p:nvPr>
        </p:nvSpPr>
        <p:spPr>
          <a:xfrm>
            <a:off x="935568" y="932537"/>
            <a:ext cx="3407833" cy="2432655"/>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3" name="Text Placeholder 5"/>
          <p:cNvSpPr>
            <a:spLocks noGrp="1"/>
          </p:cNvSpPr>
          <p:nvPr>
            <p:ph type="body" sz="quarter" idx="12" hasCustomPrompt="1"/>
          </p:nvPr>
        </p:nvSpPr>
        <p:spPr>
          <a:xfrm>
            <a:off x="948267" y="3574543"/>
            <a:ext cx="3395133" cy="2015378"/>
          </a:xfrm>
        </p:spPr>
        <p:txBody>
          <a:bodyPr anchor="t"/>
          <a:lstStyle>
            <a:lvl1pPr marL="0" indent="0" algn="just">
              <a:spcBef>
                <a:spcPts val="0"/>
              </a:spcBef>
              <a:buFontTx/>
              <a:buNone/>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35" name="Picture Placeholder 6"/>
          <p:cNvSpPr>
            <a:spLocks noGrp="1"/>
          </p:cNvSpPr>
          <p:nvPr>
            <p:ph type="pic" sz="quarter" idx="15"/>
          </p:nvPr>
        </p:nvSpPr>
        <p:spPr>
          <a:xfrm>
            <a:off x="7630583" y="1403265"/>
            <a:ext cx="3048000" cy="4056626"/>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36" name="Picture Placeholder 6"/>
          <p:cNvSpPr>
            <a:spLocks noGrp="1"/>
          </p:cNvSpPr>
          <p:nvPr>
            <p:ph type="pic" sz="quarter" idx="16"/>
          </p:nvPr>
        </p:nvSpPr>
        <p:spPr>
          <a:xfrm>
            <a:off x="5959989" y="2708800"/>
            <a:ext cx="1480095" cy="2685491"/>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Tree>
    <p:extLst>
      <p:ext uri="{BB962C8B-B14F-4D97-AF65-F5344CB8AC3E}">
        <p14:creationId xmlns:p14="http://schemas.microsoft.com/office/powerpoint/2010/main" val="1470380075"/>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par>
                                <p:cTn id="22" presetID="2" presetClass="entr" presetSubtype="1" decel="100000" fill="hold" grpId="0" nodeType="withEffect">
                                  <p:stCondLst>
                                    <p:cond delay="250"/>
                                  </p:stCondLst>
                                  <p:iterate type="wd">
                                    <p:tmPct val="10000"/>
                                  </p:iterate>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1000" fill="hold"/>
                                        <p:tgtEl>
                                          <p:spTgt spid="31"/>
                                        </p:tgtEl>
                                        <p:attrNameLst>
                                          <p:attrName>ppt_x</p:attrName>
                                        </p:attrNameLst>
                                      </p:cBhvr>
                                      <p:tavLst>
                                        <p:tav tm="0">
                                          <p:val>
                                            <p:strVal val="#ppt_x"/>
                                          </p:val>
                                        </p:tav>
                                        <p:tav tm="100000">
                                          <p:val>
                                            <p:strVal val="#ppt_x"/>
                                          </p:val>
                                        </p:tav>
                                      </p:tavLst>
                                    </p:anim>
                                    <p:anim calcmode="lin" valueType="num">
                                      <p:cBhvr additive="base">
                                        <p:cTn id="25" dur="1000" fill="hold"/>
                                        <p:tgtEl>
                                          <p:spTgt spid="31"/>
                                        </p:tgtEl>
                                        <p:attrNameLst>
                                          <p:attrName>ppt_y</p:attrName>
                                        </p:attrNameLst>
                                      </p:cBhvr>
                                      <p:tavLst>
                                        <p:tav tm="0">
                                          <p:val>
                                            <p:strVal val="0-#ppt_h/2"/>
                                          </p:val>
                                        </p:tav>
                                        <p:tav tm="100000">
                                          <p:val>
                                            <p:strVal val="#ppt_y"/>
                                          </p:val>
                                        </p:tav>
                                      </p:tavLst>
                                    </p:anim>
                                  </p:childTnLst>
                                </p:cTn>
                              </p:par>
                            </p:childTnLst>
                          </p:cTn>
                        </p:par>
                        <p:par>
                          <p:cTn id="26" fill="hold">
                            <p:stCondLst>
                              <p:cond delay="2550"/>
                            </p:stCondLst>
                            <p:childTnLst>
                              <p:par>
                                <p:cTn id="27" presetID="10" presetClass="entr" presetSubtype="0" fill="hold" grpId="0" nodeType="afterEffect">
                                  <p:stCondLst>
                                    <p:cond delay="25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tmplLst>
          <p:tmpl>
            <p:tnLst>
              <p:par>
                <p:cTn presetID="10" presetClass="entr" presetSubtype="0" fill="hold" nodeType="after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5" grpId="0" animBg="1"/>
      <p:bldP spid="3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sp>
        <p:nvSpPr>
          <p:cNvPr id="5" name="Diamond 4"/>
          <p:cNvSpPr/>
          <p:nvPr userDrawn="1"/>
        </p:nvSpPr>
        <p:spPr>
          <a:xfrm>
            <a:off x="2624667" y="2392958"/>
            <a:ext cx="851505" cy="851637"/>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2" name="Text Placeholder 5"/>
          <p:cNvSpPr>
            <a:spLocks noGrp="1"/>
          </p:cNvSpPr>
          <p:nvPr>
            <p:ph type="body" sz="quarter" idx="14" hasCustomPrompt="1"/>
          </p:nvPr>
        </p:nvSpPr>
        <p:spPr>
          <a:xfrm rot="18900000">
            <a:off x="3095103" y="1771058"/>
            <a:ext cx="1643367" cy="379671"/>
          </a:xfrm>
        </p:spPr>
        <p:txBody>
          <a:bodyPr anchor="ctr">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Word</a:t>
            </a:r>
            <a:endParaRPr kumimoji="1" lang="ja-JP" altLang="en-US" dirty="0"/>
          </a:p>
        </p:txBody>
      </p:sp>
      <p:sp>
        <p:nvSpPr>
          <p:cNvPr id="14" name="Text Placeholder 5"/>
          <p:cNvSpPr>
            <a:spLocks noGrp="1"/>
          </p:cNvSpPr>
          <p:nvPr>
            <p:ph type="body" sz="quarter" idx="16" hasCustomPrompt="1"/>
          </p:nvPr>
        </p:nvSpPr>
        <p:spPr>
          <a:xfrm rot="18900000">
            <a:off x="9188607" y="1771059"/>
            <a:ext cx="1643367" cy="379671"/>
          </a:xfrm>
        </p:spPr>
        <p:txBody>
          <a:bodyPr anchor="ctr">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Word</a:t>
            </a:r>
            <a:endParaRPr kumimoji="1" lang="ja-JP" altLang="en-US" dirty="0"/>
          </a:p>
        </p:txBody>
      </p:sp>
      <p:sp>
        <p:nvSpPr>
          <p:cNvPr id="15" name="Text Placeholder 5"/>
          <p:cNvSpPr>
            <a:spLocks noGrp="1"/>
          </p:cNvSpPr>
          <p:nvPr>
            <p:ph type="body" sz="quarter" idx="17" hasCustomPrompt="1"/>
          </p:nvPr>
        </p:nvSpPr>
        <p:spPr>
          <a:xfrm rot="18900000">
            <a:off x="2660381" y="3342005"/>
            <a:ext cx="1541138" cy="379671"/>
          </a:xfrm>
        </p:spPr>
        <p:txBody>
          <a:bodyPr anchor="ctr">
            <a:normAutofit/>
          </a:bodyPr>
          <a:lstStyle>
            <a:lvl1pPr marL="0" indent="0" algn="r">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Word</a:t>
            </a:r>
            <a:endParaRPr kumimoji="1" lang="ja-JP" altLang="en-US" dirty="0"/>
          </a:p>
        </p:txBody>
      </p:sp>
      <p:sp>
        <p:nvSpPr>
          <p:cNvPr id="16" name="Text Placeholder 5"/>
          <p:cNvSpPr>
            <a:spLocks noGrp="1"/>
          </p:cNvSpPr>
          <p:nvPr>
            <p:ph type="body" sz="quarter" idx="18" hasCustomPrompt="1"/>
          </p:nvPr>
        </p:nvSpPr>
        <p:spPr>
          <a:xfrm rot="18900000">
            <a:off x="4488576" y="3450674"/>
            <a:ext cx="1541138" cy="379671"/>
          </a:xfrm>
        </p:spPr>
        <p:txBody>
          <a:bodyPr anchor="ctr">
            <a:normAutofit/>
          </a:bodyPr>
          <a:lstStyle>
            <a:lvl1pPr marL="0" indent="0" algn="r">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Word</a:t>
            </a:r>
            <a:endParaRPr kumimoji="1" lang="ja-JP" altLang="en-US" dirty="0"/>
          </a:p>
        </p:txBody>
      </p:sp>
      <p:sp>
        <p:nvSpPr>
          <p:cNvPr id="19" name="Text Placeholder 5"/>
          <p:cNvSpPr>
            <a:spLocks noGrp="1"/>
          </p:cNvSpPr>
          <p:nvPr>
            <p:ph type="body" sz="quarter" idx="20" hasCustomPrompt="1"/>
          </p:nvPr>
        </p:nvSpPr>
        <p:spPr>
          <a:xfrm rot="18900000">
            <a:off x="6551343" y="3342005"/>
            <a:ext cx="1541138" cy="379671"/>
          </a:xfrm>
        </p:spPr>
        <p:txBody>
          <a:bodyPr anchor="ctr">
            <a:normAutofit/>
          </a:bodyPr>
          <a:lstStyle>
            <a:lvl1pPr marL="0" indent="0" algn="r">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Word</a:t>
            </a:r>
            <a:endParaRPr kumimoji="1" lang="ja-JP" altLang="en-US" dirty="0"/>
          </a:p>
        </p:txBody>
      </p:sp>
      <p:sp>
        <p:nvSpPr>
          <p:cNvPr id="20" name="Text Placeholder 5"/>
          <p:cNvSpPr>
            <a:spLocks noGrp="1"/>
          </p:cNvSpPr>
          <p:nvPr>
            <p:ph type="body" sz="quarter" idx="21" hasCustomPrompt="1"/>
          </p:nvPr>
        </p:nvSpPr>
        <p:spPr>
          <a:xfrm rot="18900000">
            <a:off x="4931245" y="1877900"/>
            <a:ext cx="1643367" cy="379671"/>
          </a:xfrm>
        </p:spPr>
        <p:txBody>
          <a:bodyPr anchor="ctr">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Word</a:t>
            </a:r>
            <a:endParaRPr kumimoji="1" lang="ja-JP" altLang="en-US" dirty="0"/>
          </a:p>
        </p:txBody>
      </p:sp>
      <p:sp>
        <p:nvSpPr>
          <p:cNvPr id="23" name="Text Placeholder 5"/>
          <p:cNvSpPr>
            <a:spLocks noGrp="1"/>
          </p:cNvSpPr>
          <p:nvPr>
            <p:ph type="body" sz="quarter" idx="22" hasCustomPrompt="1"/>
          </p:nvPr>
        </p:nvSpPr>
        <p:spPr>
          <a:xfrm rot="18900000">
            <a:off x="7101213" y="1877901"/>
            <a:ext cx="1643367" cy="379671"/>
          </a:xfrm>
        </p:spPr>
        <p:txBody>
          <a:bodyPr anchor="ctr">
            <a:normAutofit/>
          </a:bodyPr>
          <a:lstStyle>
            <a:lvl1pPr marL="0" indent="0" algn="l">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Word</a:t>
            </a:r>
            <a:endParaRPr kumimoji="1" lang="ja-JP" altLang="en-US" dirty="0"/>
          </a:p>
        </p:txBody>
      </p:sp>
      <p:sp>
        <p:nvSpPr>
          <p:cNvPr id="27" name="Title 1"/>
          <p:cNvSpPr>
            <a:spLocks noGrp="1"/>
          </p:cNvSpPr>
          <p:nvPr>
            <p:ph type="title" hasCustomPrompt="1"/>
          </p:nvPr>
        </p:nvSpPr>
        <p:spPr>
          <a:xfrm>
            <a:off x="935567" y="4667937"/>
            <a:ext cx="3816350" cy="1365547"/>
          </a:xfrm>
        </p:spPr>
        <p:txBody>
          <a:bodyPr anchor="ctr"/>
          <a:lstStyle>
            <a:lvl1pPr algn="r">
              <a:defRPr/>
            </a:lvl1pPr>
          </a:lstStyle>
          <a:p>
            <a:r>
              <a:rPr kumimoji="1" lang="en-US" altLang="ja-JP" dirty="0"/>
              <a:t>Slide title</a:t>
            </a:r>
            <a:endParaRPr kumimoji="1" lang="ja-JP" altLang="en-US" dirty="0"/>
          </a:p>
        </p:txBody>
      </p:sp>
      <p:sp>
        <p:nvSpPr>
          <p:cNvPr id="28"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8" name="Diamond 7"/>
          <p:cNvSpPr/>
          <p:nvPr userDrawn="1"/>
        </p:nvSpPr>
        <p:spPr>
          <a:xfrm>
            <a:off x="3923696" y="2605867"/>
            <a:ext cx="425753" cy="425818"/>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9" name="Diamond 8"/>
          <p:cNvSpPr/>
          <p:nvPr userDrawn="1"/>
        </p:nvSpPr>
        <p:spPr>
          <a:xfrm>
            <a:off x="4796972" y="2605867"/>
            <a:ext cx="425753" cy="425818"/>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6" name="Diamond 5"/>
          <p:cNvSpPr/>
          <p:nvPr userDrawn="1"/>
        </p:nvSpPr>
        <p:spPr>
          <a:xfrm>
            <a:off x="5670248" y="2392958"/>
            <a:ext cx="851505" cy="851637"/>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0" name="Diamond 9"/>
          <p:cNvSpPr/>
          <p:nvPr userDrawn="1"/>
        </p:nvSpPr>
        <p:spPr>
          <a:xfrm>
            <a:off x="6969276" y="2605867"/>
            <a:ext cx="425753" cy="425818"/>
          </a:xfrm>
          <a:prstGeom prst="diamon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11" name="Diamond 10"/>
          <p:cNvSpPr/>
          <p:nvPr userDrawn="1"/>
        </p:nvSpPr>
        <p:spPr>
          <a:xfrm>
            <a:off x="7842552" y="2605867"/>
            <a:ext cx="425753" cy="425818"/>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
        <p:nvSpPr>
          <p:cNvPr id="7" name="Diamond 6"/>
          <p:cNvSpPr/>
          <p:nvPr userDrawn="1"/>
        </p:nvSpPr>
        <p:spPr>
          <a:xfrm>
            <a:off x="8715829" y="2392958"/>
            <a:ext cx="851505" cy="85163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p>
        </p:txBody>
      </p:sp>
    </p:spTree>
    <p:extLst>
      <p:ext uri="{BB962C8B-B14F-4D97-AF65-F5344CB8AC3E}">
        <p14:creationId xmlns:p14="http://schemas.microsoft.com/office/powerpoint/2010/main" val="3034957025"/>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10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360"/>
                                          </p:val>
                                        </p:tav>
                                        <p:tav tm="100000">
                                          <p:val>
                                            <p:fltVal val="0"/>
                                          </p:val>
                                        </p:tav>
                                      </p:tavLst>
                                    </p:anim>
                                    <p:animEffect transition="in" filter="fade">
                                      <p:cBhvr>
                                        <p:cTn id="14" dur="1000"/>
                                        <p:tgtEl>
                                          <p:spTgt spid="5"/>
                                        </p:tgtEl>
                                      </p:cBhvr>
                                    </p:animEffect>
                                  </p:childTnLst>
                                </p:cTn>
                              </p:par>
                            </p:childTnLst>
                          </p:cTn>
                        </p:par>
                        <p:par>
                          <p:cTn id="15" fill="hold">
                            <p:stCondLst>
                              <p:cond delay="3100"/>
                            </p:stCondLst>
                            <p:childTnLst>
                              <p:par>
                                <p:cTn id="16" presetID="10" presetClass="entr" presetSubtype="0" fill="hold" grpId="0" nodeType="after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par>
                          <p:cTn id="19" fill="hold">
                            <p:stCondLst>
                              <p:cond delay="3600"/>
                            </p:stCondLst>
                            <p:childTnLst>
                              <p:par>
                                <p:cTn id="20" presetID="2" presetClass="entr" presetSubtype="8"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360"/>
                                          </p:val>
                                        </p:tav>
                                        <p:tav tm="100000">
                                          <p:val>
                                            <p:fltVal val="0"/>
                                          </p:val>
                                        </p:tav>
                                      </p:tavLst>
                                    </p:anim>
                                    <p:animEffect transition="in" filter="fade">
                                      <p:cBhvr>
                                        <p:cTn id="29" dur="1000"/>
                                        <p:tgtEl>
                                          <p:spTgt spid="8"/>
                                        </p:tgtEl>
                                      </p:cBhvr>
                                    </p:animEffect>
                                  </p:childTnLst>
                                </p:cTn>
                              </p:par>
                            </p:childTnLst>
                          </p:cTn>
                        </p:par>
                        <p:par>
                          <p:cTn id="30" fill="hold">
                            <p:stCondLst>
                              <p:cond delay="4600"/>
                            </p:stCondLst>
                            <p:childTnLst>
                              <p:par>
                                <p:cTn id="31" presetID="10" presetClass="entr" presetSubtype="0" fill="hold" grpId="0" nodeType="after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par>
                          <p:cTn id="34" fill="hold">
                            <p:stCondLst>
                              <p:cond delay="5100"/>
                            </p:stCondLst>
                            <p:childTnLst>
                              <p:par>
                                <p:cTn id="35" presetID="2" presetClass="entr" presetSubtype="8"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0-#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49" presetClass="entr" presetSubtype="0" decel="100000" fill="hold" grpId="1"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fltVal val="0"/>
                                          </p:val>
                                        </p:tav>
                                        <p:tav tm="100000">
                                          <p:val>
                                            <p:strVal val="#ppt_w"/>
                                          </p:val>
                                        </p:tav>
                                      </p:tavLst>
                                    </p:anim>
                                    <p:anim calcmode="lin" valueType="num">
                                      <p:cBhvr>
                                        <p:cTn id="42" dur="1000" fill="hold"/>
                                        <p:tgtEl>
                                          <p:spTgt spid="9"/>
                                        </p:tgtEl>
                                        <p:attrNameLst>
                                          <p:attrName>ppt_h</p:attrName>
                                        </p:attrNameLst>
                                      </p:cBhvr>
                                      <p:tavLst>
                                        <p:tav tm="0">
                                          <p:val>
                                            <p:fltVal val="0"/>
                                          </p:val>
                                        </p:tav>
                                        <p:tav tm="100000">
                                          <p:val>
                                            <p:strVal val="#ppt_h"/>
                                          </p:val>
                                        </p:tav>
                                      </p:tavLst>
                                    </p:anim>
                                    <p:anim calcmode="lin" valueType="num">
                                      <p:cBhvr>
                                        <p:cTn id="43" dur="1000" fill="hold"/>
                                        <p:tgtEl>
                                          <p:spTgt spid="9"/>
                                        </p:tgtEl>
                                        <p:attrNameLst>
                                          <p:attrName>style.rotation</p:attrName>
                                        </p:attrNameLst>
                                      </p:cBhvr>
                                      <p:tavLst>
                                        <p:tav tm="0">
                                          <p:val>
                                            <p:fltVal val="360"/>
                                          </p:val>
                                        </p:tav>
                                        <p:tav tm="100000">
                                          <p:val>
                                            <p:fltVal val="0"/>
                                          </p:val>
                                        </p:tav>
                                      </p:tavLst>
                                    </p:anim>
                                    <p:animEffect transition="in" filter="fade">
                                      <p:cBhvr>
                                        <p:cTn id="44" dur="1000"/>
                                        <p:tgtEl>
                                          <p:spTgt spid="9"/>
                                        </p:tgtEl>
                                      </p:cBhvr>
                                    </p:animEffect>
                                  </p:childTnLst>
                                </p:cTn>
                              </p:par>
                            </p:childTnLst>
                          </p:cTn>
                        </p:par>
                        <p:par>
                          <p:cTn id="45" fill="hold">
                            <p:stCondLst>
                              <p:cond delay="6100"/>
                            </p:stCondLst>
                            <p:childTnLst>
                              <p:par>
                                <p:cTn id="46" presetID="10" presetClass="entr" presetSubtype="0"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fade">
                                      <p:cBhvr>
                                        <p:cTn id="48" dur="500"/>
                                        <p:tgtEl>
                                          <p:spTgt spid="20">
                                            <p:txEl>
                                              <p:pRg st="0" end="0"/>
                                            </p:txEl>
                                          </p:spTgt>
                                        </p:tgtEl>
                                      </p:cBhvr>
                                    </p:animEffect>
                                  </p:childTnLst>
                                </p:cTn>
                              </p:par>
                            </p:childTnLst>
                          </p:cTn>
                        </p:par>
                        <p:par>
                          <p:cTn id="49" fill="hold">
                            <p:stCondLst>
                              <p:cond delay="6600"/>
                            </p:stCondLst>
                            <p:childTnLst>
                              <p:par>
                                <p:cTn id="50" presetID="2" presetClass="entr" presetSubtype="8" decel="10000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0-#ppt_w/2"/>
                                          </p:val>
                                        </p:tav>
                                        <p:tav tm="100000">
                                          <p:val>
                                            <p:strVal val="#ppt_x"/>
                                          </p:val>
                                        </p:tav>
                                      </p:tavLst>
                                    </p:anim>
                                    <p:anim calcmode="lin" valueType="num">
                                      <p:cBhvr additive="base">
                                        <p:cTn id="53" dur="1000" fill="hold"/>
                                        <p:tgtEl>
                                          <p:spTgt spid="6"/>
                                        </p:tgtEl>
                                        <p:attrNameLst>
                                          <p:attrName>ppt_y</p:attrName>
                                        </p:attrNameLst>
                                      </p:cBhvr>
                                      <p:tavLst>
                                        <p:tav tm="0">
                                          <p:val>
                                            <p:strVal val="#ppt_y"/>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360"/>
                                          </p:val>
                                        </p:tav>
                                        <p:tav tm="100000">
                                          <p:val>
                                            <p:fltVal val="0"/>
                                          </p:val>
                                        </p:tav>
                                      </p:tavLst>
                                    </p:anim>
                                    <p:animEffect transition="in" filter="fade">
                                      <p:cBhvr>
                                        <p:cTn id="59" dur="1000"/>
                                        <p:tgtEl>
                                          <p:spTgt spid="6"/>
                                        </p:tgtEl>
                                      </p:cBhvr>
                                    </p:animEffect>
                                  </p:childTnLst>
                                </p:cTn>
                              </p:par>
                            </p:childTnLst>
                          </p:cTn>
                        </p:par>
                        <p:par>
                          <p:cTn id="60" fill="hold">
                            <p:stCondLst>
                              <p:cond delay="7600"/>
                            </p:stCondLst>
                            <p:childTnLst>
                              <p:par>
                                <p:cTn id="61" presetID="10"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500"/>
                                        <p:tgtEl>
                                          <p:spTgt spid="16">
                                            <p:txEl>
                                              <p:pRg st="0" end="0"/>
                                            </p:txEl>
                                          </p:spTgt>
                                        </p:tgtEl>
                                      </p:cBhvr>
                                    </p:animEffect>
                                  </p:childTnLst>
                                </p:cTn>
                              </p:par>
                            </p:childTnLst>
                          </p:cTn>
                        </p:par>
                        <p:par>
                          <p:cTn id="64" fill="hold">
                            <p:stCondLst>
                              <p:cond delay="8100"/>
                            </p:stCondLst>
                            <p:childTnLst>
                              <p:par>
                                <p:cTn id="65" presetID="2" presetClass="entr" presetSubtype="8" decel="10000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ppt_y"/>
                                          </p:val>
                                        </p:tav>
                                        <p:tav tm="100000">
                                          <p:val>
                                            <p:strVal val="#ppt_y"/>
                                          </p:val>
                                        </p:tav>
                                      </p:tavLst>
                                    </p:anim>
                                  </p:childTnLst>
                                </p:cTn>
                              </p:par>
                              <p:par>
                                <p:cTn id="69" presetID="49" presetClass="entr" presetSubtype="0" decel="100000" fill="hold" grpId="1"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 calcmode="lin" valueType="num">
                                      <p:cBhvr>
                                        <p:cTn id="73" dur="1000" fill="hold"/>
                                        <p:tgtEl>
                                          <p:spTgt spid="10"/>
                                        </p:tgtEl>
                                        <p:attrNameLst>
                                          <p:attrName>style.rotation</p:attrName>
                                        </p:attrNameLst>
                                      </p:cBhvr>
                                      <p:tavLst>
                                        <p:tav tm="0">
                                          <p:val>
                                            <p:fltVal val="360"/>
                                          </p:val>
                                        </p:tav>
                                        <p:tav tm="100000">
                                          <p:val>
                                            <p:fltVal val="0"/>
                                          </p:val>
                                        </p:tav>
                                      </p:tavLst>
                                    </p:anim>
                                    <p:animEffect transition="in" filter="fade">
                                      <p:cBhvr>
                                        <p:cTn id="74" dur="1000"/>
                                        <p:tgtEl>
                                          <p:spTgt spid="10"/>
                                        </p:tgtEl>
                                      </p:cBhvr>
                                    </p:animEffect>
                                  </p:childTnLst>
                                </p:cTn>
                              </p:par>
                            </p:childTnLst>
                          </p:cTn>
                        </p:par>
                        <p:par>
                          <p:cTn id="75" fill="hold">
                            <p:stCondLst>
                              <p:cond delay="9100"/>
                            </p:stCondLst>
                            <p:childTnLst>
                              <p:par>
                                <p:cTn id="76" presetID="10"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childTnLst>
                                </p:cTn>
                              </p:par>
                            </p:childTnLst>
                          </p:cTn>
                        </p:par>
                        <p:par>
                          <p:cTn id="79" fill="hold">
                            <p:stCondLst>
                              <p:cond delay="9600"/>
                            </p:stCondLst>
                            <p:childTnLst>
                              <p:par>
                                <p:cTn id="80" presetID="2" presetClass="entr" presetSubtype="8" decel="100000"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000" fill="hold"/>
                                        <p:tgtEl>
                                          <p:spTgt spid="11"/>
                                        </p:tgtEl>
                                        <p:attrNameLst>
                                          <p:attrName>ppt_x</p:attrName>
                                        </p:attrNameLst>
                                      </p:cBhvr>
                                      <p:tavLst>
                                        <p:tav tm="0">
                                          <p:val>
                                            <p:strVal val="0-#ppt_w/2"/>
                                          </p:val>
                                        </p:tav>
                                        <p:tav tm="100000">
                                          <p:val>
                                            <p:strVal val="#ppt_x"/>
                                          </p:val>
                                        </p:tav>
                                      </p:tavLst>
                                    </p:anim>
                                    <p:anim calcmode="lin" valueType="num">
                                      <p:cBhvr additive="base">
                                        <p:cTn id="83" dur="1000" fill="hold"/>
                                        <p:tgtEl>
                                          <p:spTgt spid="11"/>
                                        </p:tgtEl>
                                        <p:attrNameLst>
                                          <p:attrName>ppt_y</p:attrName>
                                        </p:attrNameLst>
                                      </p:cBhvr>
                                      <p:tavLst>
                                        <p:tav tm="0">
                                          <p:val>
                                            <p:strVal val="#ppt_y"/>
                                          </p:val>
                                        </p:tav>
                                        <p:tav tm="100000">
                                          <p:val>
                                            <p:strVal val="#ppt_y"/>
                                          </p:val>
                                        </p:tav>
                                      </p:tavLst>
                                    </p:anim>
                                  </p:childTnLst>
                                </p:cTn>
                              </p:par>
                              <p:par>
                                <p:cTn id="84" presetID="49" presetClass="entr" presetSubtype="0" decel="100000" fill="hold" grpId="1" nodeType="with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1000" fill="hold"/>
                                        <p:tgtEl>
                                          <p:spTgt spid="11"/>
                                        </p:tgtEl>
                                        <p:attrNameLst>
                                          <p:attrName>ppt_w</p:attrName>
                                        </p:attrNameLst>
                                      </p:cBhvr>
                                      <p:tavLst>
                                        <p:tav tm="0">
                                          <p:val>
                                            <p:fltVal val="0"/>
                                          </p:val>
                                        </p:tav>
                                        <p:tav tm="100000">
                                          <p:val>
                                            <p:strVal val="#ppt_w"/>
                                          </p:val>
                                        </p:tav>
                                      </p:tavLst>
                                    </p:anim>
                                    <p:anim calcmode="lin" valueType="num">
                                      <p:cBhvr>
                                        <p:cTn id="87" dur="1000" fill="hold"/>
                                        <p:tgtEl>
                                          <p:spTgt spid="11"/>
                                        </p:tgtEl>
                                        <p:attrNameLst>
                                          <p:attrName>ppt_h</p:attrName>
                                        </p:attrNameLst>
                                      </p:cBhvr>
                                      <p:tavLst>
                                        <p:tav tm="0">
                                          <p:val>
                                            <p:fltVal val="0"/>
                                          </p:val>
                                        </p:tav>
                                        <p:tav tm="100000">
                                          <p:val>
                                            <p:strVal val="#ppt_h"/>
                                          </p:val>
                                        </p:tav>
                                      </p:tavLst>
                                    </p:anim>
                                    <p:anim calcmode="lin" valueType="num">
                                      <p:cBhvr>
                                        <p:cTn id="88" dur="1000" fill="hold"/>
                                        <p:tgtEl>
                                          <p:spTgt spid="11"/>
                                        </p:tgtEl>
                                        <p:attrNameLst>
                                          <p:attrName>style.rotation</p:attrName>
                                        </p:attrNameLst>
                                      </p:cBhvr>
                                      <p:tavLst>
                                        <p:tav tm="0">
                                          <p:val>
                                            <p:fltVal val="360"/>
                                          </p:val>
                                        </p:tav>
                                        <p:tav tm="100000">
                                          <p:val>
                                            <p:fltVal val="0"/>
                                          </p:val>
                                        </p:tav>
                                      </p:tavLst>
                                    </p:anim>
                                    <p:animEffect transition="in" filter="fade">
                                      <p:cBhvr>
                                        <p:cTn id="89" dur="1000"/>
                                        <p:tgtEl>
                                          <p:spTgt spid="11"/>
                                        </p:tgtEl>
                                      </p:cBhvr>
                                    </p:animEffect>
                                  </p:childTnLst>
                                </p:cTn>
                              </p:par>
                            </p:childTnLst>
                          </p:cTn>
                        </p:par>
                        <p:par>
                          <p:cTn id="90" fill="hold">
                            <p:stCondLst>
                              <p:cond delay="10600"/>
                            </p:stCondLst>
                            <p:childTnLst>
                              <p:par>
                                <p:cTn id="91" presetID="10" presetClass="entr" presetSubtype="0" fill="hold" grpId="0" nodeType="after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fade">
                                      <p:cBhvr>
                                        <p:cTn id="93" dur="500"/>
                                        <p:tgtEl>
                                          <p:spTgt spid="19">
                                            <p:txEl>
                                              <p:pRg st="0" end="0"/>
                                            </p:txEl>
                                          </p:spTgt>
                                        </p:tgtEl>
                                      </p:cBhvr>
                                    </p:animEffect>
                                  </p:childTnLst>
                                </p:cTn>
                              </p:par>
                            </p:childTnLst>
                          </p:cTn>
                        </p:par>
                        <p:par>
                          <p:cTn id="94" fill="hold">
                            <p:stCondLst>
                              <p:cond delay="11100"/>
                            </p:stCondLst>
                            <p:childTnLst>
                              <p:par>
                                <p:cTn id="95" presetID="2" presetClass="entr" presetSubtype="8" decel="100000" fill="hold" grpId="0" nodeType="after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1000" fill="hold"/>
                                        <p:tgtEl>
                                          <p:spTgt spid="7"/>
                                        </p:tgtEl>
                                        <p:attrNameLst>
                                          <p:attrName>ppt_x</p:attrName>
                                        </p:attrNameLst>
                                      </p:cBhvr>
                                      <p:tavLst>
                                        <p:tav tm="0">
                                          <p:val>
                                            <p:strVal val="0-#ppt_w/2"/>
                                          </p:val>
                                        </p:tav>
                                        <p:tav tm="100000">
                                          <p:val>
                                            <p:strVal val="#ppt_x"/>
                                          </p:val>
                                        </p:tav>
                                      </p:tavLst>
                                    </p:anim>
                                    <p:anim calcmode="lin" valueType="num">
                                      <p:cBhvr additive="base">
                                        <p:cTn id="98" dur="1000" fill="hold"/>
                                        <p:tgtEl>
                                          <p:spTgt spid="7"/>
                                        </p:tgtEl>
                                        <p:attrNameLst>
                                          <p:attrName>ppt_y</p:attrName>
                                        </p:attrNameLst>
                                      </p:cBhvr>
                                      <p:tavLst>
                                        <p:tav tm="0">
                                          <p:val>
                                            <p:strVal val="#ppt_y"/>
                                          </p:val>
                                        </p:tav>
                                        <p:tav tm="100000">
                                          <p:val>
                                            <p:strVal val="#ppt_y"/>
                                          </p:val>
                                        </p:tav>
                                      </p:tavLst>
                                    </p:anim>
                                  </p:childTnLst>
                                </p:cTn>
                              </p:par>
                              <p:par>
                                <p:cTn id="99" presetID="49" presetClass="entr" presetSubtype="0" decel="100000" fill="hold" grpId="1"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1000" fill="hold"/>
                                        <p:tgtEl>
                                          <p:spTgt spid="7"/>
                                        </p:tgtEl>
                                        <p:attrNameLst>
                                          <p:attrName>ppt_w</p:attrName>
                                        </p:attrNameLst>
                                      </p:cBhvr>
                                      <p:tavLst>
                                        <p:tav tm="0">
                                          <p:val>
                                            <p:fltVal val="0"/>
                                          </p:val>
                                        </p:tav>
                                        <p:tav tm="100000">
                                          <p:val>
                                            <p:strVal val="#ppt_w"/>
                                          </p:val>
                                        </p:tav>
                                      </p:tavLst>
                                    </p:anim>
                                    <p:anim calcmode="lin" valueType="num">
                                      <p:cBhvr>
                                        <p:cTn id="102" dur="1000" fill="hold"/>
                                        <p:tgtEl>
                                          <p:spTgt spid="7"/>
                                        </p:tgtEl>
                                        <p:attrNameLst>
                                          <p:attrName>ppt_h</p:attrName>
                                        </p:attrNameLst>
                                      </p:cBhvr>
                                      <p:tavLst>
                                        <p:tav tm="0">
                                          <p:val>
                                            <p:fltVal val="0"/>
                                          </p:val>
                                        </p:tav>
                                        <p:tav tm="100000">
                                          <p:val>
                                            <p:strVal val="#ppt_h"/>
                                          </p:val>
                                        </p:tav>
                                      </p:tavLst>
                                    </p:anim>
                                    <p:anim calcmode="lin" valueType="num">
                                      <p:cBhvr>
                                        <p:cTn id="103" dur="1000" fill="hold"/>
                                        <p:tgtEl>
                                          <p:spTgt spid="7"/>
                                        </p:tgtEl>
                                        <p:attrNameLst>
                                          <p:attrName>style.rotation</p:attrName>
                                        </p:attrNameLst>
                                      </p:cBhvr>
                                      <p:tavLst>
                                        <p:tav tm="0">
                                          <p:val>
                                            <p:fltVal val="360"/>
                                          </p:val>
                                        </p:tav>
                                        <p:tav tm="100000">
                                          <p:val>
                                            <p:fltVal val="0"/>
                                          </p:val>
                                        </p:tav>
                                      </p:tavLst>
                                    </p:anim>
                                    <p:animEffect transition="in" filter="fade">
                                      <p:cBhvr>
                                        <p:cTn id="104" dur="1000"/>
                                        <p:tgtEl>
                                          <p:spTgt spid="7"/>
                                        </p:tgtEl>
                                      </p:cBhvr>
                                    </p:animEffect>
                                  </p:childTnLst>
                                </p:cTn>
                              </p:par>
                            </p:childTnLst>
                          </p:cTn>
                        </p:par>
                        <p:par>
                          <p:cTn id="105" fill="hold">
                            <p:stCondLst>
                              <p:cond delay="12100"/>
                            </p:stCondLst>
                            <p:childTnLst>
                              <p:par>
                                <p:cTn id="106" presetID="10" presetClass="entr" presetSubtype="0" fill="hold" grpId="0" nodeType="afterEffect">
                                  <p:stCondLst>
                                    <p:cond delay="0"/>
                                  </p:stCondLst>
                                  <p:childTnLst>
                                    <p:set>
                                      <p:cBhvr>
                                        <p:cTn id="107" dur="1" fill="hold">
                                          <p:stCondLst>
                                            <p:cond delay="0"/>
                                          </p:stCondLst>
                                        </p:cTn>
                                        <p:tgtEl>
                                          <p:spTgt spid="14">
                                            <p:txEl>
                                              <p:pRg st="0" end="0"/>
                                            </p:txEl>
                                          </p:spTgt>
                                        </p:tgtEl>
                                        <p:attrNameLst>
                                          <p:attrName>style.visibility</p:attrName>
                                        </p:attrNameLst>
                                      </p:cBhvr>
                                      <p:to>
                                        <p:strVal val="visible"/>
                                      </p:to>
                                    </p:set>
                                    <p:animEffect transition="in" filter="fade">
                                      <p:cBhvr>
                                        <p:cTn id="108" dur="500"/>
                                        <p:tgtEl>
                                          <p:spTgt spid="14">
                                            <p:txEl>
                                              <p:pRg st="0" end="0"/>
                                            </p:txEl>
                                          </p:spTgt>
                                        </p:tgtEl>
                                      </p:cBhvr>
                                    </p:animEffect>
                                  </p:childTnLst>
                                </p:cTn>
                              </p:par>
                            </p:childTnLst>
                          </p:cTn>
                        </p:par>
                        <p:par>
                          <p:cTn id="109" fill="hold">
                            <p:stCondLst>
                              <p:cond delay="12600"/>
                            </p:stCondLst>
                            <p:childTnLst>
                              <p:par>
                                <p:cTn id="110" presetID="2" presetClass="entr" presetSubtype="4" decel="100000" fill="hold" grpId="0" nodeType="afterEffect">
                                  <p:stCondLst>
                                    <p:cond delay="0"/>
                                  </p:stCondLst>
                                  <p:iterate type="wd">
                                    <p:tmPct val="10000"/>
                                  </p:iterate>
                                  <p:childTnLst>
                                    <p:set>
                                      <p:cBhvr>
                                        <p:cTn id="111" dur="1" fill="hold">
                                          <p:stCondLst>
                                            <p:cond delay="0"/>
                                          </p:stCondLst>
                                        </p:cTn>
                                        <p:tgtEl>
                                          <p:spTgt spid="27"/>
                                        </p:tgtEl>
                                        <p:attrNameLst>
                                          <p:attrName>style.visibility</p:attrName>
                                        </p:attrNameLst>
                                      </p:cBhvr>
                                      <p:to>
                                        <p:strVal val="visible"/>
                                      </p:to>
                                    </p:set>
                                    <p:anim calcmode="lin" valueType="num">
                                      <p:cBhvr additive="base">
                                        <p:cTn id="112" dur="1000" fill="hold"/>
                                        <p:tgtEl>
                                          <p:spTgt spid="27"/>
                                        </p:tgtEl>
                                        <p:attrNameLst>
                                          <p:attrName>ppt_x</p:attrName>
                                        </p:attrNameLst>
                                      </p:cBhvr>
                                      <p:tavLst>
                                        <p:tav tm="0">
                                          <p:val>
                                            <p:strVal val="#ppt_x"/>
                                          </p:val>
                                        </p:tav>
                                        <p:tav tm="100000">
                                          <p:val>
                                            <p:strVal val="#ppt_x"/>
                                          </p:val>
                                        </p:tav>
                                      </p:tavLst>
                                    </p:anim>
                                    <p:anim calcmode="lin" valueType="num">
                                      <p:cBhvr additive="base">
                                        <p:cTn id="113" dur="1000" fill="hold"/>
                                        <p:tgtEl>
                                          <p:spTgt spid="27"/>
                                        </p:tgtEl>
                                        <p:attrNameLst>
                                          <p:attrName>ppt_y</p:attrName>
                                        </p:attrNameLst>
                                      </p:cBhvr>
                                      <p:tavLst>
                                        <p:tav tm="0">
                                          <p:val>
                                            <p:strVal val="1+#ppt_h/2"/>
                                          </p:val>
                                        </p:tav>
                                        <p:tav tm="100000">
                                          <p:val>
                                            <p:strVal val="#ppt_y"/>
                                          </p:val>
                                        </p:tav>
                                      </p:tavLst>
                                    </p:anim>
                                  </p:childTnLst>
                                </p:cTn>
                              </p:par>
                            </p:childTnLst>
                          </p:cTn>
                        </p:par>
                        <p:par>
                          <p:cTn id="114" fill="hold">
                            <p:stCondLst>
                              <p:cond delay="13700"/>
                            </p:stCondLst>
                            <p:childTnLst>
                              <p:par>
                                <p:cTn id="115" presetID="10" presetClass="entr" presetSubtype="0" fill="hold" grpId="0" nodeType="after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fade">
                                      <p:cBhvr>
                                        <p:cTn id="1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7" grpId="0"/>
      <p:bldP spid="28" grpId="0">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8" grpId="0" animBg="1"/>
      <p:bldP spid="8" grpId="1" animBg="1"/>
      <p:bldP spid="9" grpId="0" animBg="1"/>
      <p:bldP spid="9" grpId="1" animBg="1"/>
      <p:bldP spid="6" grpId="0" animBg="1"/>
      <p:bldP spid="6" grpId="1" animBg="1"/>
      <p:bldP spid="10" grpId="0" animBg="1"/>
      <p:bldP spid="10" grpId="1" animBg="1"/>
      <p:bldP spid="11" grpId="0" animBg="1"/>
      <p:bldP spid="11" grpId="1" animBg="1"/>
      <p:bldP spid="7" grpId="0" animBg="1"/>
      <p:bldP spid="7"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935567" y="2925657"/>
            <a:ext cx="10320867" cy="905070"/>
          </a:xfrm>
        </p:spPr>
        <p:txBody>
          <a:bodyPr anchor="b">
            <a:normAutofit/>
          </a:bodyPr>
          <a:lstStyle>
            <a:lvl1pPr algn="ctr">
              <a:defRPr sz="5334"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2015068" y="3801490"/>
            <a:ext cx="8161866" cy="297009"/>
          </a:xfrm>
        </p:spPr>
        <p:txBody>
          <a:bodyPr anchor="t">
            <a:normAutofit/>
          </a:bodyPr>
          <a:lstStyle>
            <a:lvl1pPr marL="0" indent="0" algn="ctr">
              <a:lnSpc>
                <a:spcPct val="100000"/>
              </a:lnSpc>
              <a:spcBef>
                <a:spcPts val="0"/>
              </a:spcBef>
              <a:buFontTx/>
              <a:buNone/>
              <a:defRPr sz="1333">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2015068" y="5510696"/>
            <a:ext cx="8161866" cy="1043515"/>
          </a:xfrm>
        </p:spPr>
        <p:txBody>
          <a:bodyPr anchor="b">
            <a:normAutofit/>
          </a:bodyPr>
          <a:lstStyle>
            <a:lvl1pPr marL="0" indent="0" algn="ctr">
              <a:lnSpc>
                <a:spcPct val="130000"/>
              </a:lnSpc>
              <a:spcBef>
                <a:spcPts val="0"/>
              </a:spcBef>
              <a:buFontTx/>
              <a:buNone/>
              <a:defRPr sz="1067">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84215874"/>
      </p:ext>
    </p:extLst>
  </p:cSld>
  <p:clrMapOvr>
    <a:masterClrMapping/>
  </p:clrMapOvr>
  <p:transition advTm="10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7446433" y="6411940"/>
            <a:ext cx="4521200" cy="365125"/>
          </a:xfrm>
          <a:prstGeom prst="rect">
            <a:avLst/>
          </a:prstGeom>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a:xfrm>
            <a:off x="10176934" y="5919158"/>
            <a:ext cx="1807633" cy="675343"/>
          </a:xfrm>
          <a:prstGeom prst="rect">
            <a:avLst/>
          </a:prstGeom>
        </p:spPr>
        <p:txBody>
          <a:bodyPr/>
          <a:lstStyle/>
          <a:p>
            <a:fld id="{B54AD89C-DF1E-4948-B597-5DD47B34A9CA}" type="slidenum">
              <a:rPr kumimoji="1" lang="ja-JP" altLang="en-US" smtClean="0"/>
              <a:pPr/>
              <a:t>‹#›</a:t>
            </a:fld>
            <a:endParaRPr kumimoji="1" lang="ja-JP" altLang="en-US" dirty="0"/>
          </a:p>
        </p:txBody>
      </p:sp>
    </p:spTree>
    <p:extLst>
      <p:ext uri="{BB962C8B-B14F-4D97-AF65-F5344CB8AC3E}">
        <p14:creationId xmlns:p14="http://schemas.microsoft.com/office/powerpoint/2010/main" val="1548013656"/>
      </p:ext>
    </p:extLst>
  </p:cSld>
  <p:clrMapOvr>
    <a:masterClrMapping/>
  </p:clrMapOvr>
  <p:transition advTm="1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8E5A0-36DC-45C1-9609-A388FC17F93B}"/>
              </a:ext>
            </a:extLst>
          </p:cNvPr>
          <p:cNvSpPr/>
          <p:nvPr userDrawn="1"/>
        </p:nvSpPr>
        <p:spPr>
          <a:xfrm>
            <a:off x="0" y="0"/>
            <a:ext cx="12192000" cy="1237864"/>
          </a:xfrm>
          <a:prstGeom prst="rect">
            <a:avLst/>
          </a:prstGeom>
          <a:solidFill>
            <a:srgbClr val="686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2" name="Straight Connector 11">
            <a:extLst>
              <a:ext uri="{FF2B5EF4-FFF2-40B4-BE49-F238E27FC236}">
                <a16:creationId xmlns:a16="http://schemas.microsoft.com/office/drawing/2014/main" id="{2B90E266-ECC0-421E-8594-33A47296F1C1}"/>
              </a:ext>
            </a:extLst>
          </p:cNvPr>
          <p:cNvCxnSpPr>
            <a:cxnSpLocks/>
          </p:cNvCxnSpPr>
          <p:nvPr/>
        </p:nvCxnSpPr>
        <p:spPr>
          <a:xfrm>
            <a:off x="732432" y="480433"/>
            <a:ext cx="7844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952272"/>
      </p:ext>
    </p:extLst>
  </p:cSld>
  <p:clrMapOvr>
    <a:masterClrMapping/>
  </p:clrMapOvr>
  <p:transition advTm="1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4" name="Title 1"/>
          <p:cNvSpPr>
            <a:spLocks noGrp="1"/>
          </p:cNvSpPr>
          <p:nvPr>
            <p:ph type="title" hasCustomPrompt="1"/>
          </p:nvPr>
        </p:nvSpPr>
        <p:spPr>
          <a:xfrm>
            <a:off x="935567" y="2925657"/>
            <a:ext cx="10320867" cy="905070"/>
          </a:xfrm>
        </p:spPr>
        <p:txBody>
          <a:bodyPr anchor="b">
            <a:normAutofit/>
          </a:bodyPr>
          <a:lstStyle>
            <a:lvl1pPr algn="ctr">
              <a:defRPr sz="5334" spc="0">
                <a:solidFill>
                  <a:schemeClr val="bg1"/>
                </a:solidFill>
              </a:defRPr>
            </a:lvl1pPr>
          </a:lstStyle>
          <a:p>
            <a:r>
              <a:rPr kumimoji="1" lang="en-US" altLang="ja-JP" dirty="0"/>
              <a:t>Presentation title</a:t>
            </a:r>
            <a:endParaRPr kumimoji="1" lang="ja-JP" altLang="en-US" dirty="0"/>
          </a:p>
        </p:txBody>
      </p:sp>
      <p:sp>
        <p:nvSpPr>
          <p:cNvPr id="5" name="Text Placeholder 5"/>
          <p:cNvSpPr>
            <a:spLocks noGrp="1"/>
          </p:cNvSpPr>
          <p:nvPr>
            <p:ph type="body" sz="quarter" idx="15" hasCustomPrompt="1"/>
          </p:nvPr>
        </p:nvSpPr>
        <p:spPr>
          <a:xfrm>
            <a:off x="2015068" y="3801490"/>
            <a:ext cx="8161866" cy="297009"/>
          </a:xfrm>
        </p:spPr>
        <p:txBody>
          <a:bodyPr anchor="t">
            <a:normAutofit/>
          </a:bodyPr>
          <a:lstStyle>
            <a:lvl1pPr marL="0" indent="0" algn="ctr">
              <a:lnSpc>
                <a:spcPct val="100000"/>
              </a:lnSpc>
              <a:spcBef>
                <a:spcPts val="0"/>
              </a:spcBef>
              <a:buFontTx/>
              <a:buNone/>
              <a:defRPr sz="1333">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6" hasCustomPrompt="1"/>
          </p:nvPr>
        </p:nvSpPr>
        <p:spPr>
          <a:xfrm>
            <a:off x="2015068" y="5510696"/>
            <a:ext cx="8161866" cy="1043515"/>
          </a:xfrm>
        </p:spPr>
        <p:txBody>
          <a:bodyPr anchor="b">
            <a:normAutofit/>
          </a:bodyPr>
          <a:lstStyle>
            <a:lvl1pPr marL="0" indent="0" algn="ctr">
              <a:lnSpc>
                <a:spcPct val="130000"/>
              </a:lnSpc>
              <a:spcBef>
                <a:spcPts val="0"/>
              </a:spcBef>
              <a:buFontTx/>
              <a:buNone/>
              <a:defRPr sz="1067">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79087010"/>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17" presetClass="entr" presetSubtype="10" fill="hold" grpId="0" nodeType="afterEffect">
                                  <p:stCondLst>
                                    <p:cond delay="5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255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1117357"/>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1289" y="1"/>
            <a:ext cx="10571999" cy="970450"/>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818713" y="2222289"/>
            <a:ext cx="10554575"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Date</a:t>
            </a:r>
          </a:p>
        </p:txBody>
      </p:sp>
      <p:sp>
        <p:nvSpPr>
          <p:cNvPr id="5" name="Footer Placeholder 4"/>
          <p:cNvSpPr>
            <a:spLocks noGrp="1"/>
          </p:cNvSpPr>
          <p:nvPr>
            <p:ph type="ftr" sz="quarter" idx="11"/>
          </p:nvPr>
        </p:nvSpPr>
        <p:spPr/>
        <p:txBody>
          <a:bodyPr/>
          <a:lstStyle/>
          <a:p>
            <a:r>
              <a:rPr lang="en-US" dirty="0"/>
              <a:t>Footer</a:t>
            </a:r>
          </a:p>
        </p:txBody>
      </p:sp>
      <p:sp>
        <p:nvSpPr>
          <p:cNvPr id="6" name="Slide Number Placeholder 5"/>
          <p:cNvSpPr>
            <a:spLocks noGrp="1"/>
          </p:cNvSpPr>
          <p:nvPr>
            <p:ph type="sldNum" sz="quarter" idx="12"/>
          </p:nvPr>
        </p:nvSpPr>
        <p:spPr/>
        <p:txBody>
          <a:bodyPr/>
          <a:lstStyle/>
          <a:p>
            <a:r>
              <a:rPr lang="en-US" dirty="0"/>
              <a:t>&lt;#&gt;</a:t>
            </a:r>
          </a:p>
        </p:txBody>
      </p:sp>
    </p:spTree>
    <p:extLst>
      <p:ext uri="{BB962C8B-B14F-4D97-AF65-F5344CB8AC3E}">
        <p14:creationId xmlns:p14="http://schemas.microsoft.com/office/powerpoint/2010/main" val="1136774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Centre">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9C855089-857D-144B-BCAC-5653DD605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Tree>
    <p:extLst>
      <p:ext uri="{BB962C8B-B14F-4D97-AF65-F5344CB8AC3E}">
        <p14:creationId xmlns:p14="http://schemas.microsoft.com/office/powerpoint/2010/main" val="3280136338"/>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Centre-alt">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B5B5CA56-D050-D547-826D-1133DCD546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1458496" y="2993235"/>
            <a:ext cx="9275008" cy="549313"/>
          </a:xfrm>
        </p:spPr>
        <p:txBody>
          <a:bodyPr wrap="square" tIns="36000" anchor="b">
            <a:spAutoFit/>
          </a:bodyPr>
          <a:lstStyle>
            <a:lvl1pPr algn="ct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4160770" y="4895709"/>
            <a:ext cx="3870461" cy="221018"/>
          </a:xfrm>
        </p:spPr>
        <p:txBody>
          <a:bodyPr lIns="0"/>
          <a:lstStyle>
            <a:lvl1pPr algn="ct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3085727" y="4452848"/>
            <a:ext cx="6020547" cy="313350"/>
          </a:xfrm>
        </p:spPr>
        <p:txBody>
          <a:bodyPr wrap="square" tIns="36000" anchor="t">
            <a:spAutoFit/>
          </a:bodyPr>
          <a:lstStyle>
            <a:lvl1pPr algn="ct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6934" y="1230496"/>
            <a:ext cx="1738132" cy="1738130"/>
          </a:xfrm>
          <a:prstGeom prst="rect">
            <a:avLst/>
          </a:prstGeom>
        </p:spPr>
      </p:pic>
      <p:sp>
        <p:nvSpPr>
          <p:cNvPr id="7" name="Text Placeholder 5">
            <a:extLst>
              <a:ext uri="{FF2B5EF4-FFF2-40B4-BE49-F238E27FC236}">
                <a16:creationId xmlns:a16="http://schemas.microsoft.com/office/drawing/2014/main" id="{E14E5C9B-676C-B745-B77A-83F6AE373178}"/>
              </a:ext>
            </a:extLst>
          </p:cNvPr>
          <p:cNvSpPr>
            <a:spLocks noGrp="1"/>
          </p:cNvSpPr>
          <p:nvPr>
            <p:ph type="body" sz="quarter" idx="15" hasCustomPrompt="1"/>
          </p:nvPr>
        </p:nvSpPr>
        <p:spPr>
          <a:xfrm>
            <a:off x="1458496" y="3558515"/>
            <a:ext cx="9275008" cy="405683"/>
          </a:xfrm>
        </p:spPr>
        <p:txBody>
          <a:bodyPr wrap="square" tIns="36000" anchor="t">
            <a:spAutoFit/>
          </a:bodyPr>
          <a:lstStyle>
            <a:lvl1pPr algn="ct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 TITLE</a:t>
            </a:r>
            <a:endParaRPr lang="nl-NL" dirty="0"/>
          </a:p>
        </p:txBody>
      </p:sp>
    </p:spTree>
    <p:extLst>
      <p:ext uri="{BB962C8B-B14F-4D97-AF65-F5344CB8AC3E}">
        <p14:creationId xmlns:p14="http://schemas.microsoft.com/office/powerpoint/2010/main" val="1109509080"/>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AB315A-D727-214B-BFE0-1C34DED30C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39" y="0"/>
            <a:ext cx="12175521"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177527010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2">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418534EA-9DBF-2049-9EF8-7174C415B2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14655"/>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176181852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3">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A7535C9-DE7E-904D-B45F-46E458EABC49}"/>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966756" y="0"/>
            <a:ext cx="8225244"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370069085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4">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2DE7DFD2-A514-5E46-88A5-CBDAE20FB210}"/>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286753" y="0"/>
            <a:ext cx="8905248"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3995095183"/>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Text Placeholder 5"/>
          <p:cNvSpPr>
            <a:spLocks noGrp="1"/>
          </p:cNvSpPr>
          <p:nvPr>
            <p:ph type="body" sz="quarter" idx="18" hasCustomPrompt="1"/>
          </p:nvPr>
        </p:nvSpPr>
        <p:spPr>
          <a:xfrm rot="18900000">
            <a:off x="4347468" y="1680199"/>
            <a:ext cx="3497062" cy="3497602"/>
          </a:xfrm>
          <a:solidFill>
            <a:schemeClr val="accent5">
              <a:lumMod val="40000"/>
              <a:lumOff val="60000"/>
            </a:schemeClr>
          </a:solidFill>
        </p:spPr>
        <p:txBody>
          <a:bodyPr anchor="b">
            <a:noAutofit/>
          </a:bodyPr>
          <a:lstStyle>
            <a:lvl1pPr marL="0" indent="0" algn="just">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4" name="Text Placeholder 5"/>
          <p:cNvSpPr>
            <a:spLocks noGrp="1"/>
          </p:cNvSpPr>
          <p:nvPr>
            <p:ph type="body" sz="quarter" idx="19" hasCustomPrompt="1"/>
          </p:nvPr>
        </p:nvSpPr>
        <p:spPr>
          <a:xfrm rot="18900000">
            <a:off x="4619619" y="1952309"/>
            <a:ext cx="2952763" cy="2953219"/>
          </a:xfrm>
          <a:solidFill>
            <a:schemeClr val="tx1"/>
          </a:solidFill>
        </p:spPr>
        <p:txBody>
          <a:bodyPr anchor="b">
            <a:noAutofit/>
          </a:bodyPr>
          <a:lstStyle>
            <a:lvl1pPr marL="0" indent="0" algn="just">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6" name="Title 1"/>
          <p:cNvSpPr>
            <a:spLocks noGrp="1"/>
          </p:cNvSpPr>
          <p:nvPr>
            <p:ph type="title" hasCustomPrompt="1"/>
          </p:nvPr>
        </p:nvSpPr>
        <p:spPr>
          <a:xfrm>
            <a:off x="4623056" y="2337160"/>
            <a:ext cx="2945889" cy="1091310"/>
          </a:xfrm>
        </p:spPr>
        <p:txBody>
          <a:bodyPr anchor="b">
            <a:normAutofit/>
          </a:bodyPr>
          <a:lstStyle>
            <a:lvl1pPr algn="ctr">
              <a:defRPr sz="3200" spc="0">
                <a:solidFill>
                  <a:schemeClr val="bg1"/>
                </a:solidFill>
              </a:defRPr>
            </a:lvl1pPr>
          </a:lstStyle>
          <a:p>
            <a:r>
              <a:rPr kumimoji="1" lang="en-US" altLang="ja-JP" dirty="0"/>
              <a:t>Title</a:t>
            </a:r>
            <a:endParaRPr kumimoji="1" lang="ja-JP" altLang="en-US" dirty="0"/>
          </a:p>
        </p:txBody>
      </p:sp>
      <p:sp>
        <p:nvSpPr>
          <p:cNvPr id="7" name="Text Placeholder 5"/>
          <p:cNvSpPr>
            <a:spLocks noGrp="1"/>
          </p:cNvSpPr>
          <p:nvPr>
            <p:ph type="body" sz="quarter" idx="15" hasCustomPrompt="1"/>
          </p:nvPr>
        </p:nvSpPr>
        <p:spPr>
          <a:xfrm>
            <a:off x="4623056" y="3472475"/>
            <a:ext cx="2945889" cy="642960"/>
          </a:xfrm>
        </p:spPr>
        <p:txBody>
          <a:bodyPr anchor="t">
            <a:normAutofit/>
          </a:bodyPr>
          <a:lstStyle>
            <a:lvl1pPr marL="0" indent="0" algn="ctr">
              <a:lnSpc>
                <a:spcPct val="100000"/>
              </a:lnSpc>
              <a:spcBef>
                <a:spcPts val="0"/>
              </a:spcBef>
              <a:buFontTx/>
              <a:buNone/>
              <a:defRPr sz="1333">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59919207"/>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2" presetClass="entr" presetSubtype="1" decel="100000"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ppt_x"/>
                                          </p:val>
                                        </p:tav>
                                        <p:tav tm="100000">
                                          <p:val>
                                            <p:strVal val="#ppt_x"/>
                                          </p:val>
                                        </p:tav>
                                      </p:tavLst>
                                    </p:anim>
                                    <p:anim calcmode="lin" valueType="num">
                                      <p:cBhvr additive="base">
                                        <p:cTn id="15" dur="1000" fill="hold"/>
                                        <p:tgtEl>
                                          <p:spTgt spid="4"/>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25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1250"/>
                            </p:stCondLst>
                            <p:childTnLst>
                              <p:par>
                                <p:cTn id="20" presetID="17" presetClass="entr" presetSubtype="1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1950"/>
                            </p:stCondLst>
                            <p:childTnLst>
                              <p:par>
                                <p:cTn id="25" presetID="10" presetClass="entr" presetSubtype="0"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0-#ppt_h/2"/>
                          </p:val>
                        </p:tav>
                        <p:tav tm="100000">
                          <p:val>
                            <p:strVal val="#ppt_y"/>
                          </p:val>
                        </p:tav>
                      </p:tavLst>
                    </p:anim>
                  </p:childTnLst>
                </p:cTn>
              </p:par>
            </p:tnLst>
          </p:tmpl>
        </p:tmplLst>
      </p:bldP>
      <p:bldP spid="3" grpId="1"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animBg="1">
        <p:tmplLst>
          <p:tmpl>
            <p:tnLst>
              <p:par>
                <p:cTn presetID="2" presetClass="entr" presetSubtype="1" decel="10000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ppt_x"/>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P spid="4" grpId="1" animBg="1">
        <p:tmplLst>
          <p:tmpl>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6" grpId="0"/>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6">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0D3B407E-DE8A-E340-8B88-B6F14E1E95F3}"/>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1060103965"/>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5">
    <p:spTree>
      <p:nvGrpSpPr>
        <p:cNvPr id="1" name=""/>
        <p:cNvGrpSpPr/>
        <p:nvPr/>
      </p:nvGrpSpPr>
      <p:grpSpPr>
        <a:xfrm>
          <a:off x="0" y="0"/>
          <a:ext cx="0" cy="0"/>
          <a:chOff x="0" y="0"/>
          <a:chExt cx="0" cy="0"/>
        </a:xfrm>
      </p:grpSpPr>
      <p:pic>
        <p:nvPicPr>
          <p:cNvPr id="6" name="Picture 5" descr="A picture containing indoor, table, cup, food&#10;&#10;Description automatically generated">
            <a:extLst>
              <a:ext uri="{FF2B5EF4-FFF2-40B4-BE49-F238E27FC236}">
                <a16:creationId xmlns:a16="http://schemas.microsoft.com/office/drawing/2014/main" id="{D3A21446-B59E-1544-9DC0-130547F64F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4827" y="-5453"/>
            <a:ext cx="7387173" cy="6863453"/>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293115432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7">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F16E714A-7C12-C54A-9F6A-83252A3FF0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7173" y="0"/>
            <a:ext cx="6300068" cy="6300068"/>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PRESENTATION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PRESENTATION SUB-TITLE</a:t>
            </a:r>
            <a:endParaRPr lang="nl-NL" dirty="0"/>
          </a:p>
        </p:txBody>
      </p:sp>
      <p:sp>
        <p:nvSpPr>
          <p:cNvPr id="15" name="Text Placeholder 5">
            <a:extLst>
              <a:ext uri="{FF2B5EF4-FFF2-40B4-BE49-F238E27FC236}">
                <a16:creationId xmlns:a16="http://schemas.microsoft.com/office/drawing/2014/main" id="{F92C3E4E-645B-DE4A-8382-AB1A039B26D5}"/>
              </a:ext>
            </a:extLst>
          </p:cNvPr>
          <p:cNvSpPr>
            <a:spLocks noGrp="1"/>
          </p:cNvSpPr>
          <p:nvPr>
            <p:ph type="body" sz="quarter" idx="12" hasCustomPrompt="1"/>
          </p:nvPr>
        </p:nvSpPr>
        <p:spPr>
          <a:xfrm>
            <a:off x="701737" y="6079050"/>
            <a:ext cx="3870461" cy="221018"/>
          </a:xfrm>
        </p:spPr>
        <p:txBody>
          <a:bodyPr lIns="0"/>
          <a:lstStyle>
            <a:lvl1pPr>
              <a:lnSpc>
                <a:spcPct val="100000"/>
              </a:lnSpc>
              <a:defRPr kumimoji="0" lang="nl-NL" sz="1200" b="0" i="0" u="none" strike="noStrike" cap="none" spc="0" normalizeH="0" dirty="0">
                <a:ln>
                  <a:noFill/>
                </a:ln>
                <a:solidFill>
                  <a:schemeClr val="accent2"/>
                </a:solidFill>
                <a:effectLst/>
                <a:uLnTx/>
                <a:uFillTx/>
                <a:latin typeface="ShellBold"/>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Month day, year</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pic>
        <p:nvPicPr>
          <p:cNvPr id="23" name="Picture 22">
            <a:extLst>
              <a:ext uri="{FF2B5EF4-FFF2-40B4-BE49-F238E27FC236}">
                <a16:creationId xmlns:a16="http://schemas.microsoft.com/office/drawing/2014/main" id="{7E9BA1F0-9D2E-1A46-8813-DA353873B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507" y="2435856"/>
            <a:ext cx="1738132" cy="1738130"/>
          </a:xfrm>
          <a:prstGeom prst="rect">
            <a:avLst/>
          </a:prstGeom>
        </p:spPr>
      </p:pic>
    </p:spTree>
    <p:extLst>
      <p:ext uri="{BB962C8B-B14F-4D97-AF65-F5344CB8AC3E}">
        <p14:creationId xmlns:p14="http://schemas.microsoft.com/office/powerpoint/2010/main" val="2508535976"/>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 Fade A">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C0B641D9-5755-044F-8454-D9F775B53B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662000600"/>
      </p:ext>
    </p:extLst>
  </p:cSld>
  <p:clrMapOvr>
    <a:masterClrMapping/>
  </p:clrMapOvr>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Double Content - Fade A">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608514BA-BE3E-944D-B613-31701C2B53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571870319"/>
      </p:ext>
    </p:extLst>
  </p:cSld>
  <p:clrMapOvr>
    <a:masterClrMapping/>
  </p:clrMapOv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 Fade A">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D2598873-D84C-7B45-80A8-23AABA5A90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881363591"/>
      </p:ext>
    </p:extLst>
  </p:cSld>
  <p:clrMapOvr>
    <a:masterClrMapping/>
  </p:clrMapOvr>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 Fade B">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889F524-86A4-5A48-AB0C-C444056064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704982196"/>
      </p:ext>
    </p:extLst>
  </p:cSld>
  <p:clrMapOvr>
    <a:masterClrMapping/>
  </p:clrMapOvr>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Double Content - Fade B">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7785FB7C-CC9C-BE4D-AA29-7590A96F36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2976894537"/>
      </p:ext>
    </p:extLst>
  </p:cSld>
  <p:clrMapOvr>
    <a:masterClrMapping/>
  </p:clrMapOvr>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 Fade B">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A965F04-D5B4-064C-B267-E743B79E80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217306647"/>
      </p:ext>
    </p:extLst>
  </p:cSld>
  <p:clrMapOvr>
    <a:masterClrMapping/>
  </p:clrMapOvr>
  <p:transition/>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 - Fade C">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311B6022-7977-4B41-AD65-5B9E50F84B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397382172"/>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1295400" y="1858475"/>
            <a:ext cx="3139505" cy="3139990"/>
          </a:xfrm>
          <a:solidFill>
            <a:schemeClr val="tx1">
              <a:alpha val="20000"/>
            </a:schemeClr>
          </a:solidFill>
        </p:spPr>
        <p:txBody>
          <a:bodyPr anchor="b">
            <a:noAutofit/>
          </a:bodyPr>
          <a:lstStyle>
            <a:lvl1pPr marL="0" indent="0" algn="just">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1539724" y="2102837"/>
            <a:ext cx="2650858" cy="2651267"/>
          </a:xfrm>
          <a:solidFill>
            <a:schemeClr val="bg1">
              <a:alpha val="20000"/>
            </a:schemeClr>
          </a:solidFill>
        </p:spPr>
        <p:txBody>
          <a:bodyPr anchor="b">
            <a:noAutofit/>
          </a:bodyPr>
          <a:lstStyle>
            <a:lvl1pPr marL="0" indent="0" algn="just">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1539724" y="2422201"/>
            <a:ext cx="2650858" cy="2012539"/>
          </a:xfrm>
        </p:spPr>
        <p:txBody>
          <a:bodyPr anchor="ctr">
            <a:normAutofit/>
          </a:bodyPr>
          <a:lstStyle>
            <a:lvl1pPr algn="ctr">
              <a:defRPr sz="2933">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624450888"/>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Double Content - Fade C">
    <p:spTree>
      <p:nvGrpSpPr>
        <p:cNvPr id="1" name=""/>
        <p:cNvGrpSpPr/>
        <p:nvPr/>
      </p:nvGrpSpPr>
      <p:grpSpPr>
        <a:xfrm>
          <a:off x="0" y="0"/>
          <a:ext cx="0" cy="0"/>
          <a:chOff x="0" y="0"/>
          <a:chExt cx="0" cy="0"/>
        </a:xfrm>
      </p:grpSpPr>
      <p:pic>
        <p:nvPicPr>
          <p:cNvPr id="13" name="Picture 12" descr="A picture containing background pattern&#10;&#10;Description automatically generated">
            <a:extLst>
              <a:ext uri="{FF2B5EF4-FFF2-40B4-BE49-F238E27FC236}">
                <a16:creationId xmlns:a16="http://schemas.microsoft.com/office/drawing/2014/main" id="{B92C149C-49C3-624E-B7F5-17F25C5A4A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540885307"/>
      </p:ext>
    </p:extLst>
  </p:cSld>
  <p:clrMapOvr>
    <a:masterClrMapping/>
  </p:clrMapOvr>
  <p:transition/>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 Fade C">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8D55CC97-63A7-0441-BC85-5C976867C2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4280036375"/>
      </p:ext>
    </p:extLst>
  </p:cSld>
  <p:clrMapOvr>
    <a:masterClrMapping/>
  </p:clrMapOvr>
  <p:transition/>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 Fade 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id="{4B599F02-C7DE-EB4A-A96A-8B426005EB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78900083"/>
      </p:ext>
    </p:extLst>
  </p:cSld>
  <p:clrMapOvr>
    <a:masterClrMapping/>
  </p:clrMapOvr>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Double Content - Fade D">
    <p:spTree>
      <p:nvGrpSpPr>
        <p:cNvPr id="1" name=""/>
        <p:cNvGrpSpPr/>
        <p:nvPr/>
      </p:nvGrpSpPr>
      <p:grpSpPr>
        <a:xfrm>
          <a:off x="0" y="0"/>
          <a:ext cx="0" cy="0"/>
          <a:chOff x="0" y="0"/>
          <a:chExt cx="0" cy="0"/>
        </a:xfrm>
      </p:grpSpPr>
      <p:pic>
        <p:nvPicPr>
          <p:cNvPr id="15" name="Picture 14" descr="A picture containing table&#10;&#10;Description automatically generated">
            <a:extLst>
              <a:ext uri="{FF2B5EF4-FFF2-40B4-BE49-F238E27FC236}">
                <a16:creationId xmlns:a16="http://schemas.microsoft.com/office/drawing/2014/main" id="{CF04A646-6CBA-0344-AE8B-34EB88370E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1301774269"/>
      </p:ext>
    </p:extLst>
  </p:cSld>
  <p:clrMapOvr>
    <a:masterClrMapping/>
  </p:clrMapOvr>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 Fade D">
    <p:spTree>
      <p:nvGrpSpPr>
        <p:cNvPr id="1" name=""/>
        <p:cNvGrpSpPr/>
        <p:nvPr/>
      </p:nvGrpSpPr>
      <p:grpSpPr>
        <a:xfrm>
          <a:off x="0" y="0"/>
          <a:ext cx="0" cy="0"/>
          <a:chOff x="0" y="0"/>
          <a:chExt cx="0" cy="0"/>
        </a:xfrm>
      </p:grpSpPr>
      <p:pic>
        <p:nvPicPr>
          <p:cNvPr id="10" name="Picture 9" descr="A picture containing table&#10;&#10;Description automatically generated">
            <a:extLst>
              <a:ext uri="{FF2B5EF4-FFF2-40B4-BE49-F238E27FC236}">
                <a16:creationId xmlns:a16="http://schemas.microsoft.com/office/drawing/2014/main" id="{0AB3602F-797D-804C-A86D-94753854CA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785617080"/>
      </p:ext>
    </p:extLst>
  </p:cSld>
  <p:clrMapOvr>
    <a:masterClrMapping/>
  </p:clrMapOvr>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 Bold">
    <p:spTree>
      <p:nvGrpSpPr>
        <p:cNvPr id="1" name=""/>
        <p:cNvGrpSpPr/>
        <p:nvPr/>
      </p:nvGrpSpPr>
      <p:grpSpPr>
        <a:xfrm>
          <a:off x="0" y="0"/>
          <a:ext cx="0" cy="0"/>
          <a:chOff x="0" y="0"/>
          <a:chExt cx="0" cy="0"/>
        </a:xfrm>
      </p:grpSpPr>
      <p:pic>
        <p:nvPicPr>
          <p:cNvPr id="6" name="Picture 5" descr="A picture containing toy, drawing, game, table&#10;&#10;Description automatically generated">
            <a:extLst>
              <a:ext uri="{FF2B5EF4-FFF2-40B4-BE49-F238E27FC236}">
                <a16:creationId xmlns:a16="http://schemas.microsoft.com/office/drawing/2014/main" id="{20488403-1D1F-A64F-A576-B77630F93E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1710009292"/>
      </p:ext>
    </p:extLst>
  </p:cSld>
  <p:clrMapOvr>
    <a:masterClrMapping/>
  </p:clrMapOvr>
  <p:transition/>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Double Content - Bold">
    <p:spTree>
      <p:nvGrpSpPr>
        <p:cNvPr id="1" name=""/>
        <p:cNvGrpSpPr/>
        <p:nvPr/>
      </p:nvGrpSpPr>
      <p:grpSpPr>
        <a:xfrm>
          <a:off x="0" y="0"/>
          <a:ext cx="0" cy="0"/>
          <a:chOff x="0" y="0"/>
          <a:chExt cx="0" cy="0"/>
        </a:xfrm>
      </p:grpSpPr>
      <p:pic>
        <p:nvPicPr>
          <p:cNvPr id="15" name="Picture 14" descr="A picture containing toy, drawing, game, table&#10;&#10;Description automatically generated">
            <a:extLst>
              <a:ext uri="{FF2B5EF4-FFF2-40B4-BE49-F238E27FC236}">
                <a16:creationId xmlns:a16="http://schemas.microsoft.com/office/drawing/2014/main" id="{62F94B77-6D2B-364C-A945-6B0E62410E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12" name="Text Box 11" descr="&lt;COMPANY_NAME&gt;&#10;">
            <a:extLst>
              <a:ext uri="{FF2B5EF4-FFF2-40B4-BE49-F238E27FC236}">
                <a16:creationId xmlns:a16="http://schemas.microsoft.com/office/drawing/2014/main" id="{BB05D129-8770-F646-AC3B-2AC2784C2CA4}"/>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9" name="Content Placeholder 9">
            <a:extLst>
              <a:ext uri="{FF2B5EF4-FFF2-40B4-BE49-F238E27FC236}">
                <a16:creationId xmlns:a16="http://schemas.microsoft.com/office/drawing/2014/main" id="{27E49DD8-B9A5-6443-AEE1-BA4ECE082986}"/>
              </a:ext>
            </a:extLst>
          </p:cNvPr>
          <p:cNvSpPr>
            <a:spLocks noGrp="1"/>
          </p:cNvSpPr>
          <p:nvPr>
            <p:ph sz="quarter" idx="12"/>
          </p:nvPr>
        </p:nvSpPr>
        <p:spPr>
          <a:xfrm>
            <a:off x="6278516"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Tree>
    <p:extLst>
      <p:ext uri="{BB962C8B-B14F-4D97-AF65-F5344CB8AC3E}">
        <p14:creationId xmlns:p14="http://schemas.microsoft.com/office/powerpoint/2010/main" val="3992501143"/>
      </p:ext>
    </p:extLst>
  </p:cSld>
  <p:clrMapOvr>
    <a:masterClrMapping/>
  </p:clrMapOvr>
  <p:transition/>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 Bold">
    <p:spTree>
      <p:nvGrpSpPr>
        <p:cNvPr id="1" name=""/>
        <p:cNvGrpSpPr/>
        <p:nvPr/>
      </p:nvGrpSpPr>
      <p:grpSpPr>
        <a:xfrm>
          <a:off x="0" y="0"/>
          <a:ext cx="0" cy="0"/>
          <a:chOff x="0" y="0"/>
          <a:chExt cx="0" cy="0"/>
        </a:xfrm>
      </p:grpSpPr>
      <p:pic>
        <p:nvPicPr>
          <p:cNvPr id="10" name="Picture 9" descr="A picture containing toy, drawing, game, table&#10;&#10;Description automatically generated">
            <a:extLst>
              <a:ext uri="{FF2B5EF4-FFF2-40B4-BE49-F238E27FC236}">
                <a16:creationId xmlns:a16="http://schemas.microsoft.com/office/drawing/2014/main" id="{95BE8608-7339-994A-9D89-1A8344F262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
        <p:nvSpPr>
          <p:cNvPr id="6" name="Text Box 11" descr="&lt;COMPANY_NAME&gt;&#10;">
            <a:extLst>
              <a:ext uri="{FF2B5EF4-FFF2-40B4-BE49-F238E27FC236}">
                <a16:creationId xmlns:a16="http://schemas.microsoft.com/office/drawing/2014/main" id="{3A45BAA3-DBDB-5343-8FBD-12C1973CC602}"/>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1941328559"/>
      </p:ext>
    </p:extLst>
  </p:cSld>
  <p:clrMapOvr>
    <a:masterClrMapping/>
  </p:clrMapOvr>
  <p:transition/>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nk - Fade 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C27B6C47-C43B-6C4C-88BF-F5988C7D31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306421880"/>
      </p:ext>
    </p:extLst>
  </p:cSld>
  <p:clrMapOvr>
    <a:masterClrMapping/>
  </p:clrMapOvr>
  <p:transition/>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lank - Fade B">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A7DFB59-D742-A84F-8E56-03DA8C21BE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48376728"/>
      </p:ext>
    </p:extLst>
  </p:cSld>
  <p:clrMapOvr>
    <a:masterClrMapping/>
  </p:clrMapOvr>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5" name="Text Placeholder 5"/>
          <p:cNvSpPr>
            <a:spLocks noGrp="1"/>
          </p:cNvSpPr>
          <p:nvPr>
            <p:ph type="body" sz="quarter" idx="18" hasCustomPrompt="1"/>
          </p:nvPr>
        </p:nvSpPr>
        <p:spPr>
          <a:xfrm rot="18900000">
            <a:off x="7757095" y="1858475"/>
            <a:ext cx="3139505" cy="3139990"/>
          </a:xfrm>
          <a:solidFill>
            <a:schemeClr val="tx1">
              <a:alpha val="20000"/>
            </a:schemeClr>
          </a:solidFill>
        </p:spPr>
        <p:txBody>
          <a:bodyPr anchor="b">
            <a:noAutofit/>
          </a:bodyPr>
          <a:lstStyle>
            <a:lvl1pPr marL="0" indent="0" algn="just">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8" name="Text Placeholder 5"/>
          <p:cNvSpPr>
            <a:spLocks noGrp="1"/>
          </p:cNvSpPr>
          <p:nvPr>
            <p:ph type="body" sz="quarter" idx="19" hasCustomPrompt="1"/>
          </p:nvPr>
        </p:nvSpPr>
        <p:spPr>
          <a:xfrm rot="18900000">
            <a:off x="8001419" y="2102837"/>
            <a:ext cx="2650858" cy="2651267"/>
          </a:xfrm>
          <a:solidFill>
            <a:schemeClr val="bg1">
              <a:alpha val="20000"/>
            </a:schemeClr>
          </a:solidFill>
        </p:spPr>
        <p:txBody>
          <a:bodyPr anchor="b">
            <a:noAutofit/>
          </a:bodyPr>
          <a:lstStyle>
            <a:lvl1pPr marL="0" indent="0" algn="just">
              <a:lnSpc>
                <a:spcPct val="100000"/>
              </a:lnSpc>
              <a:spcBef>
                <a:spcPts val="0"/>
              </a:spcBef>
              <a:buFontTx/>
              <a:buNone/>
              <a:defRPr sz="1867">
                <a:solidFill>
                  <a:schemeClr val="tx2"/>
                </a:solidFill>
                <a:latin typeface="+mj-lt"/>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7" name="Title 1"/>
          <p:cNvSpPr>
            <a:spLocks noGrp="1"/>
          </p:cNvSpPr>
          <p:nvPr>
            <p:ph type="title" hasCustomPrompt="1"/>
          </p:nvPr>
        </p:nvSpPr>
        <p:spPr>
          <a:xfrm>
            <a:off x="8001419" y="2422201"/>
            <a:ext cx="2650858" cy="2012539"/>
          </a:xfrm>
        </p:spPr>
        <p:txBody>
          <a:bodyPr anchor="ctr">
            <a:normAutofit/>
          </a:bodyPr>
          <a:lstStyle>
            <a:lvl1pPr algn="ctr">
              <a:defRPr sz="2933">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681830548"/>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2" presetClass="entr" presetSubtype="1" decel="100000"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tmplLst>
          <p:tmpl>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P spid="5" grpId="1" animBg="1">
        <p:tmplLst>
          <p:tmpl>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1" animBg="1">
        <p:tmplLst>
          <p:tmpl>
            <p:tnLst>
              <p:par>
                <p:cTn presetID="10" presetClass="entr" presetSubtype="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P spid="7" grpId="0"/>
      <p:bldP spid="7" grpId="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 Fade C">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91AE8801-EE18-744A-BFE2-67B003ECE3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2222451023"/>
      </p:ext>
    </p:extLst>
  </p:cSld>
  <p:clrMapOvr>
    <a:masterClrMapping/>
  </p:clrMapOvr>
  <p:transition/>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lank - Fade D">
    <p:spTree>
      <p:nvGrpSpPr>
        <p:cNvPr id="1" name=""/>
        <p:cNvGrpSpPr/>
        <p:nvPr/>
      </p:nvGrpSpPr>
      <p:grpSpPr>
        <a:xfrm>
          <a:off x="0" y="0"/>
          <a:ext cx="0" cy="0"/>
          <a:chOff x="0" y="0"/>
          <a:chExt cx="0" cy="0"/>
        </a:xfrm>
      </p:grpSpPr>
      <p:pic>
        <p:nvPicPr>
          <p:cNvPr id="8" name="Picture 7" descr="A picture containing table&#10;&#10;Description automatically generated">
            <a:extLst>
              <a:ext uri="{FF2B5EF4-FFF2-40B4-BE49-F238E27FC236}">
                <a16:creationId xmlns:a16="http://schemas.microsoft.com/office/drawing/2014/main" id="{EFA33DF2-27DE-AF45-8A92-B565CD5618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2168467358"/>
      </p:ext>
    </p:extLst>
  </p:cSld>
  <p:clrMapOvr>
    <a:masterClrMapping/>
  </p:clrMapOvr>
  <p:transition/>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lank - Bold">
    <p:spTree>
      <p:nvGrpSpPr>
        <p:cNvPr id="1" name=""/>
        <p:cNvGrpSpPr/>
        <p:nvPr/>
      </p:nvGrpSpPr>
      <p:grpSpPr>
        <a:xfrm>
          <a:off x="0" y="0"/>
          <a:ext cx="0" cy="0"/>
          <a:chOff x="0" y="0"/>
          <a:chExt cx="0" cy="0"/>
        </a:xfrm>
      </p:grpSpPr>
      <p:pic>
        <p:nvPicPr>
          <p:cNvPr id="12" name="Picture 11" descr="A picture containing toy, drawing, game, table&#10;&#10;Description automatically generated">
            <a:extLst>
              <a:ext uri="{FF2B5EF4-FFF2-40B4-BE49-F238E27FC236}">
                <a16:creationId xmlns:a16="http://schemas.microsoft.com/office/drawing/2014/main" id="{43151B00-1397-9343-98A3-459A57A772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2110470620"/>
      </p:ext>
    </p:extLst>
  </p:cSld>
  <p:clrMapOvr>
    <a:masterClrMapping/>
  </p:clrMapOvr>
  <p:transition/>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 Bold2">
    <p:spTree>
      <p:nvGrpSpPr>
        <p:cNvPr id="1" name=""/>
        <p:cNvGrpSpPr/>
        <p:nvPr/>
      </p:nvGrpSpPr>
      <p:grpSpPr>
        <a:xfrm>
          <a:off x="0" y="0"/>
          <a:ext cx="0" cy="0"/>
          <a:chOff x="0" y="0"/>
          <a:chExt cx="0" cy="0"/>
        </a:xfrm>
      </p:grpSpPr>
      <p:pic>
        <p:nvPicPr>
          <p:cNvPr id="8" name="Picture 7" descr="A picture containing bubble chart&#10;&#10;Description automatically generated">
            <a:extLst>
              <a:ext uri="{FF2B5EF4-FFF2-40B4-BE49-F238E27FC236}">
                <a16:creationId xmlns:a16="http://schemas.microsoft.com/office/drawing/2014/main" id="{62D62D47-2F27-AB4E-8C88-E953FF5AD8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2888563899"/>
      </p:ext>
    </p:extLst>
  </p:cSld>
  <p:clrMapOvr>
    <a:masterClrMapping/>
  </p:clrMapOvr>
  <p:transition/>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Empty slide-grey">
    <p:bg>
      <p:bgPr>
        <a:solidFill>
          <a:srgbClr val="F1F1F1"/>
        </a:solidFill>
        <a:effectLst/>
      </p:bgPr>
    </p:b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358863979"/>
      </p:ext>
    </p:extLst>
  </p:cSld>
  <p:clrMapOvr>
    <a:masterClrMapping/>
  </p:clrMapOvr>
  <p:transition/>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 grey background">
    <p:bg>
      <p:bgPr>
        <a:solidFill>
          <a:srgbClr val="F1F1F1"/>
        </a:solidFill>
        <a:effectLst/>
      </p:bgPr>
    </p:bg>
    <p:spTree>
      <p:nvGrpSpPr>
        <p:cNvPr id="1" name=""/>
        <p:cNvGrpSpPr/>
        <p:nvPr/>
      </p:nvGrpSpPr>
      <p:grpSpPr>
        <a:xfrm>
          <a:off x="0" y="0"/>
          <a:ext cx="0" cy="0"/>
          <a:chOff x="0" y="0"/>
          <a:chExt cx="0" cy="0"/>
        </a:xfrm>
      </p:grpSpPr>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Tree>
    <p:extLst>
      <p:ext uri="{BB962C8B-B14F-4D97-AF65-F5344CB8AC3E}">
        <p14:creationId xmlns:p14="http://schemas.microsoft.com/office/powerpoint/2010/main" val="4011479346"/>
      </p:ext>
    </p:extLst>
  </p:cSld>
  <p:clrMapOvr>
    <a:masterClrMapping/>
  </p:clrMapOvr>
  <p:transition/>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Empty slide-white">
    <p:bg>
      <p:bgPr>
        <a:solidFill>
          <a:schemeClr val="bg1"/>
        </a:solidFill>
        <a:effectLst/>
      </p:bgPr>
    </p:bg>
    <p:spTree>
      <p:nvGrpSpPr>
        <p:cNvPr id="1" name=""/>
        <p:cNvGrpSpPr/>
        <p:nvPr/>
      </p:nvGrpSpPr>
      <p:grpSpPr>
        <a:xfrm>
          <a:off x="0" y="0"/>
          <a:ext cx="0" cy="0"/>
          <a:chOff x="0" y="0"/>
          <a:chExt cx="0" cy="0"/>
        </a:xfrm>
      </p:grpSpPr>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3461203899"/>
      </p:ext>
    </p:extLst>
  </p:cSld>
  <p:clrMapOvr>
    <a:masterClrMapping/>
  </p:clrMapOv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Content - white background">
    <p:bg>
      <p:bgPr>
        <a:solidFill>
          <a:schemeClr val="bg1"/>
        </a:solidFill>
        <a:effectLst/>
      </p:bgPr>
    </p:bg>
    <p:spTree>
      <p:nvGrpSpPr>
        <p:cNvPr id="1" name=""/>
        <p:cNvGrpSpPr/>
        <p:nvPr/>
      </p:nvGrpSpPr>
      <p:grpSpPr>
        <a:xfrm>
          <a:off x="0" y="0"/>
          <a:ext cx="0" cy="0"/>
          <a:chOff x="0" y="0"/>
          <a:chExt cx="0" cy="0"/>
        </a:xfrm>
      </p:grpSpPr>
      <p:sp>
        <p:nvSpPr>
          <p:cNvPr id="11" name="Content Placeholder 9"/>
          <p:cNvSpPr>
            <a:spLocks noGrp="1"/>
          </p:cNvSpPr>
          <p:nvPr>
            <p:ph sz="quarter" idx="11"/>
          </p:nvPr>
        </p:nvSpPr>
        <p:spPr>
          <a:xfrm>
            <a:off x="508000" y="1528763"/>
            <a:ext cx="11171238"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Tree>
    <p:extLst>
      <p:ext uri="{BB962C8B-B14F-4D97-AF65-F5344CB8AC3E}">
        <p14:creationId xmlns:p14="http://schemas.microsoft.com/office/powerpoint/2010/main" val="3958248211"/>
      </p:ext>
    </p:extLst>
  </p:cSld>
  <p:clrMapOvr>
    <a:masterClrMapping/>
  </p:clrMapOvr>
  <p:transition/>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 Full Screen 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32F9FF-CC16-6A4D-AADD-D1BEB173548E}"/>
              </a:ext>
            </a:extLst>
          </p:cNvPr>
          <p:cNvSpPr>
            <a:spLocks noGrp="1"/>
          </p:cNvSpPr>
          <p:nvPr>
            <p:ph type="pic" sz="quarter" idx="12" hasCustomPrompt="1"/>
          </p:nvPr>
        </p:nvSpPr>
        <p:spPr>
          <a:xfrm>
            <a:off x="0" y="0"/>
            <a:ext cx="12191999" cy="6858000"/>
          </a:xfrm>
        </p:spPr>
        <p:txBody>
          <a:bodyPr anchor="t"/>
          <a:lstStyle>
            <a:lvl1pPr algn="ctr">
              <a:defRPr/>
            </a:lvl1pPr>
          </a:lstStyle>
          <a:p>
            <a:r>
              <a:rPr lang="en-US" dirty="0"/>
              <a:t>Click centre icon to insert image</a:t>
            </a:r>
          </a:p>
        </p:txBody>
      </p:sp>
      <p:sp>
        <p:nvSpPr>
          <p:cNvPr id="11" name="Content Placeholder 9"/>
          <p:cNvSpPr>
            <a:spLocks noGrp="1"/>
          </p:cNvSpPr>
          <p:nvPr>
            <p:ph sz="quarter" idx="11"/>
          </p:nvPr>
        </p:nvSpPr>
        <p:spPr>
          <a:xfrm>
            <a:off x="508000" y="1528763"/>
            <a:ext cx="5394036" cy="4830762"/>
          </a:xfrm>
        </p:spPr>
        <p:txBody>
          <a:bodyPr/>
          <a:lstStyle>
            <a:lvl1pPr marL="0" indent="0" defTabSz="357708">
              <a:lnSpc>
                <a:spcPct val="140000"/>
              </a:lnSpc>
              <a:spcBef>
                <a:spcPts val="0"/>
              </a:spcBef>
              <a:defRPr sz="1400"/>
            </a:lvl1pPr>
            <a:lvl2pPr marL="180975"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2pPr>
            <a:lvl3pPr marL="361950"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3pPr>
            <a:lvl4pPr marL="534988" marR="0" indent="-173038"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400"/>
            </a:lvl4pPr>
            <a:lvl5pPr marL="715963" marR="0" indent="-180975" algn="l" defTabSz="357708" rtl="0" eaLnBrk="1" fontAlgn="auto" latinLnBrk="0" hangingPunct="1">
              <a:lnSpc>
                <a:spcPct val="140000"/>
              </a:lnSpc>
              <a:spcBef>
                <a:spcPts val="0"/>
              </a:spcBef>
              <a:spcAft>
                <a:spcPts val="1200"/>
              </a:spcAft>
              <a:buClr>
                <a:srgbClr val="DD1D21"/>
              </a:buClr>
              <a:buSzPct val="85000"/>
              <a:buFont typeface="Wingdings" panose="05000000000000000000" pitchFamily="2" charset="2"/>
              <a:buChar char="n"/>
              <a:tabLst/>
              <a:defRPr sz="1200"/>
            </a:lvl5pPr>
            <a:lvl6pPr marL="824100" indent="-139700" defTabSz="357708">
              <a:lnSpc>
                <a:spcPct val="140000"/>
              </a:lnSpc>
              <a:buClr>
                <a:schemeClr val="tx1"/>
              </a:buClr>
              <a:buSzPct val="75000"/>
              <a:buFont typeface="Wingdings" pitchFamily="2" charset="2"/>
              <a:buChar char=""/>
              <a:defRPr sz="11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GB" sz="1400" b="0" i="0" u="none" strike="noStrike" kern="1200" cap="none" spc="0" normalizeH="0" baseline="0" noProof="0" dirty="0">
              <a:ln>
                <a:noFill/>
              </a:ln>
              <a:solidFill>
                <a:srgbClr val="404040"/>
              </a:solidFill>
              <a:effectLst/>
              <a:uLnTx/>
              <a:uFillTx/>
              <a:latin typeface="ShellBook" panose="00000500000000000000" pitchFamily="50" charset="0"/>
              <a:ea typeface="+mn-ea"/>
              <a:cs typeface="+mn-cs"/>
            </a:endParaRPr>
          </a:p>
        </p:txBody>
      </p:sp>
      <p:sp>
        <p:nvSpPr>
          <p:cNvPr id="16"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 name="Title 1">
            <a:extLst>
              <a:ext uri="{FF2B5EF4-FFF2-40B4-BE49-F238E27FC236}">
                <a16:creationId xmlns:a16="http://schemas.microsoft.com/office/drawing/2014/main" id="{9158759C-2698-1248-A302-CA8AFBC8DA2D}"/>
              </a:ext>
            </a:extLst>
          </p:cNvPr>
          <p:cNvSpPr>
            <a:spLocks noGrp="1"/>
          </p:cNvSpPr>
          <p:nvPr>
            <p:ph type="title" hasCustomPrompt="1"/>
          </p:nvPr>
        </p:nvSpPr>
        <p:spPr/>
        <p:txBody>
          <a:bodyPr/>
          <a:lstStyle>
            <a:lvl1pPr>
              <a:lnSpc>
                <a:spcPct val="90000"/>
              </a:lnSpc>
              <a:defRPr sz="2400"/>
            </a:lvl1pPr>
          </a:lstStyle>
          <a:p>
            <a:r>
              <a:rPr lang="en-US" dirty="0"/>
              <a:t>CLICK TO EDIT MASTER TITLE</a:t>
            </a:r>
            <a:br>
              <a:rPr lang="en-US" dirty="0"/>
            </a:br>
            <a:r>
              <a:rPr lang="en-US" dirty="0"/>
              <a:t>SUB TITLE</a:t>
            </a:r>
          </a:p>
        </p:txBody>
      </p:sp>
    </p:spTree>
    <p:extLst>
      <p:ext uri="{BB962C8B-B14F-4D97-AF65-F5344CB8AC3E}">
        <p14:creationId xmlns:p14="http://schemas.microsoft.com/office/powerpoint/2010/main" val="3668445918"/>
      </p:ext>
    </p:extLst>
  </p:cSld>
  <p:clrMapOvr>
    <a:masterClrMapping/>
  </p:clrMapOvr>
  <p:transition/>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PP Framework 1">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801A04B-DB3F-2C43-9934-7F138659B2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29" name="Straight Connector 28">
            <a:extLst>
              <a:ext uri="{FF2B5EF4-FFF2-40B4-BE49-F238E27FC236}">
                <a16:creationId xmlns:a16="http://schemas.microsoft.com/office/drawing/2014/main" id="{6943E996-5E25-DE4D-B4EA-BB0C5649AE43}"/>
              </a:ext>
            </a:extLst>
          </p:cNvPr>
          <p:cNvCxnSpPr>
            <a:cxnSpLocks/>
          </p:cNvCxnSpPr>
          <p:nvPr/>
        </p:nvCxnSpPr>
        <p:spPr>
          <a:xfrm>
            <a:off x="6492777" y="1692778"/>
            <a:ext cx="1474718" cy="147471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49A6220-C0F6-604E-8F0C-51F6BE465780}"/>
              </a:ext>
            </a:extLst>
          </p:cNvPr>
          <p:cNvCxnSpPr>
            <a:cxnSpLocks/>
          </p:cNvCxnSpPr>
          <p:nvPr/>
        </p:nvCxnSpPr>
        <p:spPr>
          <a:xfrm flipV="1">
            <a:off x="6686816" y="4045226"/>
            <a:ext cx="923133" cy="923135"/>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1" name="Picture 30" descr="Shell_jan2013_PECTEN_RGB.png">
            <a:extLst>
              <a:ext uri="{FF2B5EF4-FFF2-40B4-BE49-F238E27FC236}">
                <a16:creationId xmlns:a16="http://schemas.microsoft.com/office/drawing/2014/main" id="{41F18531-D683-0E4A-832C-E25CBB07E8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89344" cy="1289778"/>
          </a:xfrm>
          <a:prstGeom prst="rect">
            <a:avLst/>
          </a:prstGeom>
        </p:spPr>
      </p:pic>
      <p:sp>
        <p:nvSpPr>
          <p:cNvPr id="32" name="TextBox 31">
            <a:extLst>
              <a:ext uri="{FF2B5EF4-FFF2-40B4-BE49-F238E27FC236}">
                <a16:creationId xmlns:a16="http://schemas.microsoft.com/office/drawing/2014/main" id="{393E06A7-D0BE-C140-9ABB-188DEEAB32CC}"/>
              </a:ext>
            </a:extLst>
          </p:cNvPr>
          <p:cNvSpPr txBox="1"/>
          <p:nvPr/>
        </p:nvSpPr>
        <p:spPr>
          <a:xfrm>
            <a:off x="8933551" y="3275219"/>
            <a:ext cx="3258449" cy="307562"/>
          </a:xfrm>
          <a:prstGeom prst="rect">
            <a:avLst/>
          </a:prstGeom>
          <a:noFill/>
        </p:spPr>
        <p:txBody>
          <a:bodyPr wrap="square" lIns="72000" tIns="45614" rIns="91231" bIns="45614" rtlCol="0" anchor="ctr">
            <a:spAutoFit/>
          </a:bodyPr>
          <a:lstStyle/>
          <a:p>
            <a:r>
              <a:rPr lang="en-US" sz="1400" kern="100" spc="180" dirty="0">
                <a:solidFill>
                  <a:srgbClr val="595959"/>
                </a:solidFill>
                <a:latin typeface="ShellLight"/>
                <a:cs typeface="ShellLight"/>
              </a:rPr>
              <a:t>POWERING </a:t>
            </a:r>
            <a:r>
              <a:rPr lang="en-US" sz="1400" kern="100" spc="180" dirty="0">
                <a:solidFill>
                  <a:srgbClr val="595959"/>
                </a:solidFill>
                <a:latin typeface="ShellBold"/>
                <a:cs typeface="ShellBold"/>
              </a:rPr>
              <a:t>LIVES</a:t>
            </a:r>
            <a:endParaRPr lang="en-US" sz="1400" kern="100" dirty="0">
              <a:solidFill>
                <a:srgbClr val="595959"/>
              </a:solidFill>
              <a:latin typeface="ShellBook"/>
              <a:cs typeface="ShellBook"/>
            </a:endParaRPr>
          </a:p>
        </p:txBody>
      </p:sp>
      <p:sp>
        <p:nvSpPr>
          <p:cNvPr id="33" name="TextBox 32">
            <a:extLst>
              <a:ext uri="{FF2B5EF4-FFF2-40B4-BE49-F238E27FC236}">
                <a16:creationId xmlns:a16="http://schemas.microsoft.com/office/drawing/2014/main" id="{7685A29B-545D-DE40-B0BA-564EECCBC592}"/>
              </a:ext>
            </a:extLst>
          </p:cNvPr>
          <p:cNvSpPr txBox="1"/>
          <p:nvPr/>
        </p:nvSpPr>
        <p:spPr>
          <a:xfrm>
            <a:off x="6860832" y="993342"/>
            <a:ext cx="3098800" cy="523006"/>
          </a:xfrm>
          <a:prstGeom prst="rect">
            <a:avLst/>
          </a:prstGeom>
          <a:noFill/>
        </p:spPr>
        <p:txBody>
          <a:bodyPr wrap="square" lIns="90000" tIns="45614" rIns="72000" bIns="45614" rtlCol="0" anchor="ctr">
            <a:spAutoFit/>
          </a:bodyPr>
          <a:lstStyle/>
          <a:p>
            <a:r>
              <a:rPr lang="en-US" sz="1400" kern="100" spc="150" dirty="0">
                <a:solidFill>
                  <a:srgbClr val="595959"/>
                </a:solidFill>
                <a:latin typeface="ShellLight"/>
                <a:cs typeface="ShellLight"/>
              </a:rPr>
              <a:t>GENERATING</a:t>
            </a:r>
            <a:r>
              <a:rPr lang="en-US" sz="1400" kern="100" spc="150" dirty="0">
                <a:solidFill>
                  <a:srgbClr val="595959"/>
                </a:solidFill>
                <a:latin typeface="ShellBook"/>
                <a:cs typeface="ShellBook"/>
              </a:rPr>
              <a:t> </a:t>
            </a:r>
            <a:br>
              <a:rPr lang="en-US" sz="1400" kern="100" spc="150" dirty="0">
                <a:solidFill>
                  <a:srgbClr val="595959"/>
                </a:solidFill>
                <a:latin typeface="ShellBook"/>
                <a:cs typeface="ShellBook"/>
              </a:rPr>
            </a:br>
            <a:r>
              <a:rPr lang="en-US" sz="1400" kern="100" spc="200" dirty="0">
                <a:solidFill>
                  <a:srgbClr val="595959"/>
                </a:solidFill>
                <a:latin typeface="ShellBold"/>
                <a:cs typeface="ShellBold"/>
              </a:rPr>
              <a:t>SHAREHOLDER VALUE</a:t>
            </a:r>
          </a:p>
        </p:txBody>
      </p:sp>
      <p:sp>
        <p:nvSpPr>
          <p:cNvPr id="37" name="Title 2">
            <a:extLst>
              <a:ext uri="{FF2B5EF4-FFF2-40B4-BE49-F238E27FC236}">
                <a16:creationId xmlns:a16="http://schemas.microsoft.com/office/drawing/2014/main" id="{CC4328FA-8870-6A40-87C3-750BE24F8F89}"/>
              </a:ext>
            </a:extLst>
          </p:cNvPr>
          <p:cNvSpPr txBox="1">
            <a:spLocks/>
          </p:cNvSpPr>
          <p:nvPr/>
        </p:nvSpPr>
        <p:spPr bwMode="auto">
          <a:xfrm>
            <a:off x="363285" y="1187067"/>
            <a:ext cx="4205013" cy="4889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defTabSz="914400">
              <a:spcBef>
                <a:spcPts val="0"/>
              </a:spcBef>
            </a:pPr>
            <a:r>
              <a:rPr lang="en-US" sz="1800" kern="100" dirty="0">
                <a:solidFill>
                  <a:srgbClr val="DD1D21"/>
                </a:solidFill>
                <a:latin typeface="ShellLight" pitchFamily="2" charset="0"/>
                <a:cs typeface="ShellBold"/>
              </a:rPr>
              <a:t>OUR</a:t>
            </a:r>
            <a:r>
              <a:rPr lang="en-US" sz="1800" kern="100" dirty="0">
                <a:solidFill>
                  <a:srgbClr val="DD1D21"/>
                </a:solidFill>
                <a:cs typeface="ShellBold"/>
              </a:rPr>
              <a:t> </a:t>
            </a:r>
            <a:r>
              <a:rPr lang="en-US" sz="1800" kern="100" dirty="0">
                <a:solidFill>
                  <a:srgbClr val="DD1D21"/>
                </a:solidFill>
                <a:latin typeface="ShellBold"/>
                <a:cs typeface="ShellBold"/>
              </a:rPr>
              <a:t>PURPOSE</a:t>
            </a:r>
            <a:endParaRPr lang="en-US" sz="1800" kern="100" dirty="0">
              <a:solidFill>
                <a:srgbClr val="DD1D21"/>
              </a:solidFill>
              <a:cs typeface="ShellBold"/>
            </a:endParaRPr>
          </a:p>
          <a:p>
            <a:pPr lvl="0" defTabSz="914400">
              <a:spcBef>
                <a:spcPts val="0"/>
              </a:spcBef>
            </a:pPr>
            <a:endParaRPr lang="en-US" sz="500" kern="100" spc="0" dirty="0">
              <a:solidFill>
                <a:srgbClr val="DD1D21"/>
              </a:solidFill>
              <a:latin typeface="ShellBook"/>
              <a:ea typeface="+mn-ea"/>
              <a:cs typeface="ShellBook"/>
            </a:endParaRPr>
          </a:p>
          <a:p>
            <a:pPr lvl="0" defTabSz="914400">
              <a:lnSpc>
                <a:spcPct val="110000"/>
              </a:lnSpc>
              <a:spcBef>
                <a:spcPts val="0"/>
              </a:spcBef>
            </a:pPr>
            <a:r>
              <a:rPr lang="en-US" sz="1200" kern="100" spc="0" dirty="0">
                <a:solidFill>
                  <a:srgbClr val="DD1D21"/>
                </a:solidFill>
                <a:latin typeface="ShellBook"/>
                <a:ea typeface="+mn-ea"/>
                <a:cs typeface="ShellBook"/>
              </a:rPr>
              <a:t>To power progress together by providing </a:t>
            </a:r>
            <a:br>
              <a:rPr lang="en-US" sz="1200" kern="100" spc="0" dirty="0">
                <a:solidFill>
                  <a:srgbClr val="DD1D21"/>
                </a:solidFill>
                <a:latin typeface="ShellBook"/>
                <a:ea typeface="+mn-ea"/>
                <a:cs typeface="ShellBook"/>
              </a:rPr>
            </a:br>
            <a:r>
              <a:rPr lang="en-US" sz="1200" kern="100" spc="0" dirty="0">
                <a:solidFill>
                  <a:srgbClr val="DD1D21"/>
                </a:solidFill>
                <a:latin typeface="ShellBook"/>
                <a:ea typeface="+mn-ea"/>
                <a:cs typeface="ShellBook"/>
              </a:rPr>
              <a:t>more and cleaner energy solutions</a:t>
            </a:r>
          </a:p>
          <a:p>
            <a:endParaRPr lang="en-US" sz="2400" kern="100" dirty="0">
              <a:solidFill>
                <a:srgbClr val="DD1D21"/>
              </a:solidFill>
              <a:cs typeface="ShellBold"/>
            </a:endParaRPr>
          </a:p>
        </p:txBody>
      </p:sp>
      <p:sp>
        <p:nvSpPr>
          <p:cNvPr id="38" name="TextBox 37">
            <a:extLst>
              <a:ext uri="{FF2B5EF4-FFF2-40B4-BE49-F238E27FC236}">
                <a16:creationId xmlns:a16="http://schemas.microsoft.com/office/drawing/2014/main" id="{F2064ACC-486A-6D45-8F2E-E0D612F54597}"/>
              </a:ext>
            </a:extLst>
          </p:cNvPr>
          <p:cNvSpPr txBox="1"/>
          <p:nvPr/>
        </p:nvSpPr>
        <p:spPr>
          <a:xfrm>
            <a:off x="6999978" y="5338646"/>
            <a:ext cx="2717799" cy="523006"/>
          </a:xfrm>
          <a:prstGeom prst="rect">
            <a:avLst/>
          </a:prstGeom>
          <a:noFill/>
        </p:spPr>
        <p:txBody>
          <a:bodyPr wrap="square" lIns="72000" tIns="45614" rIns="91231" bIns="45614" rtlCol="0" anchor="ctr">
            <a:spAutoFit/>
          </a:bodyPr>
          <a:lstStyle/>
          <a:p>
            <a:r>
              <a:rPr lang="en-US" sz="1400" kern="100" spc="150" dirty="0">
                <a:solidFill>
                  <a:srgbClr val="595959"/>
                </a:solidFill>
                <a:latin typeface="ShellLight"/>
                <a:cs typeface="ShellLight"/>
              </a:rPr>
              <a:t>ACHIEVING </a:t>
            </a:r>
            <a:br>
              <a:rPr lang="en-US" sz="1400" kern="100" spc="150" dirty="0">
                <a:solidFill>
                  <a:srgbClr val="595959"/>
                </a:solidFill>
                <a:latin typeface="ShellLight"/>
                <a:cs typeface="ShellLight"/>
              </a:rPr>
            </a:br>
            <a:r>
              <a:rPr lang="en-US" sz="1400" kern="100" spc="150" dirty="0">
                <a:solidFill>
                  <a:srgbClr val="595959"/>
                </a:solidFill>
                <a:latin typeface="ShellBold" pitchFamily="2" charset="0"/>
                <a:cs typeface="ShellLight"/>
              </a:rPr>
              <a:t>NET-ZERO</a:t>
            </a:r>
            <a:r>
              <a:rPr lang="en-US" sz="1400" kern="100" spc="150" dirty="0">
                <a:solidFill>
                  <a:srgbClr val="595959"/>
                </a:solidFill>
                <a:latin typeface="ShellLight"/>
                <a:cs typeface="ShellLight"/>
              </a:rPr>
              <a:t> </a:t>
            </a:r>
            <a:r>
              <a:rPr lang="en-US" sz="1400" kern="100" spc="200" dirty="0">
                <a:solidFill>
                  <a:srgbClr val="595959"/>
                </a:solidFill>
                <a:latin typeface="ShellBold"/>
                <a:cs typeface="ShellBold"/>
              </a:rPr>
              <a:t>EMISSIONS</a:t>
            </a:r>
          </a:p>
        </p:txBody>
      </p:sp>
      <p:sp>
        <p:nvSpPr>
          <p:cNvPr id="39" name="TextBox 38">
            <a:extLst>
              <a:ext uri="{FF2B5EF4-FFF2-40B4-BE49-F238E27FC236}">
                <a16:creationId xmlns:a16="http://schemas.microsoft.com/office/drawing/2014/main" id="{5BEFF84F-8022-974B-A8FB-0301A10ED067}"/>
              </a:ext>
            </a:extLst>
          </p:cNvPr>
          <p:cNvSpPr txBox="1"/>
          <p:nvPr/>
        </p:nvSpPr>
        <p:spPr>
          <a:xfrm>
            <a:off x="387231" y="3275219"/>
            <a:ext cx="2806700" cy="307562"/>
          </a:xfrm>
          <a:prstGeom prst="rect">
            <a:avLst/>
          </a:prstGeom>
          <a:noFill/>
        </p:spPr>
        <p:txBody>
          <a:bodyPr wrap="square" lIns="72000" tIns="45614" rIns="91231" bIns="45614" rtlCol="0" anchor="ctr">
            <a:spAutoFit/>
          </a:bodyPr>
          <a:lstStyle/>
          <a:p>
            <a:pPr algn="r"/>
            <a:r>
              <a:rPr lang="en-US" sz="1400" kern="100" spc="150" dirty="0">
                <a:solidFill>
                  <a:srgbClr val="595959"/>
                </a:solidFill>
                <a:latin typeface="ShellLight"/>
                <a:cs typeface="ShellLight"/>
              </a:rPr>
              <a:t>RESPECTING</a:t>
            </a:r>
            <a:r>
              <a:rPr lang="en-US" sz="1400" kern="100" spc="150" dirty="0">
                <a:solidFill>
                  <a:srgbClr val="595959"/>
                </a:solidFill>
                <a:latin typeface="ShellBook"/>
                <a:cs typeface="ShellBook"/>
              </a:rPr>
              <a:t> </a:t>
            </a:r>
            <a:r>
              <a:rPr lang="en-US" sz="1400" kern="100" spc="200" dirty="0">
                <a:solidFill>
                  <a:srgbClr val="595959"/>
                </a:solidFill>
                <a:latin typeface="ShellBold"/>
                <a:cs typeface="ShellBold"/>
              </a:rPr>
              <a:t>NATURE</a:t>
            </a:r>
          </a:p>
        </p:txBody>
      </p:sp>
      <p:sp>
        <p:nvSpPr>
          <p:cNvPr id="40" name="TextBox 39">
            <a:extLst>
              <a:ext uri="{FF2B5EF4-FFF2-40B4-BE49-F238E27FC236}">
                <a16:creationId xmlns:a16="http://schemas.microsoft.com/office/drawing/2014/main" id="{8A3E774A-F5CE-CA44-B9EB-03002BC73386}"/>
              </a:ext>
            </a:extLst>
          </p:cNvPr>
          <p:cNvSpPr txBox="1"/>
          <p:nvPr/>
        </p:nvSpPr>
        <p:spPr>
          <a:xfrm>
            <a:off x="363284" y="5683651"/>
            <a:ext cx="4081615" cy="907834"/>
          </a:xfrm>
          <a:prstGeom prst="rect">
            <a:avLst/>
          </a:prstGeom>
          <a:noFill/>
        </p:spPr>
        <p:txBody>
          <a:bodyPr wrap="square" lIns="0" tIns="0" rIns="91231" bIns="45614" rtlCol="0" anchor="b">
            <a:spAutoFit/>
          </a:bodyPr>
          <a:lstStyle/>
          <a:p>
            <a:r>
              <a:rPr lang="en-US" sz="1400" kern="100" spc="150" dirty="0">
                <a:solidFill>
                  <a:srgbClr val="DD1D21"/>
                </a:solidFill>
                <a:latin typeface="ShellLight"/>
                <a:cs typeface="ShellLight"/>
              </a:rPr>
              <a:t>UNDERPINNED BY </a:t>
            </a:r>
            <a:br>
              <a:rPr lang="en-US" sz="1400" kern="100" spc="150" dirty="0">
                <a:solidFill>
                  <a:srgbClr val="DD1D21"/>
                </a:solidFill>
                <a:latin typeface="ShellLight"/>
                <a:cs typeface="ShellLight"/>
              </a:rPr>
            </a:br>
            <a:r>
              <a:rPr lang="en-US" sz="1400" kern="100" spc="150" dirty="0">
                <a:solidFill>
                  <a:srgbClr val="DD1D21"/>
                </a:solidFill>
                <a:latin typeface="ShellLight"/>
                <a:cs typeface="ShellLight"/>
              </a:rPr>
              <a:t>OUR </a:t>
            </a:r>
            <a:r>
              <a:rPr lang="en-US" sz="1400" kern="100" spc="200" dirty="0">
                <a:solidFill>
                  <a:srgbClr val="DD1D21"/>
                </a:solidFill>
                <a:latin typeface="ShellBold"/>
                <a:cs typeface="ShellBold"/>
              </a:rPr>
              <a:t>CORE VALUES </a:t>
            </a:r>
            <a:br>
              <a:rPr lang="en-US" sz="1400" kern="100" spc="200" dirty="0">
                <a:solidFill>
                  <a:srgbClr val="DD1D21"/>
                </a:solidFill>
                <a:latin typeface="ShellBold"/>
                <a:cs typeface="ShellBold"/>
              </a:rPr>
            </a:br>
            <a:r>
              <a:rPr lang="en-US" sz="1400" kern="100" spc="200" dirty="0">
                <a:solidFill>
                  <a:srgbClr val="DD1D21"/>
                </a:solidFill>
                <a:latin typeface="ShellLight"/>
                <a:cs typeface="ShellLight"/>
              </a:rPr>
              <a:t>AND OUR FOCUS </a:t>
            </a:r>
            <a:br>
              <a:rPr lang="en-US" sz="1400" kern="100" spc="200" dirty="0">
                <a:solidFill>
                  <a:srgbClr val="DD1D21"/>
                </a:solidFill>
                <a:latin typeface="ShellLight"/>
                <a:cs typeface="ShellLight"/>
              </a:rPr>
            </a:br>
            <a:r>
              <a:rPr lang="en-US" sz="1400" kern="100" spc="200" dirty="0">
                <a:solidFill>
                  <a:srgbClr val="DD1D21"/>
                </a:solidFill>
                <a:latin typeface="ShellLight"/>
                <a:cs typeface="ShellLight"/>
              </a:rPr>
              <a:t>ON </a:t>
            </a:r>
            <a:r>
              <a:rPr lang="en-US" sz="1400" kern="100" spc="200" dirty="0">
                <a:solidFill>
                  <a:srgbClr val="DD1D21"/>
                </a:solidFill>
                <a:latin typeface="ShellBold"/>
                <a:cs typeface="ShellBold"/>
              </a:rPr>
              <a:t>SAFETY</a:t>
            </a:r>
          </a:p>
        </p:txBody>
      </p:sp>
      <p:sp>
        <p:nvSpPr>
          <p:cNvPr id="41" name="Title 2">
            <a:extLst>
              <a:ext uri="{FF2B5EF4-FFF2-40B4-BE49-F238E27FC236}">
                <a16:creationId xmlns:a16="http://schemas.microsoft.com/office/drawing/2014/main" id="{0DC13753-4671-2145-8195-A00381908128}"/>
              </a:ext>
            </a:extLst>
          </p:cNvPr>
          <p:cNvSpPr txBox="1">
            <a:spLocks/>
          </p:cNvSpPr>
          <p:nvPr/>
        </p:nvSpPr>
        <p:spPr bwMode="auto">
          <a:xfrm>
            <a:off x="4373881" y="2698356"/>
            <a:ext cx="3444239" cy="48895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algn="ctr" defTabSz="914400">
              <a:spcBef>
                <a:spcPts val="0"/>
              </a:spcBef>
            </a:pPr>
            <a:r>
              <a:rPr lang="en-US" sz="2200" kern="100" dirty="0">
                <a:solidFill>
                  <a:schemeClr val="accent2"/>
                </a:solidFill>
                <a:latin typeface="ShellLight" pitchFamily="2" charset="0"/>
                <a:cs typeface="ShellBold"/>
              </a:rPr>
              <a:t>POWERING</a:t>
            </a:r>
            <a:r>
              <a:rPr lang="en-US" sz="2200" kern="100" dirty="0">
                <a:solidFill>
                  <a:schemeClr val="accent2"/>
                </a:solidFill>
                <a:cs typeface="ShellBold"/>
              </a:rPr>
              <a:t> </a:t>
            </a:r>
            <a:br>
              <a:rPr lang="en-US" sz="2200" kern="100" dirty="0">
                <a:solidFill>
                  <a:schemeClr val="accent2"/>
                </a:solidFill>
                <a:cs typeface="ShellBold"/>
              </a:rPr>
            </a:br>
            <a:r>
              <a:rPr lang="en-US" sz="2200" kern="100" dirty="0">
                <a:solidFill>
                  <a:schemeClr val="accent2"/>
                </a:solidFill>
                <a:latin typeface="ShellBold"/>
                <a:cs typeface="ShellBold"/>
              </a:rPr>
              <a:t>PROGRESS</a:t>
            </a:r>
          </a:p>
        </p:txBody>
      </p:sp>
      <p:sp>
        <p:nvSpPr>
          <p:cNvPr id="42" name="TextBox 41">
            <a:extLst>
              <a:ext uri="{FF2B5EF4-FFF2-40B4-BE49-F238E27FC236}">
                <a16:creationId xmlns:a16="http://schemas.microsoft.com/office/drawing/2014/main" id="{11CA337E-1335-5248-AC67-D0F9C431FD5A}"/>
              </a:ext>
            </a:extLst>
          </p:cNvPr>
          <p:cNvSpPr txBox="1"/>
          <p:nvPr/>
        </p:nvSpPr>
        <p:spPr>
          <a:xfrm>
            <a:off x="6860832" y="1466039"/>
            <a:ext cx="3098800" cy="615693"/>
          </a:xfrm>
          <a:prstGeom prst="rect">
            <a:avLst/>
          </a:prstGeom>
          <a:noFill/>
        </p:spPr>
        <p:txBody>
          <a:bodyPr wrap="square" lIns="91231" tIns="72000" rIns="72000" bIns="45614" rtlCol="0" anchor="t">
            <a:spAutoFit/>
          </a:bodyPr>
          <a:lstStyle/>
          <a:p>
            <a:pPr>
              <a:lnSpc>
                <a:spcPct val="110000"/>
              </a:lnSpc>
            </a:pPr>
            <a:r>
              <a:rPr lang="en-GB" sz="1050" dirty="0">
                <a:latin typeface="ShellBook" panose="00000500000000000000" pitchFamily="50" charset="0"/>
              </a:rPr>
              <a:t>Growing value through a dynamic portfolio </a:t>
            </a:r>
            <a:br>
              <a:rPr lang="en-GB" sz="1050" dirty="0">
                <a:latin typeface="ShellBook" panose="00000500000000000000" pitchFamily="50" charset="0"/>
              </a:rPr>
            </a:br>
            <a:r>
              <a:rPr lang="en-GB" sz="1050" dirty="0">
                <a:latin typeface="ShellBook" panose="00000500000000000000" pitchFamily="50" charset="0"/>
              </a:rPr>
              <a:t>and disciplined capital allocation </a:t>
            </a:r>
          </a:p>
          <a:p>
            <a:pPr lvl="0">
              <a:lnSpc>
                <a:spcPct val="110000"/>
              </a:lnSpc>
            </a:pPr>
            <a:endParaRPr lang="en-US" sz="900" dirty="0">
              <a:solidFill>
                <a:srgbClr val="DD1D21"/>
              </a:solidFill>
              <a:latin typeface="ShellBook"/>
              <a:cs typeface="ShellBook"/>
            </a:endParaRPr>
          </a:p>
        </p:txBody>
      </p:sp>
      <p:sp>
        <p:nvSpPr>
          <p:cNvPr id="43" name="TextBox 42">
            <a:extLst>
              <a:ext uri="{FF2B5EF4-FFF2-40B4-BE49-F238E27FC236}">
                <a16:creationId xmlns:a16="http://schemas.microsoft.com/office/drawing/2014/main" id="{EAC7DD08-DCC1-AF44-88C5-98ED6D7FAC0D}"/>
              </a:ext>
            </a:extLst>
          </p:cNvPr>
          <p:cNvSpPr txBox="1"/>
          <p:nvPr/>
        </p:nvSpPr>
        <p:spPr>
          <a:xfrm>
            <a:off x="6999978" y="5824410"/>
            <a:ext cx="3292228" cy="461549"/>
          </a:xfrm>
          <a:prstGeom prst="rect">
            <a:avLst/>
          </a:prstGeom>
          <a:noFill/>
        </p:spPr>
        <p:txBody>
          <a:bodyPr wrap="square" lIns="72000" tIns="72000" rIns="91231" bIns="45614" rtlCol="0" anchor="t">
            <a:spAutoFit/>
          </a:bodyPr>
          <a:lstStyle/>
          <a:p>
            <a:pPr lvl="0" defTabSz="357708">
              <a:lnSpc>
                <a:spcPct val="110000"/>
              </a:lnSpc>
              <a:buClr>
                <a:srgbClr val="DD1D21"/>
              </a:buClr>
              <a:buSzPct val="85000"/>
            </a:pPr>
            <a:r>
              <a:rPr lang="en-GB" sz="1050" kern="100" dirty="0">
                <a:solidFill>
                  <a:srgbClr val="595959"/>
                </a:solidFill>
                <a:latin typeface="ShellBook"/>
              </a:rPr>
              <a:t>Working with our customers and across sectors to accelerate the transition to net-zero emissions</a:t>
            </a:r>
            <a:endParaRPr lang="en-US" sz="1050" kern="100" dirty="0">
              <a:solidFill>
                <a:srgbClr val="595959"/>
              </a:solidFill>
              <a:latin typeface="ShellBook"/>
              <a:cs typeface="ShellBook"/>
            </a:endParaRPr>
          </a:p>
        </p:txBody>
      </p:sp>
      <p:sp>
        <p:nvSpPr>
          <p:cNvPr id="44" name="TextBox 43">
            <a:extLst>
              <a:ext uri="{FF2B5EF4-FFF2-40B4-BE49-F238E27FC236}">
                <a16:creationId xmlns:a16="http://schemas.microsoft.com/office/drawing/2014/main" id="{BE53A6AF-1FFA-114A-97F9-DEC0F9CEBB7B}"/>
              </a:ext>
            </a:extLst>
          </p:cNvPr>
          <p:cNvSpPr txBox="1"/>
          <p:nvPr/>
        </p:nvSpPr>
        <p:spPr>
          <a:xfrm>
            <a:off x="8933551" y="3537136"/>
            <a:ext cx="3254151" cy="461549"/>
          </a:xfrm>
          <a:prstGeom prst="rect">
            <a:avLst/>
          </a:prstGeom>
          <a:noFill/>
        </p:spPr>
        <p:txBody>
          <a:bodyPr wrap="square" lIns="72000" tIns="72000" rIns="91231" bIns="45614" rtlCol="0" anchor="t">
            <a:spAutoFit/>
          </a:bodyPr>
          <a:lstStyle/>
          <a:p>
            <a:pPr>
              <a:lnSpc>
                <a:spcPct val="110000"/>
              </a:lnSpc>
            </a:pPr>
            <a:r>
              <a:rPr lang="en-US" sz="1050" kern="100" dirty="0">
                <a:latin typeface="ShellBook"/>
                <a:cs typeface="ShellBook"/>
              </a:rPr>
              <a:t>Powering lives through our products and activities, and by supporting an inclusive society</a:t>
            </a:r>
          </a:p>
        </p:txBody>
      </p:sp>
      <p:sp>
        <p:nvSpPr>
          <p:cNvPr id="45" name="TextBox 44">
            <a:extLst>
              <a:ext uri="{FF2B5EF4-FFF2-40B4-BE49-F238E27FC236}">
                <a16:creationId xmlns:a16="http://schemas.microsoft.com/office/drawing/2014/main" id="{9E448D7E-7922-1B43-B618-39A3F26E8528}"/>
              </a:ext>
            </a:extLst>
          </p:cNvPr>
          <p:cNvSpPr txBox="1"/>
          <p:nvPr/>
        </p:nvSpPr>
        <p:spPr>
          <a:xfrm>
            <a:off x="0" y="3537136"/>
            <a:ext cx="3193931" cy="461549"/>
          </a:xfrm>
          <a:prstGeom prst="rect">
            <a:avLst/>
          </a:prstGeom>
          <a:noFill/>
        </p:spPr>
        <p:txBody>
          <a:bodyPr wrap="square" lIns="72000" tIns="72000" rIns="91231" bIns="45614" rtlCol="0" anchor="t">
            <a:spAutoFit/>
          </a:bodyPr>
          <a:lstStyle/>
          <a:p>
            <a:pPr algn="r">
              <a:lnSpc>
                <a:spcPct val="110000"/>
              </a:lnSpc>
            </a:pPr>
            <a:r>
              <a:rPr lang="en-GB" sz="1050" kern="100" dirty="0">
                <a:latin typeface="ShellBook"/>
              </a:rPr>
              <a:t>Protecting the environment, reducing waste and making a positive contribution to biodiversity</a:t>
            </a:r>
          </a:p>
        </p:txBody>
      </p:sp>
      <p:sp>
        <p:nvSpPr>
          <p:cNvPr id="46" name="TextBox 45">
            <a:extLst>
              <a:ext uri="{FF2B5EF4-FFF2-40B4-BE49-F238E27FC236}">
                <a16:creationId xmlns:a16="http://schemas.microsoft.com/office/drawing/2014/main" id="{F2D116B5-105D-894D-B29A-902AB195EB04}"/>
              </a:ext>
            </a:extLst>
          </p:cNvPr>
          <p:cNvSpPr txBox="1"/>
          <p:nvPr/>
        </p:nvSpPr>
        <p:spPr>
          <a:xfrm>
            <a:off x="4737101" y="3358234"/>
            <a:ext cx="2717799" cy="713605"/>
          </a:xfrm>
          <a:prstGeom prst="rect">
            <a:avLst/>
          </a:prstGeom>
          <a:noFill/>
        </p:spPr>
        <p:txBody>
          <a:bodyPr wrap="square" lIns="72000" tIns="72000" rIns="91231" bIns="45614" rtlCol="0" anchor="t">
            <a:spAutoFit/>
          </a:bodyPr>
          <a:lstStyle/>
          <a:p>
            <a:pPr lvl="0" algn="ctr">
              <a:lnSpc>
                <a:spcPct val="110000"/>
              </a:lnSpc>
            </a:pPr>
            <a:r>
              <a:rPr lang="en-US" sz="1200" kern="100" dirty="0">
                <a:solidFill>
                  <a:srgbClr val="DD1D21"/>
                </a:solidFill>
                <a:latin typeface="ShellBook"/>
                <a:cs typeface="ShellBook"/>
              </a:rPr>
              <a:t>Our strategy to accelerate the </a:t>
            </a:r>
            <a:br>
              <a:rPr lang="en-US" sz="1200" kern="100" dirty="0">
                <a:solidFill>
                  <a:srgbClr val="DD1D21"/>
                </a:solidFill>
                <a:latin typeface="ShellBook"/>
                <a:cs typeface="ShellBook"/>
              </a:rPr>
            </a:br>
            <a:r>
              <a:rPr lang="en-US" sz="1200" kern="100" dirty="0">
                <a:solidFill>
                  <a:srgbClr val="DD1D21"/>
                </a:solidFill>
                <a:latin typeface="ShellBook"/>
                <a:cs typeface="ShellBook"/>
              </a:rPr>
              <a:t>transition to net-zero emissions, </a:t>
            </a:r>
            <a:br>
              <a:rPr lang="en-US" sz="1200" kern="100" dirty="0">
                <a:solidFill>
                  <a:srgbClr val="DD1D21"/>
                </a:solidFill>
                <a:latin typeface="ShellBook"/>
                <a:cs typeface="ShellBook"/>
              </a:rPr>
            </a:br>
            <a:r>
              <a:rPr lang="en-US" sz="1200" kern="100" dirty="0">
                <a:solidFill>
                  <a:srgbClr val="DD1D21"/>
                </a:solidFill>
                <a:latin typeface="ShellBook"/>
                <a:cs typeface="ShellBook"/>
              </a:rPr>
              <a:t>purposefully and profitably </a:t>
            </a:r>
            <a:endParaRPr lang="en-US" sz="1200" kern="100" dirty="0">
              <a:solidFill>
                <a:srgbClr val="DD1D21"/>
              </a:solidFill>
              <a:cs typeface="ShellBold"/>
            </a:endParaRPr>
          </a:p>
        </p:txBody>
      </p:sp>
      <p:cxnSp>
        <p:nvCxnSpPr>
          <p:cNvPr id="47" name="Straight Connector 46">
            <a:extLst>
              <a:ext uri="{FF2B5EF4-FFF2-40B4-BE49-F238E27FC236}">
                <a16:creationId xmlns:a16="http://schemas.microsoft.com/office/drawing/2014/main" id="{01BBEB91-8561-D94F-B4F5-E098E50BB4A4}"/>
              </a:ext>
            </a:extLst>
          </p:cNvPr>
          <p:cNvCxnSpPr>
            <a:cxnSpLocks/>
          </p:cNvCxnSpPr>
          <p:nvPr/>
        </p:nvCxnSpPr>
        <p:spPr>
          <a:xfrm flipH="1">
            <a:off x="4361496" y="1676017"/>
            <a:ext cx="1354491" cy="1354492"/>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03DEE87-9026-9148-9448-5BDC7D97FB13}"/>
              </a:ext>
            </a:extLst>
          </p:cNvPr>
          <p:cNvCxnSpPr>
            <a:cxnSpLocks/>
          </p:cNvCxnSpPr>
          <p:nvPr/>
        </p:nvCxnSpPr>
        <p:spPr>
          <a:xfrm flipH="1" flipV="1">
            <a:off x="4361497" y="3825876"/>
            <a:ext cx="1143689" cy="114368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482440409"/>
      </p:ext>
    </p:extLst>
  </p:cSld>
  <p:clrMapOvr>
    <a:masterClrMapping/>
  </p:clrMapOvr>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screen image and text 1">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935567" y="2561901"/>
            <a:ext cx="3805767" cy="1733139"/>
          </a:xfrm>
        </p:spPr>
        <p:txBody>
          <a:bodyPr anchor="ctr"/>
          <a:lstStyle>
            <a:lvl1pPr algn="ctr">
              <a:defRPr>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7450667" y="2305060"/>
            <a:ext cx="3805767" cy="2247881"/>
          </a:xfrm>
        </p:spPr>
        <p:txBody>
          <a:bodyPr anchor="ctr"/>
          <a:lstStyle>
            <a:lvl1pPr marL="0" indent="0" algn="just">
              <a:spcBef>
                <a:spcPts val="0"/>
              </a:spcBef>
              <a:buFontTx/>
              <a:buNone/>
              <a:defRPr>
                <a:solidFill>
                  <a:schemeClr val="tx2"/>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47574456"/>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2" presetClass="entr" presetSubtype="4" decel="100000" fill="hold" grpId="0" nodeType="withEffect">
                                  <p:stCondLst>
                                    <p:cond delay="250"/>
                                  </p:stCondLst>
                                  <p:iterate type="wd">
                                    <p:tmPct val="10000"/>
                                  </p:iterate>
                                  <p:childTnLst>
                                    <p:set>
                                      <p:cBhvr>
                                        <p:cTn id="9" dur="1" fill="hold">
                                          <p:stCondLst>
                                            <p:cond delay="0"/>
                                          </p:stCondLst>
                                        </p:cTn>
                                        <p:tgtEl>
                                          <p:spTgt spid="8"/>
                                        </p:tgtEl>
                                        <p:attrNameLst>
                                          <p:attrName>style.visibility</p:attrName>
                                        </p:attrNameLst>
                                      </p:cBhvr>
                                      <p:to>
                                        <p:strVal val="visible"/>
                                      </p:to>
                                    </p:set>
                                    <p:anim calcmode="lin" valueType="num">
                                      <p:cBhvr additive="base">
                                        <p:cTn id="10" dur="1000" fill="hold"/>
                                        <p:tgtEl>
                                          <p:spTgt spid="8"/>
                                        </p:tgtEl>
                                        <p:attrNameLst>
                                          <p:attrName>ppt_x</p:attrName>
                                        </p:attrNameLst>
                                      </p:cBhvr>
                                      <p:tavLst>
                                        <p:tav tm="0">
                                          <p:val>
                                            <p:strVal val="#ppt_x"/>
                                          </p:val>
                                        </p:tav>
                                        <p:tav tm="100000">
                                          <p:val>
                                            <p:strVal val="#ppt_x"/>
                                          </p:val>
                                        </p:tav>
                                      </p:tavLst>
                                    </p:anim>
                                    <p:anim calcmode="lin" valueType="num">
                                      <p:cBhvr additive="base">
                                        <p:cTn id="11" dur="10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PP Framework 2">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165D37D-95BE-1F47-A617-76DC02790EC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7" name="Straight Connector 6">
            <a:extLst>
              <a:ext uri="{FF2B5EF4-FFF2-40B4-BE49-F238E27FC236}">
                <a16:creationId xmlns:a16="http://schemas.microsoft.com/office/drawing/2014/main" id="{6BB2C8AB-D49E-DC4D-93C0-72DAAD0CDDE4}"/>
              </a:ext>
            </a:extLst>
          </p:cNvPr>
          <p:cNvCxnSpPr>
            <a:cxnSpLocks/>
          </p:cNvCxnSpPr>
          <p:nvPr/>
        </p:nvCxnSpPr>
        <p:spPr>
          <a:xfrm>
            <a:off x="6492777" y="1692778"/>
            <a:ext cx="1474718" cy="147471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243E87E-B502-7C4E-AA26-6226C4F3953A}"/>
              </a:ext>
            </a:extLst>
          </p:cNvPr>
          <p:cNvCxnSpPr>
            <a:cxnSpLocks/>
          </p:cNvCxnSpPr>
          <p:nvPr/>
        </p:nvCxnSpPr>
        <p:spPr>
          <a:xfrm flipV="1">
            <a:off x="6686816" y="4045226"/>
            <a:ext cx="923133" cy="923135"/>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Shell_jan2013_PECTEN_RGB.png">
            <a:extLst>
              <a:ext uri="{FF2B5EF4-FFF2-40B4-BE49-F238E27FC236}">
                <a16:creationId xmlns:a16="http://schemas.microsoft.com/office/drawing/2014/main" id="{D75A6862-A6D7-6842-897E-264B787692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89344" cy="1289778"/>
          </a:xfrm>
          <a:prstGeom prst="rect">
            <a:avLst/>
          </a:prstGeom>
        </p:spPr>
      </p:pic>
      <p:sp>
        <p:nvSpPr>
          <p:cNvPr id="10" name="TextBox 9">
            <a:extLst>
              <a:ext uri="{FF2B5EF4-FFF2-40B4-BE49-F238E27FC236}">
                <a16:creationId xmlns:a16="http://schemas.microsoft.com/office/drawing/2014/main" id="{258A2B2E-85A8-134E-9F18-778E13086874}"/>
              </a:ext>
            </a:extLst>
          </p:cNvPr>
          <p:cNvSpPr txBox="1"/>
          <p:nvPr/>
        </p:nvSpPr>
        <p:spPr>
          <a:xfrm>
            <a:off x="8933551" y="3275219"/>
            <a:ext cx="3258449" cy="307562"/>
          </a:xfrm>
          <a:prstGeom prst="rect">
            <a:avLst/>
          </a:prstGeom>
          <a:noFill/>
        </p:spPr>
        <p:txBody>
          <a:bodyPr wrap="square" lIns="72000" tIns="45614" rIns="91231" bIns="45614" rtlCol="0" anchor="ctr">
            <a:spAutoFit/>
          </a:bodyPr>
          <a:lstStyle/>
          <a:p>
            <a:r>
              <a:rPr lang="en-US" sz="1400" kern="100" spc="180" dirty="0">
                <a:solidFill>
                  <a:srgbClr val="595959"/>
                </a:solidFill>
                <a:latin typeface="ShellLight"/>
                <a:cs typeface="ShellLight"/>
              </a:rPr>
              <a:t>POWERING </a:t>
            </a:r>
            <a:r>
              <a:rPr lang="en-US" sz="1400" kern="100" spc="180" dirty="0">
                <a:solidFill>
                  <a:srgbClr val="595959"/>
                </a:solidFill>
                <a:latin typeface="ShellBold"/>
                <a:cs typeface="ShellBold"/>
              </a:rPr>
              <a:t>LIVES</a:t>
            </a:r>
            <a:endParaRPr lang="en-US" sz="1400" kern="100" dirty="0">
              <a:solidFill>
                <a:srgbClr val="595959"/>
              </a:solidFill>
              <a:latin typeface="ShellBook"/>
              <a:cs typeface="ShellBook"/>
            </a:endParaRPr>
          </a:p>
        </p:txBody>
      </p:sp>
      <p:sp>
        <p:nvSpPr>
          <p:cNvPr id="12" name="TextBox 11">
            <a:extLst>
              <a:ext uri="{FF2B5EF4-FFF2-40B4-BE49-F238E27FC236}">
                <a16:creationId xmlns:a16="http://schemas.microsoft.com/office/drawing/2014/main" id="{9C4B2683-2EEC-7342-9D2E-0D520FB80AE6}"/>
              </a:ext>
            </a:extLst>
          </p:cNvPr>
          <p:cNvSpPr txBox="1"/>
          <p:nvPr/>
        </p:nvSpPr>
        <p:spPr>
          <a:xfrm>
            <a:off x="6860832" y="993342"/>
            <a:ext cx="3098800" cy="523006"/>
          </a:xfrm>
          <a:prstGeom prst="rect">
            <a:avLst/>
          </a:prstGeom>
          <a:noFill/>
        </p:spPr>
        <p:txBody>
          <a:bodyPr wrap="square" lIns="90000" tIns="45614" rIns="72000" bIns="45614" rtlCol="0" anchor="ctr">
            <a:spAutoFit/>
          </a:bodyPr>
          <a:lstStyle/>
          <a:p>
            <a:r>
              <a:rPr lang="en-US" sz="1400" kern="100" spc="150" dirty="0">
                <a:solidFill>
                  <a:srgbClr val="595959"/>
                </a:solidFill>
                <a:latin typeface="ShellLight"/>
                <a:cs typeface="ShellLight"/>
              </a:rPr>
              <a:t>GENERATING</a:t>
            </a:r>
            <a:r>
              <a:rPr lang="en-US" sz="1400" kern="100" spc="150" dirty="0">
                <a:solidFill>
                  <a:srgbClr val="595959"/>
                </a:solidFill>
                <a:latin typeface="ShellBook"/>
                <a:cs typeface="ShellBook"/>
              </a:rPr>
              <a:t> </a:t>
            </a:r>
            <a:br>
              <a:rPr lang="en-US" sz="1400" kern="100" spc="150" dirty="0">
                <a:solidFill>
                  <a:srgbClr val="595959"/>
                </a:solidFill>
                <a:latin typeface="ShellBook"/>
                <a:cs typeface="ShellBook"/>
              </a:rPr>
            </a:br>
            <a:r>
              <a:rPr lang="en-US" sz="1400" kern="100" spc="200" dirty="0">
                <a:solidFill>
                  <a:srgbClr val="595959"/>
                </a:solidFill>
                <a:latin typeface="ShellBold"/>
                <a:cs typeface="ShellBold"/>
              </a:rPr>
              <a:t>SHAREHOLDER VALUE</a:t>
            </a:r>
          </a:p>
        </p:txBody>
      </p:sp>
      <p:sp>
        <p:nvSpPr>
          <p:cNvPr id="16" name="TextBox 15">
            <a:extLst>
              <a:ext uri="{FF2B5EF4-FFF2-40B4-BE49-F238E27FC236}">
                <a16:creationId xmlns:a16="http://schemas.microsoft.com/office/drawing/2014/main" id="{9E9DE9F0-B608-7D4D-B7CC-CEA5751AB07F}"/>
              </a:ext>
            </a:extLst>
          </p:cNvPr>
          <p:cNvSpPr txBox="1"/>
          <p:nvPr/>
        </p:nvSpPr>
        <p:spPr>
          <a:xfrm>
            <a:off x="6999978" y="5338646"/>
            <a:ext cx="2717799" cy="523006"/>
          </a:xfrm>
          <a:prstGeom prst="rect">
            <a:avLst/>
          </a:prstGeom>
          <a:noFill/>
        </p:spPr>
        <p:txBody>
          <a:bodyPr wrap="square" lIns="72000" tIns="45614" rIns="91231" bIns="45614" rtlCol="0" anchor="ctr">
            <a:spAutoFit/>
          </a:bodyPr>
          <a:lstStyle/>
          <a:p>
            <a:r>
              <a:rPr lang="en-US" sz="1400" kern="100" spc="150" dirty="0">
                <a:solidFill>
                  <a:srgbClr val="595959"/>
                </a:solidFill>
                <a:latin typeface="ShellLight"/>
                <a:cs typeface="ShellLight"/>
              </a:rPr>
              <a:t>ACHIEVING </a:t>
            </a:r>
            <a:br>
              <a:rPr lang="en-US" sz="1400" kern="100" spc="150" dirty="0">
                <a:solidFill>
                  <a:srgbClr val="595959"/>
                </a:solidFill>
                <a:latin typeface="ShellLight"/>
                <a:cs typeface="ShellLight"/>
              </a:rPr>
            </a:br>
            <a:r>
              <a:rPr lang="en-US" sz="1400" kern="100" spc="150" dirty="0">
                <a:solidFill>
                  <a:srgbClr val="595959"/>
                </a:solidFill>
                <a:latin typeface="ShellBold" pitchFamily="2" charset="0"/>
                <a:cs typeface="ShellLight"/>
              </a:rPr>
              <a:t>NET-ZERO</a:t>
            </a:r>
            <a:r>
              <a:rPr lang="en-US" sz="1400" kern="100" spc="150" dirty="0">
                <a:solidFill>
                  <a:srgbClr val="595959"/>
                </a:solidFill>
                <a:latin typeface="ShellLight"/>
                <a:cs typeface="ShellLight"/>
              </a:rPr>
              <a:t> </a:t>
            </a:r>
            <a:r>
              <a:rPr lang="en-US" sz="1400" kern="100" spc="200" dirty="0">
                <a:solidFill>
                  <a:srgbClr val="595959"/>
                </a:solidFill>
                <a:latin typeface="ShellBold"/>
                <a:cs typeface="ShellBold"/>
              </a:rPr>
              <a:t>EMISSIONS</a:t>
            </a:r>
          </a:p>
        </p:txBody>
      </p:sp>
      <p:sp>
        <p:nvSpPr>
          <p:cNvPr id="17" name="TextBox 16">
            <a:extLst>
              <a:ext uri="{FF2B5EF4-FFF2-40B4-BE49-F238E27FC236}">
                <a16:creationId xmlns:a16="http://schemas.microsoft.com/office/drawing/2014/main" id="{E63D9AA6-2B9E-094E-8DC6-3A8100DEE87B}"/>
              </a:ext>
            </a:extLst>
          </p:cNvPr>
          <p:cNvSpPr txBox="1"/>
          <p:nvPr/>
        </p:nvSpPr>
        <p:spPr>
          <a:xfrm>
            <a:off x="387231" y="3275219"/>
            <a:ext cx="2806700" cy="307562"/>
          </a:xfrm>
          <a:prstGeom prst="rect">
            <a:avLst/>
          </a:prstGeom>
          <a:noFill/>
        </p:spPr>
        <p:txBody>
          <a:bodyPr wrap="square" lIns="72000" tIns="45614" rIns="91231" bIns="45614" rtlCol="0" anchor="ctr">
            <a:spAutoFit/>
          </a:bodyPr>
          <a:lstStyle/>
          <a:p>
            <a:pPr algn="r"/>
            <a:r>
              <a:rPr lang="en-US" sz="1400" kern="100" spc="150" dirty="0">
                <a:solidFill>
                  <a:srgbClr val="595959"/>
                </a:solidFill>
                <a:latin typeface="ShellLight"/>
                <a:cs typeface="ShellLight"/>
              </a:rPr>
              <a:t>RESPECTING</a:t>
            </a:r>
            <a:r>
              <a:rPr lang="en-US" sz="1400" kern="100" spc="150" dirty="0">
                <a:solidFill>
                  <a:srgbClr val="595959"/>
                </a:solidFill>
                <a:latin typeface="ShellBook"/>
                <a:cs typeface="ShellBook"/>
              </a:rPr>
              <a:t> </a:t>
            </a:r>
            <a:r>
              <a:rPr lang="en-US" sz="1400" kern="100" spc="200" dirty="0">
                <a:solidFill>
                  <a:srgbClr val="595959"/>
                </a:solidFill>
                <a:latin typeface="ShellBold"/>
                <a:cs typeface="ShellBold"/>
              </a:rPr>
              <a:t>NATURE</a:t>
            </a:r>
          </a:p>
        </p:txBody>
      </p:sp>
      <p:sp>
        <p:nvSpPr>
          <p:cNvPr id="18" name="TextBox 17">
            <a:extLst>
              <a:ext uri="{FF2B5EF4-FFF2-40B4-BE49-F238E27FC236}">
                <a16:creationId xmlns:a16="http://schemas.microsoft.com/office/drawing/2014/main" id="{7EB0B78C-0F79-E643-91E0-087686099377}"/>
              </a:ext>
            </a:extLst>
          </p:cNvPr>
          <p:cNvSpPr txBox="1"/>
          <p:nvPr/>
        </p:nvSpPr>
        <p:spPr>
          <a:xfrm>
            <a:off x="363284" y="5683651"/>
            <a:ext cx="4081615" cy="907834"/>
          </a:xfrm>
          <a:prstGeom prst="rect">
            <a:avLst/>
          </a:prstGeom>
          <a:noFill/>
        </p:spPr>
        <p:txBody>
          <a:bodyPr wrap="square" lIns="0" tIns="0" rIns="91231" bIns="45614" rtlCol="0" anchor="b">
            <a:spAutoFit/>
          </a:bodyPr>
          <a:lstStyle/>
          <a:p>
            <a:r>
              <a:rPr lang="en-US" sz="1400" kern="100" spc="150" dirty="0">
                <a:solidFill>
                  <a:srgbClr val="DD1D21"/>
                </a:solidFill>
                <a:latin typeface="ShellLight"/>
                <a:cs typeface="ShellLight"/>
              </a:rPr>
              <a:t>UNDERPINNED BY </a:t>
            </a:r>
            <a:br>
              <a:rPr lang="en-US" sz="1400" kern="100" spc="150" dirty="0">
                <a:solidFill>
                  <a:srgbClr val="DD1D21"/>
                </a:solidFill>
                <a:latin typeface="ShellLight"/>
                <a:cs typeface="ShellLight"/>
              </a:rPr>
            </a:br>
            <a:r>
              <a:rPr lang="en-US" sz="1400" kern="100" spc="150" dirty="0">
                <a:solidFill>
                  <a:srgbClr val="DD1D21"/>
                </a:solidFill>
                <a:latin typeface="ShellLight"/>
                <a:cs typeface="ShellLight"/>
              </a:rPr>
              <a:t>OUR </a:t>
            </a:r>
            <a:r>
              <a:rPr lang="en-US" sz="1400" kern="100" spc="200" dirty="0">
                <a:solidFill>
                  <a:srgbClr val="DD1D21"/>
                </a:solidFill>
                <a:latin typeface="ShellBold"/>
                <a:cs typeface="ShellBold"/>
              </a:rPr>
              <a:t>CORE VALUES </a:t>
            </a:r>
            <a:br>
              <a:rPr lang="en-US" sz="1400" kern="100" spc="200" dirty="0">
                <a:solidFill>
                  <a:srgbClr val="DD1D21"/>
                </a:solidFill>
                <a:latin typeface="ShellBold"/>
                <a:cs typeface="ShellBold"/>
              </a:rPr>
            </a:br>
            <a:r>
              <a:rPr lang="en-US" sz="1400" kern="100" spc="200" dirty="0">
                <a:solidFill>
                  <a:srgbClr val="DD1D21"/>
                </a:solidFill>
                <a:latin typeface="ShellLight"/>
                <a:cs typeface="ShellLight"/>
              </a:rPr>
              <a:t>AND OUR FOCUS </a:t>
            </a:r>
            <a:br>
              <a:rPr lang="en-US" sz="1400" kern="100" spc="200" dirty="0">
                <a:solidFill>
                  <a:srgbClr val="DD1D21"/>
                </a:solidFill>
                <a:latin typeface="ShellLight"/>
                <a:cs typeface="ShellLight"/>
              </a:rPr>
            </a:br>
            <a:r>
              <a:rPr lang="en-US" sz="1400" kern="100" spc="200" dirty="0">
                <a:solidFill>
                  <a:srgbClr val="DD1D21"/>
                </a:solidFill>
                <a:latin typeface="ShellLight"/>
                <a:cs typeface="ShellLight"/>
              </a:rPr>
              <a:t>ON </a:t>
            </a:r>
            <a:r>
              <a:rPr lang="en-US" sz="1400" kern="100" spc="200" dirty="0">
                <a:solidFill>
                  <a:srgbClr val="DD1D21"/>
                </a:solidFill>
                <a:latin typeface="ShellBold"/>
                <a:cs typeface="ShellBold"/>
              </a:rPr>
              <a:t>SAFETY</a:t>
            </a:r>
          </a:p>
        </p:txBody>
      </p:sp>
      <p:sp>
        <p:nvSpPr>
          <p:cNvPr id="19" name="TextBox 18">
            <a:extLst>
              <a:ext uri="{FF2B5EF4-FFF2-40B4-BE49-F238E27FC236}">
                <a16:creationId xmlns:a16="http://schemas.microsoft.com/office/drawing/2014/main" id="{10A01150-ADF9-5D41-A1E4-46015A11436E}"/>
              </a:ext>
            </a:extLst>
          </p:cNvPr>
          <p:cNvSpPr txBox="1"/>
          <p:nvPr/>
        </p:nvSpPr>
        <p:spPr>
          <a:xfrm>
            <a:off x="6860832" y="1466039"/>
            <a:ext cx="3098800" cy="615693"/>
          </a:xfrm>
          <a:prstGeom prst="rect">
            <a:avLst/>
          </a:prstGeom>
          <a:noFill/>
        </p:spPr>
        <p:txBody>
          <a:bodyPr wrap="square" lIns="91231" tIns="72000" rIns="72000" bIns="45614" rtlCol="0" anchor="t">
            <a:spAutoFit/>
          </a:bodyPr>
          <a:lstStyle/>
          <a:p>
            <a:pPr>
              <a:lnSpc>
                <a:spcPct val="110000"/>
              </a:lnSpc>
            </a:pPr>
            <a:r>
              <a:rPr lang="en-GB" sz="1050" dirty="0">
                <a:latin typeface="ShellBook" panose="00000500000000000000" pitchFamily="50" charset="0"/>
              </a:rPr>
              <a:t>Growing value through a dynamic portfolio </a:t>
            </a:r>
            <a:br>
              <a:rPr lang="en-GB" sz="1050" dirty="0">
                <a:latin typeface="ShellBook" panose="00000500000000000000" pitchFamily="50" charset="0"/>
              </a:rPr>
            </a:br>
            <a:r>
              <a:rPr lang="en-GB" sz="1050" dirty="0">
                <a:latin typeface="ShellBook" panose="00000500000000000000" pitchFamily="50" charset="0"/>
              </a:rPr>
              <a:t>and disciplined capital allocation </a:t>
            </a:r>
          </a:p>
          <a:p>
            <a:pPr lvl="0">
              <a:lnSpc>
                <a:spcPct val="110000"/>
              </a:lnSpc>
            </a:pPr>
            <a:endParaRPr lang="en-US" sz="900" dirty="0">
              <a:solidFill>
                <a:srgbClr val="DD1D21"/>
              </a:solidFill>
              <a:latin typeface="ShellBook"/>
              <a:cs typeface="ShellBook"/>
            </a:endParaRPr>
          </a:p>
        </p:txBody>
      </p:sp>
      <p:sp>
        <p:nvSpPr>
          <p:cNvPr id="22" name="TextBox 21">
            <a:extLst>
              <a:ext uri="{FF2B5EF4-FFF2-40B4-BE49-F238E27FC236}">
                <a16:creationId xmlns:a16="http://schemas.microsoft.com/office/drawing/2014/main" id="{AA84D37C-E26D-AA41-A96C-1535559DFDEF}"/>
              </a:ext>
            </a:extLst>
          </p:cNvPr>
          <p:cNvSpPr txBox="1"/>
          <p:nvPr/>
        </p:nvSpPr>
        <p:spPr>
          <a:xfrm>
            <a:off x="0" y="3537136"/>
            <a:ext cx="3193931" cy="461549"/>
          </a:xfrm>
          <a:prstGeom prst="rect">
            <a:avLst/>
          </a:prstGeom>
          <a:noFill/>
        </p:spPr>
        <p:txBody>
          <a:bodyPr wrap="square" lIns="72000" tIns="72000" rIns="91231" bIns="45614" rtlCol="0" anchor="t">
            <a:spAutoFit/>
          </a:bodyPr>
          <a:lstStyle/>
          <a:p>
            <a:pPr algn="r">
              <a:lnSpc>
                <a:spcPct val="110000"/>
              </a:lnSpc>
            </a:pPr>
            <a:r>
              <a:rPr lang="en-GB" sz="1050" kern="100" dirty="0">
                <a:latin typeface="ShellBook"/>
              </a:rPr>
              <a:t>Protecting the environment, reducing waste and making a positive contribution to biodiversity</a:t>
            </a:r>
          </a:p>
        </p:txBody>
      </p:sp>
      <p:sp>
        <p:nvSpPr>
          <p:cNvPr id="23" name="TextBox 22">
            <a:extLst>
              <a:ext uri="{FF2B5EF4-FFF2-40B4-BE49-F238E27FC236}">
                <a16:creationId xmlns:a16="http://schemas.microsoft.com/office/drawing/2014/main" id="{12B41818-CA64-F040-8825-FED77E4B82F5}"/>
              </a:ext>
            </a:extLst>
          </p:cNvPr>
          <p:cNvSpPr txBox="1"/>
          <p:nvPr/>
        </p:nvSpPr>
        <p:spPr>
          <a:xfrm>
            <a:off x="4737101" y="3358234"/>
            <a:ext cx="2717799" cy="713605"/>
          </a:xfrm>
          <a:prstGeom prst="rect">
            <a:avLst/>
          </a:prstGeom>
          <a:noFill/>
        </p:spPr>
        <p:txBody>
          <a:bodyPr wrap="square" lIns="72000" tIns="72000" rIns="91231" bIns="45614" rtlCol="0" anchor="t">
            <a:spAutoFit/>
          </a:bodyPr>
          <a:lstStyle/>
          <a:p>
            <a:pPr lvl="0" algn="ctr">
              <a:lnSpc>
                <a:spcPct val="110000"/>
              </a:lnSpc>
            </a:pPr>
            <a:r>
              <a:rPr lang="en-US" sz="1200" kern="100" dirty="0">
                <a:solidFill>
                  <a:srgbClr val="DD1D21"/>
                </a:solidFill>
                <a:latin typeface="ShellBook"/>
                <a:cs typeface="ShellBook"/>
              </a:rPr>
              <a:t>Our strategy to accelerate the </a:t>
            </a:r>
            <a:br>
              <a:rPr lang="en-US" sz="1200" kern="100" dirty="0">
                <a:solidFill>
                  <a:srgbClr val="DD1D21"/>
                </a:solidFill>
                <a:latin typeface="ShellBook"/>
                <a:cs typeface="ShellBook"/>
              </a:rPr>
            </a:br>
            <a:r>
              <a:rPr lang="en-US" sz="1200" kern="100" dirty="0">
                <a:solidFill>
                  <a:srgbClr val="DD1D21"/>
                </a:solidFill>
                <a:latin typeface="ShellBook"/>
                <a:cs typeface="ShellBook"/>
              </a:rPr>
              <a:t>transition to net-zero emissions, </a:t>
            </a:r>
            <a:br>
              <a:rPr lang="en-US" sz="1200" kern="100" dirty="0">
                <a:solidFill>
                  <a:srgbClr val="DD1D21"/>
                </a:solidFill>
                <a:latin typeface="ShellBook"/>
                <a:cs typeface="ShellBook"/>
              </a:rPr>
            </a:br>
            <a:r>
              <a:rPr lang="en-US" sz="1200" kern="100" dirty="0">
                <a:solidFill>
                  <a:srgbClr val="DD1D21"/>
                </a:solidFill>
                <a:latin typeface="ShellBook"/>
                <a:cs typeface="ShellBook"/>
              </a:rPr>
              <a:t>purposefully and profitably </a:t>
            </a:r>
            <a:endParaRPr lang="en-US" sz="1200" kern="100" dirty="0">
              <a:solidFill>
                <a:srgbClr val="DD1D21"/>
              </a:solidFill>
              <a:cs typeface="ShellBold"/>
            </a:endParaRPr>
          </a:p>
        </p:txBody>
      </p:sp>
      <p:cxnSp>
        <p:nvCxnSpPr>
          <p:cNvPr id="24" name="Straight Connector 23">
            <a:extLst>
              <a:ext uri="{FF2B5EF4-FFF2-40B4-BE49-F238E27FC236}">
                <a16:creationId xmlns:a16="http://schemas.microsoft.com/office/drawing/2014/main" id="{EA7307B2-B272-7E45-A9B6-2A82A988DC11}"/>
              </a:ext>
            </a:extLst>
          </p:cNvPr>
          <p:cNvCxnSpPr>
            <a:cxnSpLocks/>
          </p:cNvCxnSpPr>
          <p:nvPr/>
        </p:nvCxnSpPr>
        <p:spPr>
          <a:xfrm flipH="1">
            <a:off x="4361496" y="1676017"/>
            <a:ext cx="1354491" cy="1354492"/>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7758B8-259F-1942-B56A-4BB0676C111B}"/>
              </a:ext>
            </a:extLst>
          </p:cNvPr>
          <p:cNvCxnSpPr>
            <a:cxnSpLocks/>
          </p:cNvCxnSpPr>
          <p:nvPr/>
        </p:nvCxnSpPr>
        <p:spPr>
          <a:xfrm flipH="1" flipV="1">
            <a:off x="4361497" y="3825876"/>
            <a:ext cx="1143689" cy="1143689"/>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90EF0C0E-AECA-E944-A328-6A4F528C121D}"/>
              </a:ext>
            </a:extLst>
          </p:cNvPr>
          <p:cNvSpPr txBox="1">
            <a:spLocks/>
          </p:cNvSpPr>
          <p:nvPr/>
        </p:nvSpPr>
        <p:spPr bwMode="auto">
          <a:xfrm>
            <a:off x="363285" y="1187067"/>
            <a:ext cx="4205013" cy="4889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defTabSz="914400">
              <a:spcBef>
                <a:spcPts val="0"/>
              </a:spcBef>
            </a:pPr>
            <a:r>
              <a:rPr lang="en-US" sz="1800" kern="100" dirty="0">
                <a:solidFill>
                  <a:srgbClr val="DD1D21"/>
                </a:solidFill>
                <a:latin typeface="ShellBold"/>
                <a:cs typeface="ShellBold"/>
              </a:rPr>
              <a:t>THE SHELL INVESTMENT CASE</a:t>
            </a:r>
            <a:endParaRPr lang="en-US" sz="1800" kern="100" dirty="0">
              <a:solidFill>
                <a:srgbClr val="DD1D21"/>
              </a:solidFill>
              <a:cs typeface="ShellBold"/>
            </a:endParaRPr>
          </a:p>
        </p:txBody>
      </p:sp>
      <p:sp>
        <p:nvSpPr>
          <p:cNvPr id="27" name="Title 2">
            <a:extLst>
              <a:ext uri="{FF2B5EF4-FFF2-40B4-BE49-F238E27FC236}">
                <a16:creationId xmlns:a16="http://schemas.microsoft.com/office/drawing/2014/main" id="{E38FA1BE-9825-9D4E-B996-3AF03D36AF72}"/>
              </a:ext>
            </a:extLst>
          </p:cNvPr>
          <p:cNvSpPr txBox="1">
            <a:spLocks/>
          </p:cNvSpPr>
          <p:nvPr/>
        </p:nvSpPr>
        <p:spPr bwMode="auto">
          <a:xfrm>
            <a:off x="4373881" y="2698356"/>
            <a:ext cx="3444239" cy="488950"/>
          </a:xfrm>
          <a:prstGeom prst="rect">
            <a:avLst/>
          </a:prstGeom>
          <a:noFill/>
          <a:ln w="9525" algn="ctr">
            <a:noFill/>
            <a:miter lim="800000"/>
            <a:headEnd/>
            <a:tailEnd/>
          </a:ln>
        </p:spPr>
        <p:txBody>
          <a:bodyPr vert="horz" wrap="square" lIns="0" tIns="0" rIns="0" bIns="0" numCol="1" anchor="ctr" anchorCtr="0" compatLnSpc="1">
            <a:prstTxWarp prst="textNoShape">
              <a:avLst/>
            </a:prstTxWarp>
          </a:bodyPr>
          <a:lstStyle>
            <a:lvl1pPr algn="l" defTabSz="1219170" rtl="0" eaLnBrk="1" latinLnBrk="0" hangingPunct="1">
              <a:lnSpc>
                <a:spcPct val="100000"/>
              </a:lnSpc>
              <a:spcBef>
                <a:spcPct val="0"/>
              </a:spcBef>
              <a:buNone/>
              <a:defRPr sz="2800" b="0" kern="1200" cap="none" spc="200" baseline="0">
                <a:solidFill>
                  <a:schemeClr val="tx1"/>
                </a:solidFill>
                <a:latin typeface="+mj-lt"/>
                <a:ea typeface="+mj-ea"/>
                <a:cs typeface="+mj-cs"/>
              </a:defRPr>
            </a:lvl1pPr>
          </a:lstStyle>
          <a:p>
            <a:pPr lvl="0" algn="ctr" defTabSz="914400">
              <a:spcBef>
                <a:spcPts val="0"/>
              </a:spcBef>
            </a:pPr>
            <a:r>
              <a:rPr lang="en-US" sz="2200" kern="100" dirty="0">
                <a:solidFill>
                  <a:schemeClr val="accent2"/>
                </a:solidFill>
                <a:latin typeface="ShellLight" pitchFamily="2" charset="0"/>
                <a:cs typeface="ShellBold"/>
              </a:rPr>
              <a:t>POWERING</a:t>
            </a:r>
            <a:r>
              <a:rPr lang="en-US" sz="2200" kern="100" dirty="0">
                <a:solidFill>
                  <a:schemeClr val="accent2"/>
                </a:solidFill>
                <a:cs typeface="ShellBold"/>
              </a:rPr>
              <a:t> </a:t>
            </a:r>
            <a:br>
              <a:rPr lang="en-US" sz="2200" kern="100" dirty="0">
                <a:solidFill>
                  <a:schemeClr val="accent2"/>
                </a:solidFill>
                <a:cs typeface="ShellBold"/>
              </a:rPr>
            </a:br>
            <a:r>
              <a:rPr lang="en-US" sz="2200" kern="100" dirty="0">
                <a:solidFill>
                  <a:schemeClr val="accent2"/>
                </a:solidFill>
                <a:latin typeface="ShellBold"/>
                <a:cs typeface="ShellBold"/>
              </a:rPr>
              <a:t>PROGRESS</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8" name="TextBox 27">
            <a:extLst>
              <a:ext uri="{FF2B5EF4-FFF2-40B4-BE49-F238E27FC236}">
                <a16:creationId xmlns:a16="http://schemas.microsoft.com/office/drawing/2014/main" id="{54DAF227-B255-EE46-81EA-EDAF17624009}"/>
              </a:ext>
            </a:extLst>
          </p:cNvPr>
          <p:cNvSpPr txBox="1"/>
          <p:nvPr/>
        </p:nvSpPr>
        <p:spPr>
          <a:xfrm>
            <a:off x="6999978" y="5824410"/>
            <a:ext cx="3292228" cy="461549"/>
          </a:xfrm>
          <a:prstGeom prst="rect">
            <a:avLst/>
          </a:prstGeom>
          <a:noFill/>
        </p:spPr>
        <p:txBody>
          <a:bodyPr wrap="square" lIns="72000" tIns="72000" rIns="91231" bIns="45614" rtlCol="0" anchor="t">
            <a:spAutoFit/>
          </a:bodyPr>
          <a:lstStyle/>
          <a:p>
            <a:pPr lvl="0" defTabSz="357708">
              <a:lnSpc>
                <a:spcPct val="110000"/>
              </a:lnSpc>
              <a:buClr>
                <a:srgbClr val="DD1D21"/>
              </a:buClr>
              <a:buSzPct val="85000"/>
            </a:pPr>
            <a:r>
              <a:rPr lang="en-GB" sz="1050" kern="100" dirty="0">
                <a:solidFill>
                  <a:srgbClr val="595959"/>
                </a:solidFill>
                <a:latin typeface="ShellBook"/>
              </a:rPr>
              <a:t>Working with our customers and across sectors to accelerate the transition to net-zero emissions</a:t>
            </a:r>
            <a:endParaRPr lang="en-US" sz="1050" kern="100" dirty="0">
              <a:solidFill>
                <a:srgbClr val="595959"/>
              </a:solidFill>
              <a:latin typeface="ShellBook"/>
              <a:cs typeface="ShellBook"/>
            </a:endParaRPr>
          </a:p>
        </p:txBody>
      </p:sp>
      <p:sp>
        <p:nvSpPr>
          <p:cNvPr id="29" name="TextBox 28">
            <a:extLst>
              <a:ext uri="{FF2B5EF4-FFF2-40B4-BE49-F238E27FC236}">
                <a16:creationId xmlns:a16="http://schemas.microsoft.com/office/drawing/2014/main" id="{7DF832D3-CD90-EE4D-90DB-E6420850D637}"/>
              </a:ext>
            </a:extLst>
          </p:cNvPr>
          <p:cNvSpPr txBox="1"/>
          <p:nvPr/>
        </p:nvSpPr>
        <p:spPr>
          <a:xfrm>
            <a:off x="8933551" y="3537136"/>
            <a:ext cx="3254151" cy="461549"/>
          </a:xfrm>
          <a:prstGeom prst="rect">
            <a:avLst/>
          </a:prstGeom>
          <a:noFill/>
        </p:spPr>
        <p:txBody>
          <a:bodyPr wrap="square" lIns="72000" tIns="72000" rIns="91231" bIns="45614" rtlCol="0" anchor="t">
            <a:spAutoFit/>
          </a:bodyPr>
          <a:lstStyle/>
          <a:p>
            <a:pPr>
              <a:lnSpc>
                <a:spcPct val="110000"/>
              </a:lnSpc>
            </a:pPr>
            <a:r>
              <a:rPr lang="en-US" sz="1050" kern="100" dirty="0">
                <a:latin typeface="ShellBook"/>
                <a:cs typeface="ShellBook"/>
              </a:rPr>
              <a:t>Powering lives through our products and activities, and by supporting an inclusive society</a:t>
            </a:r>
          </a:p>
        </p:txBody>
      </p:sp>
    </p:spTree>
    <p:extLst>
      <p:ext uri="{BB962C8B-B14F-4D97-AF65-F5344CB8AC3E}">
        <p14:creationId xmlns:p14="http://schemas.microsoft.com/office/powerpoint/2010/main" val="4140640603"/>
      </p:ext>
    </p:extLst>
  </p:cSld>
  <p:clrMapOvr>
    <a:masterClrMapping/>
  </p:clrMapOvr>
  <p:transition/>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PP Framework 2">
    <p:bg>
      <p:bgPr>
        <a:solidFill>
          <a:schemeClr val="bg1"/>
        </a:solidFill>
        <a:effectLst/>
      </p:bgPr>
    </p:bg>
    <p:spTree>
      <p:nvGrpSpPr>
        <p:cNvPr id="1" name=""/>
        <p:cNvGrpSpPr/>
        <p:nvPr/>
      </p:nvGrpSpPr>
      <p:grpSpPr>
        <a:xfrm>
          <a:off x="0" y="0"/>
          <a:ext cx="0" cy="0"/>
          <a:chOff x="0" y="0"/>
          <a:chExt cx="0" cy="0"/>
        </a:xfrm>
      </p:grpSpPr>
      <p:pic>
        <p:nvPicPr>
          <p:cNvPr id="31" name="Google Shape;126;p11">
            <a:extLst>
              <a:ext uri="{FF2B5EF4-FFF2-40B4-BE49-F238E27FC236}">
                <a16:creationId xmlns:a16="http://schemas.microsoft.com/office/drawing/2014/main" id="{C7D90129-767D-F440-835A-CCA8E41F958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660"/>
          </a:xfrm>
          <a:prstGeom prst="rect">
            <a:avLst/>
          </a:prstGeom>
          <a:noFill/>
          <a:ln>
            <a:noFill/>
          </a:ln>
        </p:spPr>
      </p:pic>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pic>
        <p:nvPicPr>
          <p:cNvPr id="41" name="Google Shape;120;p10">
            <a:extLst>
              <a:ext uri="{FF2B5EF4-FFF2-40B4-BE49-F238E27FC236}">
                <a16:creationId xmlns:a16="http://schemas.microsoft.com/office/drawing/2014/main" id="{DD06C89E-4158-2847-9722-C27C49A8B93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31090" y="3055147"/>
            <a:ext cx="10129301" cy="908805"/>
          </a:xfrm>
          <a:prstGeom prst="rect">
            <a:avLst/>
          </a:prstGeom>
          <a:noFill/>
          <a:ln>
            <a:noFill/>
          </a:ln>
        </p:spPr>
      </p:pic>
      <p:sp>
        <p:nvSpPr>
          <p:cNvPr id="42" name="Google Shape;121;p10">
            <a:extLst>
              <a:ext uri="{FF2B5EF4-FFF2-40B4-BE49-F238E27FC236}">
                <a16:creationId xmlns:a16="http://schemas.microsoft.com/office/drawing/2014/main" id="{D82928FA-C204-6C43-B329-182819B72BE2}"/>
              </a:ext>
            </a:extLst>
          </p:cNvPr>
          <p:cNvSpPr txBox="1"/>
          <p:nvPr/>
        </p:nvSpPr>
        <p:spPr>
          <a:xfrm>
            <a:off x="159" y="4246833"/>
            <a:ext cx="12191484" cy="1371859"/>
          </a:xfrm>
          <a:prstGeom prst="rect">
            <a:avLst/>
          </a:prstGeom>
          <a:noFill/>
          <a:ln>
            <a:noFill/>
          </a:ln>
        </p:spPr>
        <p:txBody>
          <a:bodyPr spcFirstLastPara="1" wrap="square" lIns="96754" tIns="96754" rIns="96754" bIns="96754" anchor="t" anchorCtr="0">
            <a:noAutofit/>
          </a:bodyPr>
          <a:lstStyle/>
          <a:p>
            <a:pPr lvl="0" algn="ctr"/>
            <a:r>
              <a:rPr lang="en-GB" sz="1270" dirty="0">
                <a:solidFill>
                  <a:schemeClr val="dk1"/>
                </a:solidFill>
                <a:latin typeface="ShellMedium" pitchFamily="2" charset="0"/>
                <a:ea typeface="Roboto"/>
                <a:cs typeface="Roboto"/>
                <a:sym typeface="Roboto"/>
              </a:rPr>
              <a:t>Powering Progress sets out Shell's strategy, enabling us to talk about our goals </a:t>
            </a:r>
            <a:br>
              <a:rPr lang="en-GB" sz="1270" dirty="0">
                <a:solidFill>
                  <a:schemeClr val="dk1"/>
                </a:solidFill>
                <a:latin typeface="ShellMedium" pitchFamily="2" charset="0"/>
                <a:ea typeface="Roboto"/>
                <a:cs typeface="Roboto"/>
                <a:sym typeface="Roboto"/>
              </a:rPr>
            </a:br>
            <a:r>
              <a:rPr lang="en-GB" sz="1270" dirty="0">
                <a:solidFill>
                  <a:schemeClr val="dk1"/>
                </a:solidFill>
                <a:latin typeface="ShellMedium" pitchFamily="2" charset="0"/>
                <a:ea typeface="Roboto"/>
                <a:cs typeface="Roboto"/>
                <a:sym typeface="Roboto"/>
              </a:rPr>
              <a:t>and future in a powerful, cohesive, creative way.</a:t>
            </a:r>
          </a:p>
          <a:p>
            <a:pPr lvl="0" algn="ctr"/>
            <a:br>
              <a:rPr lang="en-GB" sz="1270" dirty="0">
                <a:solidFill>
                  <a:schemeClr val="dk1"/>
                </a:solidFill>
                <a:latin typeface="ShellMedium" pitchFamily="2" charset="0"/>
                <a:ea typeface="Roboto"/>
                <a:cs typeface="Roboto"/>
                <a:sym typeface="Roboto"/>
              </a:rPr>
            </a:br>
            <a:r>
              <a:rPr lang="en-GB" sz="1270" dirty="0">
                <a:solidFill>
                  <a:schemeClr val="dk1"/>
                </a:solidFill>
                <a:latin typeface="ShellBook" pitchFamily="2" charset="0"/>
                <a:ea typeface="Roboto"/>
                <a:cs typeface="Roboto"/>
                <a:sym typeface="Roboto"/>
              </a:rPr>
              <a:t>This toolkit is designed to help create communications for a wide set of stakeholders, customers </a:t>
            </a:r>
            <a:br>
              <a:rPr lang="en-GB" sz="1270" dirty="0">
                <a:solidFill>
                  <a:schemeClr val="dk1"/>
                </a:solidFill>
                <a:latin typeface="ShellBook" pitchFamily="2" charset="0"/>
                <a:ea typeface="Roboto"/>
                <a:cs typeface="Roboto"/>
                <a:sym typeface="Roboto"/>
              </a:rPr>
            </a:br>
            <a:r>
              <a:rPr lang="en-GB" sz="1270" dirty="0">
                <a:solidFill>
                  <a:schemeClr val="dk1"/>
                </a:solidFill>
                <a:latin typeface="ShellBook" pitchFamily="2" charset="0"/>
                <a:ea typeface="Roboto"/>
                <a:cs typeface="Roboto"/>
                <a:sym typeface="Roboto"/>
              </a:rPr>
              <a:t>and staff so that they can better understand and be inspired by Shell's strategy and actions.</a:t>
            </a:r>
          </a:p>
          <a:p>
            <a:pPr lvl="0" algn="ctr"/>
            <a:br>
              <a:rPr lang="en-GB" sz="1270" dirty="0">
                <a:solidFill>
                  <a:schemeClr val="dk1"/>
                </a:solidFill>
                <a:latin typeface="ShellBook" pitchFamily="2" charset="0"/>
                <a:ea typeface="Roboto"/>
                <a:cs typeface="Roboto"/>
                <a:sym typeface="Roboto"/>
              </a:rPr>
            </a:br>
            <a:endParaRPr sz="1270" b="1" dirty="0">
              <a:solidFill>
                <a:schemeClr val="dk1"/>
              </a:solidFill>
              <a:latin typeface="ShellBook" pitchFamily="2" charset="0"/>
              <a:ea typeface="Roboto"/>
              <a:cs typeface="Roboto"/>
              <a:sym typeface="Roboto"/>
            </a:endParaRPr>
          </a:p>
        </p:txBody>
      </p:sp>
      <p:sp>
        <p:nvSpPr>
          <p:cNvPr id="47" name="Google Shape;127;p11">
            <a:extLst>
              <a:ext uri="{FF2B5EF4-FFF2-40B4-BE49-F238E27FC236}">
                <a16:creationId xmlns:a16="http://schemas.microsoft.com/office/drawing/2014/main" id="{006B4FF8-9B5E-884B-9943-AD7019809705}"/>
              </a:ext>
            </a:extLst>
          </p:cNvPr>
          <p:cNvSpPr txBox="1"/>
          <p:nvPr/>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WHAT IS IT?</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49" name="Google Shape;128;p11">
            <a:extLst>
              <a:ext uri="{FF2B5EF4-FFF2-40B4-BE49-F238E27FC236}">
                <a16:creationId xmlns:a16="http://schemas.microsoft.com/office/drawing/2014/main" id="{249CE7BA-2E3E-A64A-9F8D-F576202BC195}"/>
              </a:ext>
            </a:extLst>
          </p:cNvPr>
          <p:cNvCxnSpPr/>
          <p:nvPr/>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920542614"/>
      </p:ext>
    </p:extLst>
  </p:cSld>
  <p:clrMapOvr>
    <a:masterClrMapping/>
  </p:clrMapOvr>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_PP Framework 2">
    <p:bg>
      <p:bgPr>
        <a:solidFill>
          <a:schemeClr val="bg1"/>
        </a:solidFill>
        <a:effectLst/>
      </p:bgPr>
    </p:bg>
    <p:spTree>
      <p:nvGrpSpPr>
        <p:cNvPr id="1" name=""/>
        <p:cNvGrpSpPr/>
        <p:nvPr/>
      </p:nvGrpSpPr>
      <p:grpSpPr>
        <a:xfrm>
          <a:off x="0" y="0"/>
          <a:ext cx="0" cy="0"/>
          <a:chOff x="0" y="0"/>
          <a:chExt cx="0" cy="0"/>
        </a:xfrm>
      </p:grpSpPr>
      <p:pic>
        <p:nvPicPr>
          <p:cNvPr id="31" name="Google Shape;126;p11">
            <a:extLst>
              <a:ext uri="{FF2B5EF4-FFF2-40B4-BE49-F238E27FC236}">
                <a16:creationId xmlns:a16="http://schemas.microsoft.com/office/drawing/2014/main" id="{C7D90129-767D-F440-835A-CCA8E41F958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660"/>
          </a:xfrm>
          <a:prstGeom prst="rect">
            <a:avLst/>
          </a:prstGeom>
          <a:noFill/>
          <a:ln>
            <a:noFill/>
          </a:ln>
        </p:spPr>
      </p:pic>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9" name="Google Shape;129;p11">
            <a:extLst>
              <a:ext uri="{FF2B5EF4-FFF2-40B4-BE49-F238E27FC236}">
                <a16:creationId xmlns:a16="http://schemas.microsoft.com/office/drawing/2014/main" id="{D693A1E9-D5CB-4942-9331-FE94ED916099}"/>
              </a:ext>
            </a:extLst>
          </p:cNvPr>
          <p:cNvSpPr txBox="1"/>
          <p:nvPr/>
        </p:nvSpPr>
        <p:spPr>
          <a:xfrm>
            <a:off x="563499" y="4179976"/>
            <a:ext cx="2920559" cy="1371859"/>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Bold" pitchFamily="2" charset="0"/>
                <a:ea typeface="Roboto"/>
                <a:cs typeface="Roboto"/>
                <a:sym typeface="Roboto"/>
              </a:rPr>
              <a:t>1. Provide consistency and cohesion across our strategy</a:t>
            </a:r>
            <a:endParaRPr sz="1270" dirty="0">
              <a:solidFill>
                <a:schemeClr val="accent2"/>
              </a:solidFill>
              <a:latin typeface="ShellBold"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pPr algn="ctr"/>
            <a:r>
              <a:rPr lang="en" sz="1058" dirty="0">
                <a:solidFill>
                  <a:schemeClr val="dk1"/>
                </a:solidFill>
                <a:latin typeface="ShellBook" pitchFamily="2" charset="0"/>
                <a:ea typeface="Roboto"/>
                <a:cs typeface="Roboto"/>
                <a:sym typeface="Roboto"/>
              </a:rPr>
              <a:t>Driving greater impact and cut-through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in a crowded media environment.</a:t>
            </a:r>
            <a:endParaRPr sz="1058" dirty="0">
              <a:solidFill>
                <a:schemeClr val="dk1"/>
              </a:solidFill>
              <a:latin typeface="ShellBook"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endParaRPr sz="1905" dirty="0">
              <a:solidFill>
                <a:schemeClr val="dk1"/>
              </a:solidFill>
              <a:latin typeface="ShellBook" pitchFamily="2" charset="0"/>
              <a:ea typeface="Roboto"/>
              <a:cs typeface="Roboto"/>
              <a:sym typeface="Roboto"/>
            </a:endParaRPr>
          </a:p>
        </p:txBody>
      </p:sp>
      <p:sp>
        <p:nvSpPr>
          <p:cNvPr id="10" name="Google Shape;130;p11">
            <a:extLst>
              <a:ext uri="{FF2B5EF4-FFF2-40B4-BE49-F238E27FC236}">
                <a16:creationId xmlns:a16="http://schemas.microsoft.com/office/drawing/2014/main" id="{BDE81211-E084-C342-9157-582E5F4C6940}"/>
              </a:ext>
            </a:extLst>
          </p:cNvPr>
          <p:cNvSpPr txBox="1"/>
          <p:nvPr/>
        </p:nvSpPr>
        <p:spPr>
          <a:xfrm>
            <a:off x="8778173" y="4129336"/>
            <a:ext cx="2768483" cy="1371859"/>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Bold" pitchFamily="2" charset="0"/>
                <a:ea typeface="Roboto"/>
                <a:cs typeface="Roboto"/>
                <a:sym typeface="Roboto"/>
              </a:rPr>
              <a:t>3. Drive efficiency, </a:t>
            </a:r>
            <a:br>
              <a:rPr lang="en" sz="1270" dirty="0">
                <a:solidFill>
                  <a:schemeClr val="accent2"/>
                </a:solidFill>
                <a:latin typeface="ShellBold" pitchFamily="2" charset="0"/>
                <a:ea typeface="Roboto"/>
                <a:cs typeface="Roboto"/>
                <a:sym typeface="Roboto"/>
              </a:rPr>
            </a:br>
            <a:r>
              <a:rPr lang="en" sz="1270" dirty="0">
                <a:solidFill>
                  <a:schemeClr val="accent2"/>
                </a:solidFill>
                <a:latin typeface="ShellBold" pitchFamily="2" charset="0"/>
                <a:ea typeface="Roboto"/>
                <a:cs typeface="Roboto"/>
                <a:sym typeface="Roboto"/>
              </a:rPr>
              <a:t>maintain creative flexibility</a:t>
            </a:r>
            <a:endParaRPr sz="1270" dirty="0">
              <a:solidFill>
                <a:schemeClr val="accent2"/>
              </a:solidFill>
              <a:latin typeface="ShellBold"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pPr algn="ctr"/>
            <a:r>
              <a:rPr lang="en" sz="1058" dirty="0">
                <a:solidFill>
                  <a:schemeClr val="dk1"/>
                </a:solidFill>
                <a:latin typeface="ShellBook" pitchFamily="2" charset="0"/>
                <a:ea typeface="Roboto"/>
                <a:cs typeface="Roboto"/>
                <a:sym typeface="Roboto"/>
              </a:rPr>
              <a:t>A dynamic suite of assets that can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be tailored to suit different needs.</a:t>
            </a:r>
            <a:endParaRPr sz="1058" dirty="0">
              <a:solidFill>
                <a:schemeClr val="dk1"/>
              </a:solidFill>
              <a:latin typeface="ShellBook" pitchFamily="2" charset="0"/>
              <a:ea typeface="Roboto"/>
              <a:cs typeface="Roboto"/>
              <a:sym typeface="Roboto"/>
            </a:endParaRPr>
          </a:p>
        </p:txBody>
      </p:sp>
      <p:sp>
        <p:nvSpPr>
          <p:cNvPr id="12" name="Google Shape;131;p11">
            <a:extLst>
              <a:ext uri="{FF2B5EF4-FFF2-40B4-BE49-F238E27FC236}">
                <a16:creationId xmlns:a16="http://schemas.microsoft.com/office/drawing/2014/main" id="{D65BBDC0-FBBA-F743-96BC-D56580D29896}"/>
              </a:ext>
            </a:extLst>
          </p:cNvPr>
          <p:cNvSpPr txBox="1"/>
          <p:nvPr/>
        </p:nvSpPr>
        <p:spPr>
          <a:xfrm>
            <a:off x="4564028" y="4179976"/>
            <a:ext cx="3063428" cy="1371859"/>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Bold" pitchFamily="2" charset="0"/>
                <a:ea typeface="Roboto"/>
                <a:cs typeface="Roboto"/>
                <a:sym typeface="Roboto"/>
              </a:rPr>
              <a:t>2. Show Shell as a trusted leader </a:t>
            </a:r>
            <a:br>
              <a:rPr lang="en" sz="1270" dirty="0">
                <a:solidFill>
                  <a:schemeClr val="accent2"/>
                </a:solidFill>
                <a:latin typeface="ShellBold" pitchFamily="2" charset="0"/>
                <a:ea typeface="Roboto"/>
                <a:cs typeface="Roboto"/>
                <a:sym typeface="Roboto"/>
              </a:rPr>
            </a:br>
            <a:r>
              <a:rPr lang="en" sz="1270" dirty="0">
                <a:solidFill>
                  <a:schemeClr val="accent2"/>
                </a:solidFill>
                <a:latin typeface="ShellBold" pitchFamily="2" charset="0"/>
                <a:ea typeface="Roboto"/>
                <a:cs typeface="Roboto"/>
                <a:sym typeface="Roboto"/>
              </a:rPr>
              <a:t>of the energy transition</a:t>
            </a:r>
            <a:endParaRPr sz="1270" dirty="0">
              <a:solidFill>
                <a:schemeClr val="accent2"/>
              </a:solidFill>
              <a:latin typeface="ShellBold" pitchFamily="2" charset="0"/>
              <a:ea typeface="Roboto"/>
              <a:cs typeface="Roboto"/>
              <a:sym typeface="Roboto"/>
            </a:endParaRPr>
          </a:p>
          <a:p>
            <a:pPr algn="ctr"/>
            <a:endParaRPr sz="1270" dirty="0">
              <a:solidFill>
                <a:schemeClr val="dk1"/>
              </a:solidFill>
              <a:latin typeface="ShellBook" pitchFamily="2" charset="0"/>
              <a:ea typeface="Roboto"/>
              <a:cs typeface="Roboto"/>
              <a:sym typeface="Roboto"/>
            </a:endParaRPr>
          </a:p>
          <a:p>
            <a:pPr algn="ctr"/>
            <a:r>
              <a:rPr lang="en" sz="1058" dirty="0">
                <a:solidFill>
                  <a:schemeClr val="dk1"/>
                </a:solidFill>
                <a:latin typeface="ShellBook" pitchFamily="2" charset="0"/>
                <a:ea typeface="Roboto"/>
                <a:cs typeface="Roboto"/>
                <a:sym typeface="Roboto"/>
              </a:rPr>
              <a:t>Communicating with authenticity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and a </a:t>
            </a:r>
            <a:r>
              <a:rPr lang="en-GB" sz="1058" dirty="0">
                <a:solidFill>
                  <a:schemeClr val="dk1"/>
                </a:solidFill>
                <a:latin typeface="ShellBook" pitchFamily="2" charset="0"/>
                <a:ea typeface="Roboto"/>
                <a:cs typeface="Roboto"/>
                <a:sym typeface="Roboto"/>
              </a:rPr>
              <a:t>customer-focused </a:t>
            </a:r>
            <a:r>
              <a:rPr lang="en" sz="1058" dirty="0">
                <a:solidFill>
                  <a:schemeClr val="dk1"/>
                </a:solidFill>
                <a:latin typeface="ShellBook" pitchFamily="2" charset="0"/>
                <a:ea typeface="Roboto"/>
                <a:cs typeface="Roboto"/>
                <a:sym typeface="Roboto"/>
              </a:rPr>
              <a:t>lens. </a:t>
            </a:r>
            <a:endParaRPr sz="1058" dirty="0">
              <a:solidFill>
                <a:schemeClr val="dk1"/>
              </a:solidFill>
              <a:latin typeface="ShellBook" pitchFamily="2" charset="0"/>
              <a:ea typeface="Roboto"/>
              <a:cs typeface="Roboto"/>
              <a:sym typeface="Roboto"/>
            </a:endParaRPr>
          </a:p>
        </p:txBody>
      </p:sp>
      <p:sp>
        <p:nvSpPr>
          <p:cNvPr id="13" name="Google Shape;132;p11">
            <a:extLst>
              <a:ext uri="{FF2B5EF4-FFF2-40B4-BE49-F238E27FC236}">
                <a16:creationId xmlns:a16="http://schemas.microsoft.com/office/drawing/2014/main" id="{28C83DBC-4C32-DF4E-896F-CB6741A5CAAE}"/>
              </a:ext>
            </a:extLst>
          </p:cNvPr>
          <p:cNvSpPr txBox="1"/>
          <p:nvPr/>
        </p:nvSpPr>
        <p:spPr>
          <a:xfrm>
            <a:off x="-159" y="1053526"/>
            <a:ext cx="12191484" cy="1236610"/>
          </a:xfrm>
          <a:prstGeom prst="rect">
            <a:avLst/>
          </a:prstGeom>
          <a:noFill/>
          <a:ln>
            <a:noFill/>
          </a:ln>
        </p:spPr>
        <p:txBody>
          <a:bodyPr spcFirstLastPara="1" wrap="square" lIns="0" tIns="0" rIns="0" bIns="96754" anchor="t" anchorCtr="0">
            <a:noAutofit/>
          </a:bodyPr>
          <a:lstStyle/>
          <a:p>
            <a:pPr algn="ctr"/>
            <a:r>
              <a:rPr lang="en" sz="1270" dirty="0">
                <a:solidFill>
                  <a:schemeClr val="dk1"/>
                </a:solidFill>
                <a:latin typeface="ShellMedium" pitchFamily="2" charset="0"/>
                <a:ea typeface="Roboto"/>
                <a:cs typeface="Roboto"/>
                <a:sym typeface="Roboto"/>
              </a:rPr>
              <a:t>While we are proud of what we have accomplished when it comes to demonstrating </a:t>
            </a:r>
            <a:br>
              <a:rPr lang="en" sz="1270" dirty="0">
                <a:solidFill>
                  <a:schemeClr val="dk1"/>
                </a:solidFill>
                <a:latin typeface="ShellMedium" pitchFamily="2" charset="0"/>
                <a:ea typeface="Roboto"/>
                <a:cs typeface="Roboto"/>
                <a:sym typeface="Roboto"/>
              </a:rPr>
            </a:br>
            <a:r>
              <a:rPr lang="en" sz="1270" dirty="0">
                <a:solidFill>
                  <a:schemeClr val="dk1"/>
                </a:solidFill>
                <a:latin typeface="ShellMedium" pitchFamily="2" charset="0"/>
                <a:ea typeface="Roboto"/>
                <a:cs typeface="Roboto"/>
                <a:sym typeface="Roboto"/>
              </a:rPr>
              <a:t>our commitment to the energy transition in the last few years, we need to do more. </a:t>
            </a:r>
            <a:endParaRPr sz="1270" dirty="0">
              <a:solidFill>
                <a:schemeClr val="dk1"/>
              </a:solidFill>
              <a:latin typeface="ShellMedium" pitchFamily="2" charset="0"/>
              <a:ea typeface="Roboto"/>
              <a:cs typeface="Roboto"/>
              <a:sym typeface="Roboto"/>
            </a:endParaRPr>
          </a:p>
          <a:p>
            <a:endParaRPr sz="1270" b="1" dirty="0">
              <a:solidFill>
                <a:schemeClr val="dk1"/>
              </a:solidFill>
              <a:latin typeface="ShellBook" pitchFamily="2" charset="0"/>
              <a:ea typeface="Roboto"/>
              <a:cs typeface="Roboto"/>
              <a:sym typeface="Roboto"/>
            </a:endParaRPr>
          </a:p>
          <a:p>
            <a:pPr algn="ctr"/>
            <a:r>
              <a:rPr lang="en" sz="1270" dirty="0">
                <a:solidFill>
                  <a:schemeClr val="dk1"/>
                </a:solidFill>
                <a:latin typeface="ShellBook" pitchFamily="2" charset="0"/>
                <a:ea typeface="Roboto"/>
                <a:cs typeface="Roboto"/>
                <a:sym typeface="Roboto"/>
              </a:rPr>
              <a:t>Building on hundreds of strong examples and proof-points across the world, we want all our </a:t>
            </a:r>
            <a:br>
              <a:rPr lang="en" sz="1270" dirty="0">
                <a:solidFill>
                  <a:schemeClr val="dk1"/>
                </a:solidFill>
                <a:latin typeface="ShellBook" pitchFamily="2" charset="0"/>
                <a:ea typeface="Roboto"/>
                <a:cs typeface="Roboto"/>
                <a:sym typeface="Roboto"/>
              </a:rPr>
            </a:br>
            <a:r>
              <a:rPr lang="en" sz="1270" dirty="0">
                <a:solidFill>
                  <a:schemeClr val="dk1"/>
                </a:solidFill>
                <a:latin typeface="ShellBook" pitchFamily="2" charset="0"/>
                <a:ea typeface="Roboto"/>
                <a:cs typeface="Roboto"/>
                <a:sym typeface="Roboto"/>
              </a:rPr>
              <a:t>target audiences to have a visceral and positive emotional reaction to Shell’s plans.</a:t>
            </a:r>
            <a:endParaRPr sz="1270" dirty="0">
              <a:solidFill>
                <a:schemeClr val="dk1"/>
              </a:solidFill>
              <a:latin typeface="ShellBook" pitchFamily="2" charset="0"/>
              <a:ea typeface="Roboto"/>
              <a:cs typeface="Roboto"/>
              <a:sym typeface="Roboto"/>
            </a:endParaRPr>
          </a:p>
        </p:txBody>
      </p:sp>
      <p:pic>
        <p:nvPicPr>
          <p:cNvPr id="14" name="Google Shape;133;p11">
            <a:extLst>
              <a:ext uri="{FF2B5EF4-FFF2-40B4-BE49-F238E27FC236}">
                <a16:creationId xmlns:a16="http://schemas.microsoft.com/office/drawing/2014/main" id="{F0D78D86-27FA-464B-8065-1C6AC690FE2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65846" y="2765467"/>
            <a:ext cx="1315788" cy="901080"/>
          </a:xfrm>
          <a:prstGeom prst="rect">
            <a:avLst/>
          </a:prstGeom>
          <a:noFill/>
          <a:ln>
            <a:noFill/>
          </a:ln>
        </p:spPr>
      </p:pic>
      <p:pic>
        <p:nvPicPr>
          <p:cNvPr id="15" name="Google Shape;134;p11">
            <a:extLst>
              <a:ext uri="{FF2B5EF4-FFF2-40B4-BE49-F238E27FC236}">
                <a16:creationId xmlns:a16="http://schemas.microsoft.com/office/drawing/2014/main" id="{A99D70D5-7055-9E4D-B4D2-0F367D6D7493}"/>
              </a:ext>
            </a:extLst>
          </p:cNvPr>
          <p:cNvPicPr preferRelativeResize="0"/>
          <p:nvPr/>
        </p:nvPicPr>
        <p:blipFill rotWithShape="1">
          <a:blip r:embed="rId4" cstate="print">
            <a:alphaModFix/>
            <a:extLst>
              <a:ext uri="{28A0092B-C50C-407E-A947-70E740481C1C}">
                <a14:useLocalDpi xmlns:a14="http://schemas.microsoft.com/office/drawing/2010/main"/>
              </a:ext>
            </a:extLst>
          </a:blip>
          <a:srcRect l="-11470" r="-11470"/>
          <a:stretch/>
        </p:blipFill>
        <p:spPr>
          <a:xfrm>
            <a:off x="5377614" y="2724326"/>
            <a:ext cx="1435939" cy="983362"/>
          </a:xfrm>
          <a:prstGeom prst="rect">
            <a:avLst/>
          </a:prstGeom>
          <a:noFill/>
          <a:ln>
            <a:noFill/>
          </a:ln>
        </p:spPr>
      </p:pic>
      <p:pic>
        <p:nvPicPr>
          <p:cNvPr id="16" name="Google Shape;135;p11">
            <a:extLst>
              <a:ext uri="{FF2B5EF4-FFF2-40B4-BE49-F238E27FC236}">
                <a16:creationId xmlns:a16="http://schemas.microsoft.com/office/drawing/2014/main" id="{E170C19F-337C-F64E-8724-80B83EA3E84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589713" y="2638313"/>
            <a:ext cx="1155429" cy="1155387"/>
          </a:xfrm>
          <a:prstGeom prst="rect">
            <a:avLst/>
          </a:prstGeom>
          <a:noFill/>
          <a:ln>
            <a:noFill/>
          </a:ln>
        </p:spPr>
      </p:pic>
      <p:cxnSp>
        <p:nvCxnSpPr>
          <p:cNvPr id="17" name="Google Shape;137;p11">
            <a:extLst>
              <a:ext uri="{FF2B5EF4-FFF2-40B4-BE49-F238E27FC236}">
                <a16:creationId xmlns:a16="http://schemas.microsoft.com/office/drawing/2014/main" id="{5B5425DE-FEC1-814B-9FC9-59F3BDE382FE}"/>
              </a:ext>
            </a:extLst>
          </p:cNvPr>
          <p:cNvCxnSpPr/>
          <p:nvPr/>
        </p:nvCxnSpPr>
        <p:spPr>
          <a:xfrm>
            <a:off x="4049435" y="2556799"/>
            <a:ext cx="0" cy="2795152"/>
          </a:xfrm>
          <a:prstGeom prst="straightConnector1">
            <a:avLst/>
          </a:prstGeom>
          <a:noFill/>
          <a:ln w="38100" cap="flat" cmpd="sng">
            <a:solidFill>
              <a:schemeClr val="accent1"/>
            </a:solidFill>
            <a:prstDash val="solid"/>
            <a:round/>
            <a:headEnd type="none" w="med" len="med"/>
            <a:tailEnd type="none" w="med" len="med"/>
          </a:ln>
        </p:spPr>
      </p:cxnSp>
      <p:cxnSp>
        <p:nvCxnSpPr>
          <p:cNvPr id="18" name="Google Shape;138;p11">
            <a:extLst>
              <a:ext uri="{FF2B5EF4-FFF2-40B4-BE49-F238E27FC236}">
                <a16:creationId xmlns:a16="http://schemas.microsoft.com/office/drawing/2014/main" id="{F904F24D-95A8-9444-B6FE-FAD95F896863}"/>
              </a:ext>
            </a:extLst>
          </p:cNvPr>
          <p:cNvCxnSpPr/>
          <p:nvPr/>
        </p:nvCxnSpPr>
        <p:spPr>
          <a:xfrm>
            <a:off x="8120380" y="2556799"/>
            <a:ext cx="0" cy="2795152"/>
          </a:xfrm>
          <a:prstGeom prst="straightConnector1">
            <a:avLst/>
          </a:prstGeom>
          <a:noFill/>
          <a:ln w="38100" cap="flat" cmpd="sng">
            <a:solidFill>
              <a:schemeClr val="accent1"/>
            </a:solidFill>
            <a:prstDash val="solid"/>
            <a:round/>
            <a:headEnd type="none" w="med" len="med"/>
            <a:tailEnd type="none" w="med" len="med"/>
          </a:ln>
        </p:spPr>
      </p:cxnSp>
      <p:sp>
        <p:nvSpPr>
          <p:cNvPr id="19" name="Google Shape;127;p11">
            <a:extLst>
              <a:ext uri="{FF2B5EF4-FFF2-40B4-BE49-F238E27FC236}">
                <a16:creationId xmlns:a16="http://schemas.microsoft.com/office/drawing/2014/main" id="{EFCC5391-E679-FF4D-BCE2-8F11394FC231}"/>
              </a:ext>
            </a:extLst>
          </p:cNvPr>
          <p:cNvSpPr txBox="1"/>
          <p:nvPr/>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WHY IS IT NEEDED?</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21" name="Google Shape;128;p11">
            <a:extLst>
              <a:ext uri="{FF2B5EF4-FFF2-40B4-BE49-F238E27FC236}">
                <a16:creationId xmlns:a16="http://schemas.microsoft.com/office/drawing/2014/main" id="{A60552B6-0A70-AA4A-A2C7-36A14F035A70}"/>
              </a:ext>
            </a:extLst>
          </p:cNvPr>
          <p:cNvCxnSpPr/>
          <p:nvPr/>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107291344"/>
      </p:ext>
    </p:extLst>
  </p:cSld>
  <p:clrMapOvr>
    <a:masterClrMapping/>
  </p:clrMapOvr>
  <p:transition/>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3_PP Framework 2">
    <p:bg>
      <p:bgPr>
        <a:solidFill>
          <a:schemeClr val="bg1"/>
        </a:solidFill>
        <a:effectLst/>
      </p:bgPr>
    </p:bg>
    <p:spTree>
      <p:nvGrpSpPr>
        <p:cNvPr id="1" name=""/>
        <p:cNvGrpSpPr/>
        <p:nvPr/>
      </p:nvGrpSpPr>
      <p:grpSpPr>
        <a:xfrm>
          <a:off x="0" y="0"/>
          <a:ext cx="0" cy="0"/>
          <a:chOff x="0" y="0"/>
          <a:chExt cx="0" cy="0"/>
        </a:xfrm>
      </p:grpSpPr>
      <p:pic>
        <p:nvPicPr>
          <p:cNvPr id="31" name="Google Shape;126;p11">
            <a:extLst>
              <a:ext uri="{FF2B5EF4-FFF2-40B4-BE49-F238E27FC236}">
                <a16:creationId xmlns:a16="http://schemas.microsoft.com/office/drawing/2014/main" id="{C7D90129-767D-F440-835A-CCA8E41F958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660"/>
          </a:xfrm>
          <a:prstGeom prst="rect">
            <a:avLst/>
          </a:prstGeom>
          <a:noFill/>
          <a:ln>
            <a:noFill/>
          </a:ln>
        </p:spPr>
      </p:pic>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9" name="Google Shape;127;p11">
            <a:extLst>
              <a:ext uri="{FF2B5EF4-FFF2-40B4-BE49-F238E27FC236}">
                <a16:creationId xmlns:a16="http://schemas.microsoft.com/office/drawing/2014/main" id="{EFCC5391-E679-FF4D-BCE2-8F11394FC231}"/>
              </a:ext>
            </a:extLst>
          </p:cNvPr>
          <p:cNvSpPr txBox="1"/>
          <p:nvPr/>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WHEN SHOULD IT BE USED?</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20" name="Google Shape;128;p11">
            <a:extLst>
              <a:ext uri="{FF2B5EF4-FFF2-40B4-BE49-F238E27FC236}">
                <a16:creationId xmlns:a16="http://schemas.microsoft.com/office/drawing/2014/main" id="{98C60147-609B-9B45-A12D-C22674ABE664}"/>
              </a:ext>
            </a:extLst>
          </p:cNvPr>
          <p:cNvCxnSpPr/>
          <p:nvPr/>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
        <p:nvSpPr>
          <p:cNvPr id="21" name="Google Shape;147;p12">
            <a:extLst>
              <a:ext uri="{FF2B5EF4-FFF2-40B4-BE49-F238E27FC236}">
                <a16:creationId xmlns:a16="http://schemas.microsoft.com/office/drawing/2014/main" id="{D06E8B73-6752-0047-B526-A7DE230105FC}"/>
              </a:ext>
            </a:extLst>
          </p:cNvPr>
          <p:cNvSpPr txBox="1"/>
          <p:nvPr/>
        </p:nvSpPr>
        <p:spPr>
          <a:xfrm>
            <a:off x="3048612"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In the UK, Shell Energy provides only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renewable energy to subscribers.</a:t>
            </a:r>
            <a:endParaRPr sz="1058" dirty="0">
              <a:solidFill>
                <a:schemeClr val="dk1"/>
              </a:solidFill>
              <a:latin typeface="ShellBook" pitchFamily="2" charset="0"/>
              <a:ea typeface="Roboto Light"/>
              <a:cs typeface="Roboto Light"/>
              <a:sym typeface="Roboto Light"/>
            </a:endParaRPr>
          </a:p>
        </p:txBody>
      </p:sp>
      <p:sp>
        <p:nvSpPr>
          <p:cNvPr id="22" name="Google Shape;148;p12">
            <a:extLst>
              <a:ext uri="{FF2B5EF4-FFF2-40B4-BE49-F238E27FC236}">
                <a16:creationId xmlns:a16="http://schemas.microsoft.com/office/drawing/2014/main" id="{CE6C9668-0F6D-DB4E-B88C-DED72B5AB41A}"/>
              </a:ext>
            </a:extLst>
          </p:cNvPr>
          <p:cNvSpPr txBox="1"/>
          <p:nvPr/>
        </p:nvSpPr>
        <p:spPr>
          <a:xfrm>
            <a:off x="9142924"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Retail proof point on how all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our packaging is to be made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from recycled plastic.</a:t>
            </a:r>
            <a:endParaRPr sz="1058" dirty="0">
              <a:solidFill>
                <a:schemeClr val="dk1"/>
              </a:solidFill>
              <a:latin typeface="ShellBook" pitchFamily="2" charset="0"/>
              <a:ea typeface="Roboto Light"/>
              <a:cs typeface="Roboto Light"/>
              <a:sym typeface="Roboto Light"/>
            </a:endParaRPr>
          </a:p>
          <a:p>
            <a:pPr algn="ctr">
              <a:lnSpc>
                <a:spcPct val="110000"/>
              </a:lnSpc>
            </a:pPr>
            <a:endParaRPr sz="1058" dirty="0">
              <a:solidFill>
                <a:schemeClr val="dk1"/>
              </a:solidFill>
              <a:latin typeface="ShellBook" pitchFamily="2" charset="0"/>
              <a:ea typeface="Roboto"/>
              <a:cs typeface="Roboto"/>
              <a:sym typeface="Roboto"/>
            </a:endParaRPr>
          </a:p>
        </p:txBody>
      </p:sp>
      <p:sp>
        <p:nvSpPr>
          <p:cNvPr id="23" name="Google Shape;149;p12">
            <a:extLst>
              <a:ext uri="{FF2B5EF4-FFF2-40B4-BE49-F238E27FC236}">
                <a16:creationId xmlns:a16="http://schemas.microsoft.com/office/drawing/2014/main" id="{8B9A51B6-D268-184B-A9AD-C9B74899384B}"/>
              </a:ext>
            </a:extLst>
          </p:cNvPr>
          <p:cNvSpPr txBox="1"/>
          <p:nvPr/>
        </p:nvSpPr>
        <p:spPr>
          <a:xfrm>
            <a:off x="6096906"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Access to energy proof point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or diversity and inclusion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communication.</a:t>
            </a:r>
            <a:endParaRPr sz="1058" dirty="0">
              <a:solidFill>
                <a:schemeClr val="dk1"/>
              </a:solidFill>
              <a:latin typeface="ShellBook" pitchFamily="2" charset="0"/>
              <a:ea typeface="Roboto Light"/>
              <a:cs typeface="Roboto Light"/>
              <a:sym typeface="Roboto Light"/>
            </a:endParaRPr>
          </a:p>
          <a:p>
            <a:pPr algn="ctr">
              <a:lnSpc>
                <a:spcPct val="110000"/>
              </a:lnSpc>
            </a:pPr>
            <a:endParaRPr sz="1058" dirty="0">
              <a:solidFill>
                <a:schemeClr val="dk1"/>
              </a:solidFill>
              <a:latin typeface="ShellBook" pitchFamily="2" charset="0"/>
              <a:ea typeface="Roboto"/>
              <a:cs typeface="Roboto"/>
              <a:sym typeface="Roboto"/>
            </a:endParaRPr>
          </a:p>
        </p:txBody>
      </p:sp>
      <p:sp>
        <p:nvSpPr>
          <p:cNvPr id="24" name="Google Shape;150;p12">
            <a:extLst>
              <a:ext uri="{FF2B5EF4-FFF2-40B4-BE49-F238E27FC236}">
                <a16:creationId xmlns:a16="http://schemas.microsoft.com/office/drawing/2014/main" id="{A548CBA6-5355-AF42-A2AE-9996654CF196}"/>
              </a:ext>
            </a:extLst>
          </p:cNvPr>
          <p:cNvSpPr txBox="1"/>
          <p:nvPr/>
        </p:nvSpPr>
        <p:spPr>
          <a:xfrm>
            <a:off x="1481" y="4315338"/>
            <a:ext cx="3045966" cy="702598"/>
          </a:xfrm>
          <a:prstGeom prst="rect">
            <a:avLst/>
          </a:prstGeom>
          <a:noFill/>
          <a:ln>
            <a:noFill/>
          </a:ln>
        </p:spPr>
        <p:txBody>
          <a:bodyPr spcFirstLastPara="1" wrap="square" lIns="0" tIns="0" rIns="0" bIns="0" anchor="t" anchorCtr="0">
            <a:noAutofit/>
          </a:bodyPr>
          <a:lstStyle/>
          <a:p>
            <a:pPr algn="ctr">
              <a:lnSpc>
                <a:spcPct val="110000"/>
              </a:lnSpc>
            </a:pPr>
            <a:r>
              <a:rPr lang="en" sz="1058" i="1" dirty="0">
                <a:solidFill>
                  <a:srgbClr val="A6A6A6"/>
                </a:solidFill>
                <a:latin typeface="ShellBook" pitchFamily="2" charset="0"/>
                <a:ea typeface="Roboto"/>
                <a:cs typeface="Roboto"/>
                <a:sym typeface="Roboto"/>
              </a:rPr>
              <a:t>Example</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Tax transparency report or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investor relations presentation.</a:t>
            </a:r>
            <a:endParaRPr sz="1058" dirty="0">
              <a:solidFill>
                <a:schemeClr val="dk1"/>
              </a:solidFill>
              <a:latin typeface="ShellBook" pitchFamily="2" charset="0"/>
              <a:ea typeface="Roboto"/>
              <a:cs typeface="Roboto"/>
              <a:sym typeface="Roboto"/>
            </a:endParaRPr>
          </a:p>
        </p:txBody>
      </p:sp>
      <p:sp>
        <p:nvSpPr>
          <p:cNvPr id="25" name="Google Shape;151;p12">
            <a:extLst>
              <a:ext uri="{FF2B5EF4-FFF2-40B4-BE49-F238E27FC236}">
                <a16:creationId xmlns:a16="http://schemas.microsoft.com/office/drawing/2014/main" id="{96B22B1C-596D-A242-AD64-CA9649682A97}"/>
              </a:ext>
            </a:extLst>
          </p:cNvPr>
          <p:cNvSpPr txBox="1"/>
          <p:nvPr/>
        </p:nvSpPr>
        <p:spPr>
          <a:xfrm>
            <a:off x="-159" y="1053526"/>
            <a:ext cx="12191484" cy="1236610"/>
          </a:xfrm>
          <a:prstGeom prst="rect">
            <a:avLst/>
          </a:prstGeom>
          <a:noFill/>
          <a:ln>
            <a:noFill/>
          </a:ln>
        </p:spPr>
        <p:txBody>
          <a:bodyPr spcFirstLastPara="1" wrap="square" lIns="0" tIns="0" rIns="0" bIns="96754" anchor="t" anchorCtr="0">
            <a:noAutofit/>
          </a:bodyPr>
          <a:lstStyle/>
          <a:p>
            <a:pPr lvl="0" algn="ctr"/>
            <a:r>
              <a:rPr lang="en" sz="1270" dirty="0">
                <a:solidFill>
                  <a:schemeClr val="dk1"/>
                </a:solidFill>
                <a:latin typeface="ShellMedium" pitchFamily="2" charset="0"/>
                <a:ea typeface="Roboto"/>
                <a:cs typeface="Roboto"/>
                <a:sym typeface="Roboto"/>
              </a:rPr>
              <a:t>The Powering Progress design system should only be used in strategic communications </a:t>
            </a:r>
            <a:br>
              <a:rPr lang="en" sz="1270" dirty="0">
                <a:solidFill>
                  <a:schemeClr val="dk1"/>
                </a:solidFill>
                <a:latin typeface="ShellMedium" pitchFamily="2" charset="0"/>
                <a:ea typeface="Roboto"/>
                <a:cs typeface="Roboto"/>
                <a:sym typeface="Roboto"/>
              </a:rPr>
            </a:br>
            <a:r>
              <a:rPr lang="en-GB" sz="1270" dirty="0">
                <a:solidFill>
                  <a:schemeClr val="dk1"/>
                </a:solidFill>
                <a:latin typeface="ShellMedium" pitchFamily="2" charset="0"/>
                <a:ea typeface="Roboto"/>
                <a:cs typeface="Roboto"/>
                <a:sym typeface="Roboto"/>
              </a:rPr>
              <a:t>when you have followed the golden rule and asked yourself two key questions (p4).</a:t>
            </a:r>
          </a:p>
          <a:p>
            <a:pPr algn="ctr"/>
            <a:endParaRPr sz="1270" b="1" dirty="0">
              <a:solidFill>
                <a:schemeClr val="dk1"/>
              </a:solidFill>
              <a:latin typeface="ShellBook" pitchFamily="2" charset="0"/>
              <a:ea typeface="Roboto"/>
              <a:cs typeface="Roboto"/>
              <a:sym typeface="Roboto"/>
            </a:endParaRPr>
          </a:p>
          <a:p>
            <a:pPr algn="ctr"/>
            <a:r>
              <a:rPr lang="en" sz="1270" dirty="0">
                <a:solidFill>
                  <a:schemeClr val="dk1"/>
                </a:solidFill>
                <a:latin typeface="ShellBook" pitchFamily="2" charset="0"/>
                <a:ea typeface="Roboto"/>
                <a:cs typeface="Roboto"/>
                <a:sym typeface="Roboto"/>
              </a:rPr>
              <a:t>It is </a:t>
            </a:r>
            <a:r>
              <a:rPr lang="en" sz="1270" u="sng" dirty="0">
                <a:solidFill>
                  <a:schemeClr val="dk1"/>
                </a:solidFill>
                <a:latin typeface="ShellBook" pitchFamily="2" charset="0"/>
                <a:ea typeface="Roboto"/>
                <a:cs typeface="Roboto"/>
                <a:sym typeface="Roboto"/>
              </a:rPr>
              <a:t>not</a:t>
            </a:r>
            <a:r>
              <a:rPr lang="en" sz="1270" dirty="0">
                <a:solidFill>
                  <a:schemeClr val="dk1"/>
                </a:solidFill>
                <a:latin typeface="ShellBook" pitchFamily="2" charset="0"/>
                <a:ea typeface="Roboto"/>
                <a:cs typeface="Roboto"/>
                <a:sym typeface="Roboto"/>
              </a:rPr>
              <a:t> required for all Shell communications </a:t>
            </a:r>
            <a:r>
              <a:rPr lang="en" sz="1270" i="1" dirty="0">
                <a:solidFill>
                  <a:schemeClr val="dk1"/>
                </a:solidFill>
                <a:latin typeface="ShellBook" pitchFamily="2" charset="0"/>
                <a:ea typeface="Roboto"/>
                <a:cs typeface="Roboto"/>
                <a:sym typeface="Roboto"/>
              </a:rPr>
              <a:t>(e.g. a Shell V-Power fuel promotion, or a deli by Shell offer). </a:t>
            </a:r>
            <a:br>
              <a:rPr lang="en" sz="1270" dirty="0">
                <a:solidFill>
                  <a:schemeClr val="dk1"/>
                </a:solidFill>
                <a:latin typeface="ShellBook" pitchFamily="2" charset="0"/>
                <a:ea typeface="Roboto"/>
                <a:cs typeface="Roboto"/>
                <a:sym typeface="Roboto"/>
              </a:rPr>
            </a:br>
            <a:endParaRPr sz="1270" dirty="0">
              <a:solidFill>
                <a:schemeClr val="dk1"/>
              </a:solidFill>
              <a:latin typeface="ShellBook" pitchFamily="2" charset="0"/>
              <a:ea typeface="Roboto"/>
              <a:cs typeface="Roboto"/>
              <a:sym typeface="Roboto"/>
            </a:endParaRPr>
          </a:p>
          <a:p>
            <a:pPr algn="ctr"/>
            <a:r>
              <a:rPr lang="en" sz="1270" b="1" dirty="0">
                <a:solidFill>
                  <a:schemeClr val="accent2"/>
                </a:solidFill>
                <a:latin typeface="ShellBook" pitchFamily="2" charset="0"/>
                <a:ea typeface="Roboto"/>
                <a:cs typeface="Roboto"/>
                <a:sym typeface="Roboto"/>
              </a:rPr>
              <a:t>Example communications in line with our four goals are:</a:t>
            </a:r>
            <a:endParaRPr sz="1270" b="1" dirty="0">
              <a:solidFill>
                <a:schemeClr val="accent2"/>
              </a:solidFill>
              <a:latin typeface="ShellBook" pitchFamily="2" charset="0"/>
              <a:ea typeface="Roboto"/>
              <a:cs typeface="Roboto"/>
              <a:sym typeface="Roboto"/>
            </a:endParaRPr>
          </a:p>
        </p:txBody>
      </p:sp>
      <p:sp>
        <p:nvSpPr>
          <p:cNvPr id="26" name="Google Shape;155;p12">
            <a:extLst>
              <a:ext uri="{FF2B5EF4-FFF2-40B4-BE49-F238E27FC236}">
                <a16:creationId xmlns:a16="http://schemas.microsoft.com/office/drawing/2014/main" id="{A1B5957B-2212-0942-AC39-77A0D047CA1B}"/>
              </a:ext>
            </a:extLst>
          </p:cNvPr>
          <p:cNvSpPr txBox="1"/>
          <p:nvPr/>
        </p:nvSpPr>
        <p:spPr>
          <a:xfrm>
            <a:off x="-159" y="5401823"/>
            <a:ext cx="12191484" cy="1044213"/>
          </a:xfrm>
          <a:prstGeom prst="rect">
            <a:avLst/>
          </a:prstGeom>
          <a:noFill/>
          <a:ln>
            <a:noFill/>
          </a:ln>
        </p:spPr>
        <p:txBody>
          <a:bodyPr spcFirstLastPara="1" wrap="square" lIns="0" tIns="0" rIns="0" bIns="96754" anchor="t" anchorCtr="0">
            <a:noAutofit/>
          </a:bodyPr>
          <a:lstStyle/>
          <a:p>
            <a:pPr algn="ctr"/>
            <a:r>
              <a:rPr lang="en" sz="1058" dirty="0">
                <a:solidFill>
                  <a:schemeClr val="dk1"/>
                </a:solidFill>
                <a:latin typeface="ShellBook" pitchFamily="2" charset="0"/>
                <a:ea typeface="Roboto"/>
                <a:cs typeface="Roboto"/>
                <a:sym typeface="Roboto"/>
              </a:rPr>
              <a:t>If unsure please contact the support teams listed at the end of this document at your creative briefing stage.</a:t>
            </a:r>
            <a:endParaRPr sz="1058" dirty="0">
              <a:solidFill>
                <a:schemeClr val="dk1"/>
              </a:solidFill>
              <a:latin typeface="ShellBook" pitchFamily="2" charset="0"/>
              <a:ea typeface="Roboto"/>
              <a:cs typeface="Roboto"/>
              <a:sym typeface="Roboto"/>
            </a:endParaRPr>
          </a:p>
          <a:p>
            <a:endParaRPr sz="1270" b="1" dirty="0">
              <a:solidFill>
                <a:schemeClr val="dk1"/>
              </a:solidFill>
              <a:latin typeface="ShellBook" pitchFamily="2" charset="0"/>
              <a:ea typeface="Roboto"/>
              <a:cs typeface="Roboto"/>
              <a:sym typeface="Roboto"/>
            </a:endParaRPr>
          </a:p>
        </p:txBody>
      </p:sp>
      <p:cxnSp>
        <p:nvCxnSpPr>
          <p:cNvPr id="27" name="Google Shape;67;p15">
            <a:extLst>
              <a:ext uri="{FF2B5EF4-FFF2-40B4-BE49-F238E27FC236}">
                <a16:creationId xmlns:a16="http://schemas.microsoft.com/office/drawing/2014/main" id="{2C47A799-BC35-2D45-8005-0BCA181159C3}"/>
              </a:ext>
            </a:extLst>
          </p:cNvPr>
          <p:cNvCxnSpPr/>
          <p:nvPr/>
        </p:nvCxnSpPr>
        <p:spPr>
          <a:xfrm>
            <a:off x="3046072" y="2620376"/>
            <a:ext cx="0" cy="2398928"/>
          </a:xfrm>
          <a:prstGeom prst="straightConnector1">
            <a:avLst/>
          </a:prstGeom>
          <a:noFill/>
          <a:ln w="38100" cap="flat" cmpd="sng">
            <a:solidFill>
              <a:schemeClr val="accent1"/>
            </a:solidFill>
            <a:prstDash val="solid"/>
            <a:round/>
            <a:headEnd type="none" w="med" len="med"/>
            <a:tailEnd type="none" w="med" len="med"/>
          </a:ln>
        </p:spPr>
      </p:cxnSp>
      <p:cxnSp>
        <p:nvCxnSpPr>
          <p:cNvPr id="28" name="Google Shape;68;p15">
            <a:extLst>
              <a:ext uri="{FF2B5EF4-FFF2-40B4-BE49-F238E27FC236}">
                <a16:creationId xmlns:a16="http://schemas.microsoft.com/office/drawing/2014/main" id="{2992B623-190F-C743-BBD2-1BDD625CC79D}"/>
              </a:ext>
            </a:extLst>
          </p:cNvPr>
          <p:cNvCxnSpPr/>
          <p:nvPr/>
        </p:nvCxnSpPr>
        <p:spPr>
          <a:xfrm>
            <a:off x="6095742" y="2620376"/>
            <a:ext cx="0" cy="2398928"/>
          </a:xfrm>
          <a:prstGeom prst="straightConnector1">
            <a:avLst/>
          </a:prstGeom>
          <a:noFill/>
          <a:ln w="38100" cap="flat" cmpd="sng">
            <a:solidFill>
              <a:schemeClr val="accent1"/>
            </a:solidFill>
            <a:prstDash val="solid"/>
            <a:round/>
            <a:headEnd type="none" w="med" len="med"/>
            <a:tailEnd type="none" w="med" len="med"/>
          </a:ln>
        </p:spPr>
      </p:cxnSp>
      <p:cxnSp>
        <p:nvCxnSpPr>
          <p:cNvPr id="29" name="Google Shape;69;p15">
            <a:extLst>
              <a:ext uri="{FF2B5EF4-FFF2-40B4-BE49-F238E27FC236}">
                <a16:creationId xmlns:a16="http://schemas.microsoft.com/office/drawing/2014/main" id="{C04C0CF8-4B50-A848-8550-CD51E586AF4C}"/>
              </a:ext>
            </a:extLst>
          </p:cNvPr>
          <p:cNvCxnSpPr/>
          <p:nvPr/>
        </p:nvCxnSpPr>
        <p:spPr>
          <a:xfrm>
            <a:off x="9142898" y="2620376"/>
            <a:ext cx="0" cy="2398928"/>
          </a:xfrm>
          <a:prstGeom prst="straightConnector1">
            <a:avLst/>
          </a:prstGeom>
          <a:noFill/>
          <a:ln w="38100" cap="flat" cmpd="sng">
            <a:solidFill>
              <a:schemeClr val="accent1"/>
            </a:solidFill>
            <a:prstDash val="solid"/>
            <a:round/>
            <a:headEnd type="none" w="med" len="med"/>
            <a:tailEnd type="none" w="med" len="med"/>
          </a:ln>
        </p:spPr>
      </p:cxnSp>
      <p:pic>
        <p:nvPicPr>
          <p:cNvPr id="30" name="Google Shape;71;p15">
            <a:extLst>
              <a:ext uri="{FF2B5EF4-FFF2-40B4-BE49-F238E27FC236}">
                <a16:creationId xmlns:a16="http://schemas.microsoft.com/office/drawing/2014/main" id="{A5F26A54-8E28-824B-A3F1-9DAA1B6BD5C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01319" y="3475711"/>
            <a:ext cx="1637119" cy="521689"/>
          </a:xfrm>
          <a:prstGeom prst="rect">
            <a:avLst/>
          </a:prstGeom>
          <a:noFill/>
          <a:ln>
            <a:noFill/>
          </a:ln>
        </p:spPr>
      </p:pic>
      <p:pic>
        <p:nvPicPr>
          <p:cNvPr id="32" name="Google Shape;72;p15">
            <a:extLst>
              <a:ext uri="{FF2B5EF4-FFF2-40B4-BE49-F238E27FC236}">
                <a16:creationId xmlns:a16="http://schemas.microsoft.com/office/drawing/2014/main" id="{FF294AF3-AF66-1C43-B648-EDA8AE12BE4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10198" y="3475711"/>
            <a:ext cx="1722794" cy="764746"/>
          </a:xfrm>
          <a:prstGeom prst="rect">
            <a:avLst/>
          </a:prstGeom>
          <a:noFill/>
          <a:ln>
            <a:noFill/>
          </a:ln>
        </p:spPr>
      </p:pic>
      <p:pic>
        <p:nvPicPr>
          <p:cNvPr id="33" name="Google Shape;73;p15">
            <a:extLst>
              <a:ext uri="{FF2B5EF4-FFF2-40B4-BE49-F238E27FC236}">
                <a16:creationId xmlns:a16="http://schemas.microsoft.com/office/drawing/2014/main" id="{551501D2-C0B4-1848-83C6-B69B5AD9522C}"/>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804524" y="3510035"/>
            <a:ext cx="1722765" cy="476648"/>
          </a:xfrm>
          <a:prstGeom prst="rect">
            <a:avLst/>
          </a:prstGeom>
          <a:noFill/>
          <a:ln>
            <a:noFill/>
          </a:ln>
        </p:spPr>
      </p:pic>
      <p:pic>
        <p:nvPicPr>
          <p:cNvPr id="34" name="Google Shape;74;p15">
            <a:extLst>
              <a:ext uri="{FF2B5EF4-FFF2-40B4-BE49-F238E27FC236}">
                <a16:creationId xmlns:a16="http://schemas.microsoft.com/office/drawing/2014/main" id="{AB7432FB-FB98-8E41-ADF3-71A00C005AED}"/>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7098" y="3510034"/>
            <a:ext cx="2194732" cy="719706"/>
          </a:xfrm>
          <a:prstGeom prst="rect">
            <a:avLst/>
          </a:prstGeom>
          <a:noFill/>
          <a:ln>
            <a:noFill/>
          </a:ln>
        </p:spPr>
      </p:pic>
      <p:pic>
        <p:nvPicPr>
          <p:cNvPr id="35" name="Google Shape;75;p15">
            <a:extLst>
              <a:ext uri="{FF2B5EF4-FFF2-40B4-BE49-F238E27FC236}">
                <a16:creationId xmlns:a16="http://schemas.microsoft.com/office/drawing/2014/main" id="{4DF33A1B-F554-D846-984B-560AFA1A2D2E}"/>
              </a:ext>
            </a:extLst>
          </p:cNvPr>
          <p:cNvPicPr preferRelativeResize="0"/>
          <p:nvPr/>
        </p:nvPicPr>
        <p:blipFill rotWithShape="1">
          <a:blip r:embed="rId7" cstate="print">
            <a:alphaModFix/>
            <a:extLst>
              <a:ext uri="{28A0092B-C50C-407E-A947-70E740481C1C}">
                <a14:useLocalDpi xmlns:a14="http://schemas.microsoft.com/office/drawing/2010/main"/>
              </a:ext>
            </a:extLst>
          </a:blip>
          <a:srcRect l="-9269" r="-9269"/>
          <a:stretch/>
        </p:blipFill>
        <p:spPr>
          <a:xfrm>
            <a:off x="7125620" y="2620378"/>
            <a:ext cx="988517" cy="829473"/>
          </a:xfrm>
          <a:prstGeom prst="rect">
            <a:avLst/>
          </a:prstGeom>
          <a:noFill/>
          <a:ln>
            <a:noFill/>
          </a:ln>
        </p:spPr>
      </p:pic>
      <p:pic>
        <p:nvPicPr>
          <p:cNvPr id="36" name="Google Shape;76;p15">
            <a:extLst>
              <a:ext uri="{FF2B5EF4-FFF2-40B4-BE49-F238E27FC236}">
                <a16:creationId xmlns:a16="http://schemas.microsoft.com/office/drawing/2014/main" id="{17A52554-C5E6-454F-BCF6-8CD68737D4F9}"/>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189537" y="2620378"/>
            <a:ext cx="764115" cy="764729"/>
          </a:xfrm>
          <a:prstGeom prst="rect">
            <a:avLst/>
          </a:prstGeom>
          <a:noFill/>
          <a:ln>
            <a:noFill/>
          </a:ln>
        </p:spPr>
      </p:pic>
      <p:pic>
        <p:nvPicPr>
          <p:cNvPr id="37" name="Google Shape;77;p15">
            <a:extLst>
              <a:ext uri="{FF2B5EF4-FFF2-40B4-BE49-F238E27FC236}">
                <a16:creationId xmlns:a16="http://schemas.microsoft.com/office/drawing/2014/main" id="{EB641272-EEA7-DE4A-922A-82F792B5D47F}"/>
              </a:ext>
            </a:extLst>
          </p:cNvPr>
          <p:cNvPicPr preferRelativeResize="0"/>
          <p:nvPr/>
        </p:nvPicPr>
        <p:blipFill rotWithShape="1">
          <a:blip r:embed="rId9" cstate="print">
            <a:alphaModFix/>
            <a:extLst>
              <a:ext uri="{28A0092B-C50C-407E-A947-70E740481C1C}">
                <a14:useLocalDpi xmlns:a14="http://schemas.microsoft.com/office/drawing/2010/main"/>
              </a:ext>
            </a:extLst>
          </a:blip>
          <a:srcRect l="-8005" r="-8017"/>
          <a:stretch/>
        </p:blipFill>
        <p:spPr>
          <a:xfrm>
            <a:off x="1079418" y="2620377"/>
            <a:ext cx="890092" cy="764724"/>
          </a:xfrm>
          <a:prstGeom prst="rect">
            <a:avLst/>
          </a:prstGeom>
          <a:noFill/>
          <a:ln>
            <a:noFill/>
          </a:ln>
        </p:spPr>
      </p:pic>
      <p:pic>
        <p:nvPicPr>
          <p:cNvPr id="38" name="Google Shape;78;p15">
            <a:extLst>
              <a:ext uri="{FF2B5EF4-FFF2-40B4-BE49-F238E27FC236}">
                <a16:creationId xmlns:a16="http://schemas.microsoft.com/office/drawing/2014/main" id="{C9D1B669-44A5-B642-9A8D-D6F3EF6903A7}"/>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138015" y="2620378"/>
            <a:ext cx="1055783" cy="870760"/>
          </a:xfrm>
          <a:prstGeom prst="rect">
            <a:avLst/>
          </a:prstGeom>
          <a:noFill/>
          <a:ln>
            <a:noFill/>
          </a:ln>
        </p:spPr>
      </p:pic>
    </p:spTree>
    <p:extLst>
      <p:ext uri="{BB962C8B-B14F-4D97-AF65-F5344CB8AC3E}">
        <p14:creationId xmlns:p14="http://schemas.microsoft.com/office/powerpoint/2010/main" val="1308675375"/>
      </p:ext>
    </p:extLst>
  </p:cSld>
  <p:clrMapOvr>
    <a:masterClrMapping/>
  </p:clrMapOvr>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4_PP Framework 2">
    <p:bg>
      <p:bgPr>
        <a:solidFill>
          <a:srgbClr val="F1F1F1"/>
        </a:solidFill>
        <a:effectLst/>
      </p:bgPr>
    </p:bg>
    <p:spTree>
      <p:nvGrpSpPr>
        <p:cNvPr id="1" name=""/>
        <p:cNvGrpSpPr/>
        <p:nvPr/>
      </p:nvGrpSpPr>
      <p:grpSpPr>
        <a:xfrm>
          <a:off x="0" y="0"/>
          <a:ext cx="0" cy="0"/>
          <a:chOff x="0" y="0"/>
          <a:chExt cx="0" cy="0"/>
        </a:xfrm>
      </p:grpSpPr>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9" name="Google Shape;127;p11">
            <a:extLst>
              <a:ext uri="{FF2B5EF4-FFF2-40B4-BE49-F238E27FC236}">
                <a16:creationId xmlns:a16="http://schemas.microsoft.com/office/drawing/2014/main" id="{EFCC5391-E679-FF4D-BCE2-8F11394FC231}"/>
              </a:ext>
            </a:extLst>
          </p:cNvPr>
          <p:cNvSpPr txBox="1"/>
          <p:nvPr/>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MULTI-CHANNEL APPROACH</a:t>
            </a:r>
          </a:p>
          <a:p>
            <a:endParaRPr lang="en-GB" sz="1111" b="1" dirty="0">
              <a:solidFill>
                <a:schemeClr val="dk1"/>
              </a:solidFill>
              <a:latin typeface="ShellBold" pitchFamily="2" charset="0"/>
              <a:ea typeface="Roboto"/>
              <a:cs typeface="Roboto"/>
              <a:sym typeface="Roboto"/>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GB" sz="1200" dirty="0">
                <a:solidFill>
                  <a:schemeClr val="dk1"/>
                </a:solidFill>
                <a:latin typeface="ShellMedium" pitchFamily="2" charset="0"/>
                <a:ea typeface="Roboto"/>
                <a:cs typeface="Roboto"/>
                <a:sym typeface="Roboto"/>
              </a:rPr>
              <a:t>The use of the design system elements </a:t>
            </a:r>
            <a:br>
              <a:rPr lang="en-GB" sz="1200" dirty="0">
                <a:solidFill>
                  <a:schemeClr val="dk1"/>
                </a:solidFill>
                <a:latin typeface="ShellMedium" pitchFamily="2" charset="0"/>
                <a:ea typeface="Roboto"/>
                <a:cs typeface="Roboto"/>
                <a:sym typeface="Roboto"/>
              </a:rPr>
            </a:br>
            <a:r>
              <a:rPr lang="en-GB" sz="1200" dirty="0">
                <a:solidFill>
                  <a:schemeClr val="dk1"/>
                </a:solidFill>
                <a:latin typeface="ShellMedium" pitchFamily="2" charset="0"/>
                <a:ea typeface="Roboto"/>
                <a:cs typeface="Roboto"/>
                <a:sym typeface="Roboto"/>
              </a:rPr>
              <a:t>can be tailored to different channels. </a:t>
            </a:r>
            <a:br>
              <a:rPr lang="en-GB" sz="1200" dirty="0">
                <a:solidFill>
                  <a:schemeClr val="dk1"/>
                </a:solidFill>
                <a:latin typeface="ShellBook" pitchFamily="2" charset="0"/>
                <a:ea typeface="Roboto"/>
                <a:cs typeface="Roboto"/>
                <a:sym typeface="Roboto"/>
              </a:rPr>
            </a:br>
            <a:r>
              <a:rPr lang="en-GB" sz="1200" dirty="0">
                <a:solidFill>
                  <a:schemeClr val="dk1"/>
                </a:solidFill>
                <a:latin typeface="ShellBook" pitchFamily="2" charset="0"/>
                <a:ea typeface="Roboto"/>
                <a:cs typeface="Roboto"/>
                <a:sym typeface="Roboto"/>
              </a:rPr>
              <a:t>They combine to create a distinctive </a:t>
            </a:r>
            <a:br>
              <a:rPr lang="en-GB" sz="1200" dirty="0">
                <a:solidFill>
                  <a:schemeClr val="dk1"/>
                </a:solidFill>
                <a:latin typeface="ShellBook" pitchFamily="2" charset="0"/>
                <a:ea typeface="Roboto"/>
                <a:cs typeface="Roboto"/>
                <a:sym typeface="Roboto"/>
              </a:rPr>
            </a:br>
            <a:r>
              <a:rPr lang="en-GB" sz="1200" dirty="0">
                <a:solidFill>
                  <a:schemeClr val="dk1"/>
                </a:solidFill>
                <a:latin typeface="ShellBook" pitchFamily="2" charset="0"/>
                <a:ea typeface="Roboto"/>
                <a:cs typeface="Roboto"/>
                <a:sym typeface="Roboto"/>
              </a:rPr>
              <a:t>tone across social, online, film, print, </a:t>
            </a:r>
            <a:br>
              <a:rPr lang="en-GB" sz="1200" dirty="0">
                <a:solidFill>
                  <a:schemeClr val="dk1"/>
                </a:solidFill>
                <a:latin typeface="ShellBook" pitchFamily="2" charset="0"/>
                <a:ea typeface="Roboto"/>
                <a:cs typeface="Roboto"/>
                <a:sym typeface="Roboto"/>
              </a:rPr>
            </a:br>
            <a:r>
              <a:rPr lang="en-GB" sz="1200" dirty="0">
                <a:solidFill>
                  <a:schemeClr val="dk1"/>
                </a:solidFill>
                <a:latin typeface="ShellBook" pitchFamily="2" charset="0"/>
                <a:ea typeface="Roboto"/>
                <a:cs typeface="Roboto"/>
                <a:sym typeface="Roboto"/>
              </a:rPr>
              <a:t>large-format and events. </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20" name="Google Shape;128;p11">
            <a:extLst>
              <a:ext uri="{FF2B5EF4-FFF2-40B4-BE49-F238E27FC236}">
                <a16:creationId xmlns:a16="http://schemas.microsoft.com/office/drawing/2014/main" id="{98C60147-609B-9B45-A12D-C22674ABE664}"/>
              </a:ext>
            </a:extLst>
          </p:cNvPr>
          <p:cNvCxnSpPr/>
          <p:nvPr/>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pic>
        <p:nvPicPr>
          <p:cNvPr id="40" name="Google Shape;58;p15">
            <a:extLst>
              <a:ext uri="{FF2B5EF4-FFF2-40B4-BE49-F238E27FC236}">
                <a16:creationId xmlns:a16="http://schemas.microsoft.com/office/drawing/2014/main" id="{BE5F13DF-97F5-EB48-ACA9-82F63D9D587E}"/>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9507" y="53"/>
            <a:ext cx="4059594" cy="2283954"/>
          </a:xfrm>
          <a:prstGeom prst="rect">
            <a:avLst/>
          </a:prstGeom>
          <a:noFill/>
          <a:ln>
            <a:noFill/>
          </a:ln>
        </p:spPr>
      </p:pic>
      <p:pic>
        <p:nvPicPr>
          <p:cNvPr id="41" name="Google Shape;59;p15">
            <a:extLst>
              <a:ext uri="{FF2B5EF4-FFF2-40B4-BE49-F238E27FC236}">
                <a16:creationId xmlns:a16="http://schemas.microsoft.com/office/drawing/2014/main" id="{87A5A283-5E21-3B42-9821-F70A485134E7}"/>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4065962" y="80"/>
            <a:ext cx="4059561" cy="2283503"/>
          </a:xfrm>
          <a:prstGeom prst="rect">
            <a:avLst/>
          </a:prstGeom>
          <a:noFill/>
          <a:ln>
            <a:noFill/>
          </a:ln>
        </p:spPr>
      </p:pic>
      <p:pic>
        <p:nvPicPr>
          <p:cNvPr id="42" name="Google Shape;60;p15">
            <a:extLst>
              <a:ext uri="{FF2B5EF4-FFF2-40B4-BE49-F238E27FC236}">
                <a16:creationId xmlns:a16="http://schemas.microsoft.com/office/drawing/2014/main" id="{8CD50DA6-9728-E540-865C-90E62DEE771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19163" y="4566886"/>
            <a:ext cx="4071818" cy="2290875"/>
          </a:xfrm>
          <a:prstGeom prst="rect">
            <a:avLst/>
          </a:prstGeom>
          <a:noFill/>
          <a:ln>
            <a:noFill/>
          </a:ln>
        </p:spPr>
      </p:pic>
      <p:pic>
        <p:nvPicPr>
          <p:cNvPr id="43" name="Google Shape;64;p15">
            <a:extLst>
              <a:ext uri="{FF2B5EF4-FFF2-40B4-BE49-F238E27FC236}">
                <a16:creationId xmlns:a16="http://schemas.microsoft.com/office/drawing/2014/main" id="{080BBD51-E19D-1447-8C3C-BDC27BBCDD14}"/>
              </a:ext>
            </a:extLst>
          </p:cNvPr>
          <p:cNvPicPr preferRelativeResize="0"/>
          <p:nvPr/>
        </p:nvPicPr>
        <p:blipFill>
          <a:blip r:embed="rId5" cstate="screen">
            <a:extLst>
              <a:ext uri="{28A0092B-C50C-407E-A947-70E740481C1C}">
                <a14:useLocalDpi xmlns:a14="http://schemas.microsoft.com/office/drawing/2010/main"/>
              </a:ext>
            </a:extLst>
          </a:blip>
          <a:srcRect/>
          <a:stretch/>
        </p:blipFill>
        <p:spPr>
          <a:xfrm>
            <a:off x="8131913" y="2283582"/>
            <a:ext cx="4059561" cy="2283503"/>
          </a:xfrm>
          <a:prstGeom prst="rect">
            <a:avLst/>
          </a:prstGeom>
          <a:noFill/>
          <a:ln>
            <a:noFill/>
          </a:ln>
        </p:spPr>
      </p:pic>
      <p:pic>
        <p:nvPicPr>
          <p:cNvPr id="44" name="Google Shape;65;p15">
            <a:extLst>
              <a:ext uri="{FF2B5EF4-FFF2-40B4-BE49-F238E27FC236}">
                <a16:creationId xmlns:a16="http://schemas.microsoft.com/office/drawing/2014/main" id="{7B397E78-F932-CC4B-B72F-47D07B9AB521}"/>
              </a:ext>
            </a:extLst>
          </p:cNvPr>
          <p:cNvPicPr preferRelativeResize="0"/>
          <p:nvPr/>
        </p:nvPicPr>
        <p:blipFill>
          <a:blip r:embed="rId6" cstate="screen">
            <a:extLst>
              <a:ext uri="{28A0092B-C50C-407E-A947-70E740481C1C}">
                <a14:useLocalDpi xmlns:a14="http://schemas.microsoft.com/office/drawing/2010/main"/>
              </a:ext>
            </a:extLst>
          </a:blip>
          <a:srcRect/>
          <a:stretch/>
        </p:blipFill>
        <p:spPr>
          <a:xfrm>
            <a:off x="9" y="2283582"/>
            <a:ext cx="4059561" cy="2283503"/>
          </a:xfrm>
          <a:prstGeom prst="rect">
            <a:avLst/>
          </a:prstGeom>
          <a:noFill/>
          <a:ln>
            <a:noFill/>
          </a:ln>
        </p:spPr>
      </p:pic>
      <p:pic>
        <p:nvPicPr>
          <p:cNvPr id="45" name="Google Shape;66;p15">
            <a:extLst>
              <a:ext uri="{FF2B5EF4-FFF2-40B4-BE49-F238E27FC236}">
                <a16:creationId xmlns:a16="http://schemas.microsoft.com/office/drawing/2014/main" id="{B66E23C1-E441-E947-A7CA-555F6ED760A7}"/>
              </a:ext>
            </a:extLst>
          </p:cNvPr>
          <p:cNvPicPr preferRelativeResize="0"/>
          <p:nvPr/>
        </p:nvPicPr>
        <p:blipFill>
          <a:blip r:embed="rId7" cstate="screen">
            <a:extLst>
              <a:ext uri="{28A0092B-C50C-407E-A947-70E740481C1C}">
                <a14:useLocalDpi xmlns:a14="http://schemas.microsoft.com/office/drawing/2010/main"/>
              </a:ext>
            </a:extLst>
          </a:blip>
          <a:srcRect/>
          <a:stretch/>
        </p:blipFill>
        <p:spPr>
          <a:xfrm>
            <a:off x="4059579" y="4567517"/>
            <a:ext cx="4059585" cy="2282677"/>
          </a:xfrm>
          <a:prstGeom prst="rect">
            <a:avLst/>
          </a:prstGeom>
          <a:noFill/>
          <a:ln>
            <a:noFill/>
          </a:ln>
        </p:spPr>
      </p:pic>
      <p:pic>
        <p:nvPicPr>
          <p:cNvPr id="46" name="Google Shape;67;p15">
            <a:extLst>
              <a:ext uri="{FF2B5EF4-FFF2-40B4-BE49-F238E27FC236}">
                <a16:creationId xmlns:a16="http://schemas.microsoft.com/office/drawing/2014/main" id="{75AC13CF-B64B-3345-ABC5-77115D2C2D27}"/>
              </a:ext>
            </a:extLst>
          </p:cNvPr>
          <p:cNvPicPr preferRelativeResize="0"/>
          <p:nvPr/>
        </p:nvPicPr>
        <p:blipFill>
          <a:blip r:embed="rId8" cstate="screen">
            <a:extLst>
              <a:ext uri="{28A0092B-C50C-407E-A947-70E740481C1C}">
                <a14:useLocalDpi xmlns:a14="http://schemas.microsoft.com/office/drawing/2010/main"/>
              </a:ext>
            </a:extLst>
          </a:blip>
          <a:srcRect/>
          <a:stretch/>
        </p:blipFill>
        <p:spPr>
          <a:xfrm>
            <a:off x="9" y="4567104"/>
            <a:ext cx="4059561" cy="2283503"/>
          </a:xfrm>
          <a:prstGeom prst="rect">
            <a:avLst/>
          </a:prstGeom>
          <a:noFill/>
          <a:ln>
            <a:noFill/>
          </a:ln>
        </p:spPr>
      </p:pic>
      <p:pic>
        <p:nvPicPr>
          <p:cNvPr id="47" name="Google Shape;68;p15">
            <a:extLst>
              <a:ext uri="{FF2B5EF4-FFF2-40B4-BE49-F238E27FC236}">
                <a16:creationId xmlns:a16="http://schemas.microsoft.com/office/drawing/2014/main" id="{137BDC32-979C-AA42-BB4F-C833A8C2F2FF}"/>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060382" y="2283582"/>
            <a:ext cx="4058779" cy="2283498"/>
          </a:xfrm>
          <a:prstGeom prst="rect">
            <a:avLst/>
          </a:prstGeom>
          <a:noFill/>
          <a:ln>
            <a:noFill/>
          </a:ln>
        </p:spPr>
      </p:pic>
    </p:spTree>
    <p:extLst>
      <p:ext uri="{BB962C8B-B14F-4D97-AF65-F5344CB8AC3E}">
        <p14:creationId xmlns:p14="http://schemas.microsoft.com/office/powerpoint/2010/main" val="33574713"/>
      </p:ext>
    </p:extLst>
  </p:cSld>
  <p:clrMapOvr>
    <a:masterClrMapping/>
  </p:clrMapOvr>
  <p:transition/>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5_PP Framework 2">
    <p:bg>
      <p:bgPr>
        <a:solidFill>
          <a:srgbClr val="F1F1F1"/>
        </a:solidFill>
        <a:effectLst/>
      </p:bgPr>
    </p:bg>
    <p:spTree>
      <p:nvGrpSpPr>
        <p:cNvPr id="1" name=""/>
        <p:cNvGrpSpPr/>
        <p:nvPr/>
      </p:nvGrpSpPr>
      <p:grpSpPr>
        <a:xfrm>
          <a:off x="0" y="0"/>
          <a:ext cx="0" cy="0"/>
          <a:chOff x="0" y="0"/>
          <a:chExt cx="0" cy="0"/>
        </a:xfrm>
      </p:grpSpPr>
      <p:pic>
        <p:nvPicPr>
          <p:cNvPr id="15" name="Google Shape;1692;p116">
            <a:extLst>
              <a:ext uri="{FF2B5EF4-FFF2-40B4-BE49-F238E27FC236}">
                <a16:creationId xmlns:a16="http://schemas.microsoft.com/office/drawing/2014/main" id="{7647BD1C-602C-3148-AAD3-CD7DFCDD007D}"/>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53"/>
            <a:ext cx="12191484" cy="6858372"/>
          </a:xfrm>
          <a:prstGeom prst="rect">
            <a:avLst/>
          </a:prstGeom>
          <a:noFill/>
          <a:ln>
            <a:noFill/>
          </a:ln>
        </p:spPr>
      </p:pic>
      <p:pic>
        <p:nvPicPr>
          <p:cNvPr id="18" name="Google Shape;1696;p116">
            <a:hlinkClick r:id="rId3"/>
            <a:extLst>
              <a:ext uri="{FF2B5EF4-FFF2-40B4-BE49-F238E27FC236}">
                <a16:creationId xmlns:a16="http://schemas.microsoft.com/office/drawing/2014/main" id="{A7895E0E-F614-AE44-9BA2-819EDF2DE30B}"/>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9978865" y="2198978"/>
            <a:ext cx="226659" cy="226659"/>
          </a:xfrm>
          <a:prstGeom prst="rect">
            <a:avLst/>
          </a:prstGeom>
          <a:noFill/>
          <a:ln>
            <a:noFill/>
          </a:ln>
        </p:spPr>
      </p:pic>
      <p:sp>
        <p:nvSpPr>
          <p:cNvPr id="21" name="Google Shape;1697;p116">
            <a:extLst>
              <a:ext uri="{FF2B5EF4-FFF2-40B4-BE49-F238E27FC236}">
                <a16:creationId xmlns:a16="http://schemas.microsoft.com/office/drawing/2014/main" id="{5BBDBC82-295D-2B4D-9C07-7CE648D763BA}"/>
              </a:ext>
            </a:extLst>
          </p:cNvPr>
          <p:cNvSpPr txBox="1"/>
          <p:nvPr/>
        </p:nvSpPr>
        <p:spPr>
          <a:xfrm>
            <a:off x="1903094" y="976840"/>
            <a:ext cx="8331800" cy="318122"/>
          </a:xfrm>
          <a:prstGeom prst="rect">
            <a:avLst/>
          </a:prstGeom>
          <a:noFill/>
          <a:ln>
            <a:noFill/>
          </a:ln>
        </p:spPr>
        <p:txBody>
          <a:bodyPr spcFirstLastPara="1" wrap="square" lIns="0" tIns="0" rIns="0" bIns="96754" anchor="t" anchorCtr="0">
            <a:noAutofit/>
          </a:bodyPr>
          <a:lstStyle/>
          <a:p>
            <a:pPr algn="ctr"/>
            <a:r>
              <a:rPr lang="en" sz="1270" dirty="0">
                <a:solidFill>
                  <a:schemeClr val="accent2"/>
                </a:solidFill>
                <a:latin typeface="ShellMedium" pitchFamily="2" charset="0"/>
                <a:ea typeface="Roboto"/>
                <a:cs typeface="Roboto"/>
                <a:sym typeface="Roboto"/>
              </a:rPr>
              <a:t>If you have questions regarding the Powering Progress design system guidelines, </a:t>
            </a:r>
            <a:endParaRPr sz="1270" dirty="0">
              <a:solidFill>
                <a:schemeClr val="accent2"/>
              </a:solidFill>
              <a:latin typeface="ShellMedium" pitchFamily="2" charset="0"/>
              <a:ea typeface="Roboto"/>
              <a:cs typeface="Roboto"/>
              <a:sym typeface="Roboto"/>
            </a:endParaRPr>
          </a:p>
          <a:p>
            <a:pPr algn="ctr"/>
            <a:r>
              <a:rPr lang="en" sz="1270" dirty="0">
                <a:solidFill>
                  <a:schemeClr val="accent2"/>
                </a:solidFill>
                <a:latin typeface="ShellMedium" pitchFamily="2" charset="0"/>
                <a:ea typeface="Roboto"/>
                <a:cs typeface="Roboto"/>
                <a:sym typeface="Roboto"/>
              </a:rPr>
              <a:t>please contact:</a:t>
            </a:r>
            <a:endParaRPr sz="1270" dirty="0">
              <a:solidFill>
                <a:schemeClr val="accent2"/>
              </a:solidFill>
              <a:latin typeface="ShellMedium" pitchFamily="2" charset="0"/>
              <a:ea typeface="Roboto"/>
              <a:cs typeface="Roboto"/>
              <a:sym typeface="Roboto"/>
            </a:endParaRPr>
          </a:p>
          <a:p>
            <a:pPr algn="ctr"/>
            <a:endParaRPr sz="1270" dirty="0">
              <a:solidFill>
                <a:schemeClr val="accent2"/>
              </a:solidFill>
              <a:latin typeface="ShellMedium" pitchFamily="2" charset="0"/>
              <a:ea typeface="Roboto"/>
              <a:cs typeface="Roboto"/>
              <a:sym typeface="Roboto"/>
            </a:endParaRPr>
          </a:p>
          <a:p>
            <a:pPr algn="ctr"/>
            <a:r>
              <a:rPr lang="en" sz="1270" dirty="0">
                <a:solidFill>
                  <a:schemeClr val="dk1"/>
                </a:solidFill>
                <a:latin typeface="ShellMedium" pitchFamily="2" charset="0"/>
                <a:ea typeface="Roboto"/>
                <a:cs typeface="Roboto"/>
                <a:sym typeface="Roboto"/>
              </a:rPr>
              <a:t>Becky.Crilly@shell.com </a:t>
            </a:r>
            <a:r>
              <a:rPr lang="en" sz="1270" dirty="0">
                <a:solidFill>
                  <a:schemeClr val="dk1"/>
                </a:solidFill>
                <a:latin typeface="ShellBook" pitchFamily="2" charset="0"/>
                <a:ea typeface="Roboto"/>
                <a:cs typeface="Roboto"/>
                <a:sym typeface="Roboto"/>
              </a:rPr>
              <a:t>or</a:t>
            </a:r>
            <a:r>
              <a:rPr lang="en" sz="1270" dirty="0">
                <a:solidFill>
                  <a:schemeClr val="dk1"/>
                </a:solidFill>
                <a:latin typeface="ShellMedium" pitchFamily="2" charset="0"/>
                <a:ea typeface="Roboto"/>
                <a:cs typeface="Roboto"/>
                <a:sym typeface="Roboto"/>
              </a:rPr>
              <a:t> </a:t>
            </a:r>
            <a:r>
              <a:rPr lang="en" sz="1270" dirty="0" err="1">
                <a:solidFill>
                  <a:schemeClr val="dk1"/>
                </a:solidFill>
                <a:latin typeface="ShellMedium" pitchFamily="2" charset="0"/>
                <a:ea typeface="Roboto"/>
                <a:cs typeface="Roboto"/>
                <a:sym typeface="Roboto"/>
              </a:rPr>
              <a:t>Kaori.Ojeda@shell.com</a:t>
            </a:r>
            <a:endParaRPr sz="1905" dirty="0">
              <a:solidFill>
                <a:schemeClr val="dk1"/>
              </a:solidFill>
              <a:latin typeface="ShellMedium" pitchFamily="2" charset="0"/>
              <a:ea typeface="Roboto"/>
              <a:cs typeface="Roboto"/>
              <a:sym typeface="Roboto"/>
            </a:endParaRPr>
          </a:p>
        </p:txBody>
      </p:sp>
      <p:cxnSp>
        <p:nvCxnSpPr>
          <p:cNvPr id="22" name="Google Shape;1698;p116">
            <a:extLst>
              <a:ext uri="{FF2B5EF4-FFF2-40B4-BE49-F238E27FC236}">
                <a16:creationId xmlns:a16="http://schemas.microsoft.com/office/drawing/2014/main" id="{18C61DF0-7E03-BA49-90B7-D1625EA03027}"/>
              </a:ext>
            </a:extLst>
          </p:cNvPr>
          <p:cNvCxnSpPr/>
          <p:nvPr/>
        </p:nvCxnSpPr>
        <p:spPr>
          <a:xfrm>
            <a:off x="1903094" y="2046559"/>
            <a:ext cx="8331800" cy="0"/>
          </a:xfrm>
          <a:prstGeom prst="straightConnector1">
            <a:avLst/>
          </a:prstGeom>
          <a:noFill/>
          <a:ln w="38100" cap="flat" cmpd="sng">
            <a:solidFill>
              <a:schemeClr val="accent1"/>
            </a:solidFill>
            <a:prstDash val="solid"/>
            <a:round/>
            <a:headEnd type="none" w="med" len="med"/>
            <a:tailEnd type="none" w="med" len="med"/>
          </a:ln>
        </p:spPr>
      </p:cxnSp>
      <p:cxnSp>
        <p:nvCxnSpPr>
          <p:cNvPr id="23" name="Google Shape;1699;p116">
            <a:extLst>
              <a:ext uri="{FF2B5EF4-FFF2-40B4-BE49-F238E27FC236}">
                <a16:creationId xmlns:a16="http://schemas.microsoft.com/office/drawing/2014/main" id="{B83DEDAC-161D-AF48-A7C1-5A04C94BE92F}"/>
              </a:ext>
            </a:extLst>
          </p:cNvPr>
          <p:cNvCxnSpPr/>
          <p:nvPr/>
        </p:nvCxnSpPr>
        <p:spPr>
          <a:xfrm>
            <a:off x="1903094" y="3147564"/>
            <a:ext cx="8331800" cy="0"/>
          </a:xfrm>
          <a:prstGeom prst="straightConnector1">
            <a:avLst/>
          </a:prstGeom>
          <a:noFill/>
          <a:ln w="19050" cap="flat" cmpd="sng">
            <a:solidFill>
              <a:schemeClr val="accent1"/>
            </a:solidFill>
            <a:prstDash val="solid"/>
            <a:round/>
            <a:headEnd type="none" w="med" len="med"/>
            <a:tailEnd type="none" w="med" len="med"/>
          </a:ln>
        </p:spPr>
      </p:cxnSp>
      <p:sp>
        <p:nvSpPr>
          <p:cNvPr id="24" name="Google Shape;1700;p116">
            <a:extLst>
              <a:ext uri="{FF2B5EF4-FFF2-40B4-BE49-F238E27FC236}">
                <a16:creationId xmlns:a16="http://schemas.microsoft.com/office/drawing/2014/main" id="{2CAC613F-9EC9-3545-9387-F7E4E47938B3}"/>
              </a:ext>
            </a:extLst>
          </p:cNvPr>
          <p:cNvSpPr txBox="1"/>
          <p:nvPr/>
        </p:nvSpPr>
        <p:spPr>
          <a:xfrm>
            <a:off x="1903094" y="2220363"/>
            <a:ext cx="1784274" cy="18382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Creative Hub</a:t>
            </a:r>
            <a:endParaRPr sz="1270" dirty="0">
              <a:solidFill>
                <a:schemeClr val="accent2"/>
              </a:solidFill>
              <a:latin typeface="ShellBold" pitchFamily="2" charset="0"/>
              <a:ea typeface="Roboto"/>
              <a:cs typeface="Roboto"/>
              <a:sym typeface="Roboto"/>
            </a:endParaRPr>
          </a:p>
        </p:txBody>
      </p:sp>
      <p:cxnSp>
        <p:nvCxnSpPr>
          <p:cNvPr id="25" name="Google Shape;1701;p116">
            <a:extLst>
              <a:ext uri="{FF2B5EF4-FFF2-40B4-BE49-F238E27FC236}">
                <a16:creationId xmlns:a16="http://schemas.microsoft.com/office/drawing/2014/main" id="{D5469077-07F0-FA40-8C62-6D6FBE56BAE4}"/>
              </a:ext>
            </a:extLst>
          </p:cNvPr>
          <p:cNvCxnSpPr/>
          <p:nvPr/>
        </p:nvCxnSpPr>
        <p:spPr>
          <a:xfrm>
            <a:off x="1903094" y="3698067"/>
            <a:ext cx="8331800" cy="0"/>
          </a:xfrm>
          <a:prstGeom prst="straightConnector1">
            <a:avLst/>
          </a:prstGeom>
          <a:noFill/>
          <a:ln w="19050" cap="flat" cmpd="sng">
            <a:solidFill>
              <a:schemeClr val="accent1"/>
            </a:solidFill>
            <a:prstDash val="solid"/>
            <a:round/>
            <a:headEnd type="none" w="med" len="med"/>
            <a:tailEnd type="none" w="med" len="med"/>
          </a:ln>
        </p:spPr>
      </p:cxnSp>
      <p:sp>
        <p:nvSpPr>
          <p:cNvPr id="26" name="Google Shape;1702;p116">
            <a:extLst>
              <a:ext uri="{FF2B5EF4-FFF2-40B4-BE49-F238E27FC236}">
                <a16:creationId xmlns:a16="http://schemas.microsoft.com/office/drawing/2014/main" id="{4DD8C2F0-B479-A44B-AE05-70A41420EB7C}"/>
              </a:ext>
            </a:extLst>
          </p:cNvPr>
          <p:cNvSpPr txBox="1"/>
          <p:nvPr/>
        </p:nvSpPr>
        <p:spPr>
          <a:xfrm>
            <a:off x="1903094" y="3343208"/>
            <a:ext cx="1784274" cy="183825"/>
          </a:xfrm>
          <a:prstGeom prst="rect">
            <a:avLst/>
          </a:prstGeom>
          <a:noFill/>
          <a:ln>
            <a:noFill/>
          </a:ln>
        </p:spPr>
        <p:txBody>
          <a:bodyPr spcFirstLastPara="1" wrap="square" lIns="0" tIns="0" rIns="0" bIns="96754" anchor="t" anchorCtr="0">
            <a:noAutofit/>
          </a:bodyPr>
          <a:lstStyle/>
          <a:p>
            <a:r>
              <a:rPr lang="en" sz="1270" dirty="0" err="1">
                <a:solidFill>
                  <a:schemeClr val="accent2"/>
                </a:solidFill>
                <a:latin typeface="ShellBold" pitchFamily="2" charset="0"/>
                <a:ea typeface="Roboto"/>
                <a:cs typeface="Roboto"/>
                <a:sym typeface="Roboto"/>
              </a:rPr>
              <a:t>Digital.shell</a:t>
            </a:r>
            <a:endParaRPr sz="1270" dirty="0">
              <a:solidFill>
                <a:schemeClr val="accent2"/>
              </a:solidFill>
              <a:latin typeface="ShellBold" pitchFamily="2" charset="0"/>
              <a:ea typeface="Roboto"/>
              <a:cs typeface="Roboto"/>
              <a:sym typeface="Roboto"/>
            </a:endParaRPr>
          </a:p>
        </p:txBody>
      </p:sp>
      <p:cxnSp>
        <p:nvCxnSpPr>
          <p:cNvPr id="27" name="Google Shape;1703;p116">
            <a:extLst>
              <a:ext uri="{FF2B5EF4-FFF2-40B4-BE49-F238E27FC236}">
                <a16:creationId xmlns:a16="http://schemas.microsoft.com/office/drawing/2014/main" id="{D61BDA81-7512-2C46-912A-889649B35AC3}"/>
              </a:ext>
            </a:extLst>
          </p:cNvPr>
          <p:cNvCxnSpPr/>
          <p:nvPr/>
        </p:nvCxnSpPr>
        <p:spPr>
          <a:xfrm>
            <a:off x="1903094" y="4248569"/>
            <a:ext cx="8331800" cy="0"/>
          </a:xfrm>
          <a:prstGeom prst="straightConnector1">
            <a:avLst/>
          </a:prstGeom>
          <a:noFill/>
          <a:ln w="19050" cap="flat" cmpd="sng">
            <a:solidFill>
              <a:schemeClr val="accent1"/>
            </a:solidFill>
            <a:prstDash val="solid"/>
            <a:round/>
            <a:headEnd type="none" w="med" len="med"/>
            <a:tailEnd type="none" w="med" len="med"/>
          </a:ln>
        </p:spPr>
      </p:cxnSp>
      <p:sp>
        <p:nvSpPr>
          <p:cNvPr id="28" name="Google Shape;1704;p116">
            <a:extLst>
              <a:ext uri="{FF2B5EF4-FFF2-40B4-BE49-F238E27FC236}">
                <a16:creationId xmlns:a16="http://schemas.microsoft.com/office/drawing/2014/main" id="{04369B86-3D29-7948-810E-3F527618FCE3}"/>
              </a:ext>
            </a:extLst>
          </p:cNvPr>
          <p:cNvSpPr txBox="1"/>
          <p:nvPr/>
        </p:nvSpPr>
        <p:spPr>
          <a:xfrm>
            <a:off x="1903094" y="3901561"/>
            <a:ext cx="1784274" cy="18382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OneWeb</a:t>
            </a:r>
            <a:endParaRPr sz="1270" dirty="0">
              <a:solidFill>
                <a:schemeClr val="accent2"/>
              </a:solidFill>
              <a:latin typeface="ShellBold" pitchFamily="2" charset="0"/>
              <a:ea typeface="Roboto"/>
              <a:cs typeface="Roboto"/>
              <a:sym typeface="Roboto"/>
            </a:endParaRPr>
          </a:p>
        </p:txBody>
      </p:sp>
      <p:cxnSp>
        <p:nvCxnSpPr>
          <p:cNvPr id="29" name="Google Shape;1705;p116">
            <a:extLst>
              <a:ext uri="{FF2B5EF4-FFF2-40B4-BE49-F238E27FC236}">
                <a16:creationId xmlns:a16="http://schemas.microsoft.com/office/drawing/2014/main" id="{8AC1C46F-63BE-1A4E-AC94-216D08A67025}"/>
              </a:ext>
            </a:extLst>
          </p:cNvPr>
          <p:cNvCxnSpPr/>
          <p:nvPr/>
        </p:nvCxnSpPr>
        <p:spPr>
          <a:xfrm>
            <a:off x="1903094" y="4799072"/>
            <a:ext cx="8331800" cy="0"/>
          </a:xfrm>
          <a:prstGeom prst="straightConnector1">
            <a:avLst/>
          </a:prstGeom>
          <a:noFill/>
          <a:ln w="19050" cap="flat" cmpd="sng">
            <a:solidFill>
              <a:schemeClr val="accent1"/>
            </a:solidFill>
            <a:prstDash val="solid"/>
            <a:round/>
            <a:headEnd type="none" w="med" len="med"/>
            <a:tailEnd type="none" w="med" len="med"/>
          </a:ln>
        </p:spPr>
      </p:cxnSp>
      <p:sp>
        <p:nvSpPr>
          <p:cNvPr id="30" name="Google Shape;1706;p116">
            <a:extLst>
              <a:ext uri="{FF2B5EF4-FFF2-40B4-BE49-F238E27FC236}">
                <a16:creationId xmlns:a16="http://schemas.microsoft.com/office/drawing/2014/main" id="{C97FD190-5FFB-254E-966F-5CFE161788EE}"/>
              </a:ext>
            </a:extLst>
          </p:cNvPr>
          <p:cNvSpPr txBox="1"/>
          <p:nvPr/>
        </p:nvSpPr>
        <p:spPr>
          <a:xfrm>
            <a:off x="1903094" y="4419593"/>
            <a:ext cx="1784274" cy="183825"/>
          </a:xfrm>
          <a:prstGeom prst="rect">
            <a:avLst/>
          </a:prstGeom>
          <a:noFill/>
          <a:ln>
            <a:noFill/>
          </a:ln>
        </p:spPr>
        <p:txBody>
          <a:bodyPr spcFirstLastPara="1" wrap="square" lIns="0" tIns="0" rIns="0" bIns="96754" anchor="t" anchorCtr="0">
            <a:noAutofit/>
          </a:bodyPr>
          <a:lstStyle/>
          <a:p>
            <a:r>
              <a:rPr lang="en" sz="1270" dirty="0" err="1">
                <a:solidFill>
                  <a:schemeClr val="accent2"/>
                </a:solidFill>
                <a:latin typeface="ShellBold" pitchFamily="2" charset="0"/>
                <a:ea typeface="Roboto"/>
                <a:cs typeface="Roboto"/>
                <a:sym typeface="Roboto"/>
              </a:rPr>
              <a:t>Design.shell</a:t>
            </a:r>
            <a:endParaRPr sz="1270" dirty="0">
              <a:solidFill>
                <a:schemeClr val="accent2"/>
              </a:solidFill>
              <a:latin typeface="ShellBold" pitchFamily="2" charset="0"/>
              <a:ea typeface="Roboto"/>
              <a:cs typeface="Roboto"/>
              <a:sym typeface="Roboto"/>
            </a:endParaRPr>
          </a:p>
        </p:txBody>
      </p:sp>
      <p:cxnSp>
        <p:nvCxnSpPr>
          <p:cNvPr id="31" name="Google Shape;1707;p116">
            <a:extLst>
              <a:ext uri="{FF2B5EF4-FFF2-40B4-BE49-F238E27FC236}">
                <a16:creationId xmlns:a16="http://schemas.microsoft.com/office/drawing/2014/main" id="{D901F616-73B0-6446-905F-72502E31525A}"/>
              </a:ext>
            </a:extLst>
          </p:cNvPr>
          <p:cNvCxnSpPr/>
          <p:nvPr/>
        </p:nvCxnSpPr>
        <p:spPr>
          <a:xfrm>
            <a:off x="1903094" y="5349575"/>
            <a:ext cx="8331800" cy="0"/>
          </a:xfrm>
          <a:prstGeom prst="straightConnector1">
            <a:avLst/>
          </a:prstGeom>
          <a:noFill/>
          <a:ln w="19050" cap="flat" cmpd="sng">
            <a:solidFill>
              <a:schemeClr val="accent1"/>
            </a:solidFill>
            <a:prstDash val="solid"/>
            <a:round/>
            <a:headEnd type="none" w="med" len="med"/>
            <a:tailEnd type="none" w="med" len="med"/>
          </a:ln>
        </p:spPr>
      </p:cxnSp>
      <p:sp>
        <p:nvSpPr>
          <p:cNvPr id="32" name="Google Shape;1708;p116">
            <a:extLst>
              <a:ext uri="{FF2B5EF4-FFF2-40B4-BE49-F238E27FC236}">
                <a16:creationId xmlns:a16="http://schemas.microsoft.com/office/drawing/2014/main" id="{9A44B0DC-FC32-4442-BC7C-BE1090A421BA}"/>
              </a:ext>
            </a:extLst>
          </p:cNvPr>
          <p:cNvSpPr txBox="1"/>
          <p:nvPr/>
        </p:nvSpPr>
        <p:spPr>
          <a:xfrm>
            <a:off x="1903094" y="4891368"/>
            <a:ext cx="1784274" cy="35685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VI Brand VI Policy for Communications</a:t>
            </a:r>
            <a:endParaRPr sz="1270" dirty="0">
              <a:solidFill>
                <a:schemeClr val="accent2"/>
              </a:solidFill>
              <a:latin typeface="ShellBold" pitchFamily="2" charset="0"/>
              <a:ea typeface="Roboto"/>
              <a:cs typeface="Roboto"/>
              <a:sym typeface="Roboto"/>
            </a:endParaRPr>
          </a:p>
        </p:txBody>
      </p:sp>
      <p:sp>
        <p:nvSpPr>
          <p:cNvPr id="33" name="Google Shape;1709;p116">
            <a:extLst>
              <a:ext uri="{FF2B5EF4-FFF2-40B4-BE49-F238E27FC236}">
                <a16:creationId xmlns:a16="http://schemas.microsoft.com/office/drawing/2014/main" id="{6C416A38-2C93-3748-A2BB-C8925FEA62AD}"/>
              </a:ext>
            </a:extLst>
          </p:cNvPr>
          <p:cNvSpPr txBox="1"/>
          <p:nvPr/>
        </p:nvSpPr>
        <p:spPr>
          <a:xfrm>
            <a:off x="4109334" y="2234365"/>
            <a:ext cx="1909047" cy="146996"/>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3">
                  <a:extLst>
                    <a:ext uri="{A12FA001-AC4F-418D-AE19-62706E023703}">
                      <ahyp:hlinkClr xmlns:ahyp="http://schemas.microsoft.com/office/drawing/2018/hyperlinkcolor" val="tx"/>
                    </a:ext>
                  </a:extLst>
                </a:hlinkClick>
              </a:rPr>
              <a:t>https://creativehub.shell.com</a:t>
            </a:r>
            <a:endParaRPr sz="1058" dirty="0">
              <a:solidFill>
                <a:schemeClr val="dk1"/>
              </a:solidFill>
              <a:latin typeface="ShellBook" pitchFamily="2" charset="0"/>
              <a:ea typeface="Roboto"/>
              <a:cs typeface="Roboto"/>
              <a:sym typeface="Roboto"/>
            </a:endParaRPr>
          </a:p>
        </p:txBody>
      </p:sp>
      <p:sp>
        <p:nvSpPr>
          <p:cNvPr id="34" name="Google Shape;1710;p116">
            <a:extLst>
              <a:ext uri="{FF2B5EF4-FFF2-40B4-BE49-F238E27FC236}">
                <a16:creationId xmlns:a16="http://schemas.microsoft.com/office/drawing/2014/main" id="{08C41766-1469-2D43-8F5E-3C91103A4CFB}"/>
              </a:ext>
            </a:extLst>
          </p:cNvPr>
          <p:cNvSpPr txBox="1"/>
          <p:nvPr/>
        </p:nvSpPr>
        <p:spPr>
          <a:xfrm>
            <a:off x="4109334" y="3343189"/>
            <a:ext cx="1909047" cy="183825"/>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5">
                  <a:extLst>
                    <a:ext uri="{A12FA001-AC4F-418D-AE19-62706E023703}">
                      <ahyp:hlinkClr xmlns:ahyp="http://schemas.microsoft.com/office/drawing/2018/hyperlinkcolor" val="tx"/>
                    </a:ext>
                  </a:extLst>
                </a:hlinkClick>
              </a:rPr>
              <a:t>https://www.digital.shell</a:t>
            </a:r>
            <a:endParaRPr sz="1058" dirty="0">
              <a:solidFill>
                <a:schemeClr val="dk1"/>
              </a:solidFill>
              <a:latin typeface="ShellBook" pitchFamily="2" charset="0"/>
              <a:ea typeface="Roboto"/>
              <a:cs typeface="Roboto"/>
              <a:sym typeface="Roboto"/>
            </a:endParaRPr>
          </a:p>
        </p:txBody>
      </p:sp>
      <p:sp>
        <p:nvSpPr>
          <p:cNvPr id="35" name="Google Shape;1711;p116">
            <a:hlinkClick r:id="rId6"/>
            <a:extLst>
              <a:ext uri="{FF2B5EF4-FFF2-40B4-BE49-F238E27FC236}">
                <a16:creationId xmlns:a16="http://schemas.microsoft.com/office/drawing/2014/main" id="{F3EB3E40-44A3-A74D-96AE-DCC411BDD293}"/>
              </a:ext>
            </a:extLst>
          </p:cNvPr>
          <p:cNvSpPr txBox="1"/>
          <p:nvPr/>
        </p:nvSpPr>
        <p:spPr>
          <a:xfrm>
            <a:off x="4109334" y="4910393"/>
            <a:ext cx="5672840" cy="423988"/>
          </a:xfrm>
          <a:prstGeom prst="rect">
            <a:avLst/>
          </a:prstGeom>
          <a:noFill/>
          <a:ln>
            <a:noFill/>
          </a:ln>
        </p:spPr>
        <p:txBody>
          <a:bodyPr spcFirstLastPara="1" wrap="square" lIns="0" tIns="0" rIns="0" bIns="96754" anchor="t" anchorCtr="0">
            <a:noAutofit/>
          </a:bodyPr>
          <a:lstStyle/>
          <a:p>
            <a:pPr lvl="0"/>
            <a:r>
              <a:rPr lang="en-GB" sz="1058" u="sng" dirty="0">
                <a:solidFill>
                  <a:schemeClr val="dk1"/>
                </a:solidFill>
                <a:latin typeface="ShellBook" pitchFamily="2" charset="0"/>
                <a:ea typeface="Roboto"/>
                <a:cs typeface="Roboto"/>
                <a:sym typeface="Roboto"/>
              </a:rPr>
              <a:t>https://brandcentral.shell.com/en_gb/applying-the-brand/applying-our-brand/</a:t>
            </a:r>
            <a:br>
              <a:rPr lang="en-GB" sz="1058" u="sng" dirty="0">
                <a:solidFill>
                  <a:schemeClr val="dk1"/>
                </a:solidFill>
                <a:latin typeface="ShellBook" pitchFamily="2" charset="0"/>
                <a:ea typeface="Roboto"/>
                <a:cs typeface="Roboto"/>
                <a:sym typeface="Roboto"/>
              </a:rPr>
            </a:br>
            <a:r>
              <a:rPr lang="en-GB" sz="1058" u="sng" dirty="0">
                <a:solidFill>
                  <a:schemeClr val="dk1"/>
                </a:solidFill>
                <a:latin typeface="ShellBook" pitchFamily="2" charset="0"/>
                <a:ea typeface="Roboto"/>
                <a:cs typeface="Roboto"/>
                <a:sym typeface="Roboto"/>
              </a:rPr>
              <a:t>communications-</a:t>
            </a:r>
            <a:r>
              <a:rPr lang="en-GB" sz="1058" u="sng" dirty="0" err="1">
                <a:solidFill>
                  <a:schemeClr val="dk1"/>
                </a:solidFill>
                <a:latin typeface="ShellBook" pitchFamily="2" charset="0"/>
                <a:ea typeface="Roboto"/>
                <a:cs typeface="Roboto"/>
                <a:sym typeface="Roboto"/>
              </a:rPr>
              <a:t>policy.html</a:t>
            </a:r>
            <a:endParaRPr sz="1058" dirty="0">
              <a:solidFill>
                <a:schemeClr val="dk1"/>
              </a:solidFill>
              <a:latin typeface="ShellBook" pitchFamily="2" charset="0"/>
              <a:ea typeface="Roboto"/>
              <a:cs typeface="Roboto"/>
              <a:sym typeface="Roboto"/>
            </a:endParaRPr>
          </a:p>
        </p:txBody>
      </p:sp>
      <p:pic>
        <p:nvPicPr>
          <p:cNvPr id="36" name="Google Shape;1712;p116">
            <a:hlinkClick r:id="rId6"/>
            <a:extLst>
              <a:ext uri="{FF2B5EF4-FFF2-40B4-BE49-F238E27FC236}">
                <a16:creationId xmlns:a16="http://schemas.microsoft.com/office/drawing/2014/main" id="{0A516BD8-9E8D-F843-B5AD-47FBED024CCC}"/>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9978865" y="4956548"/>
            <a:ext cx="226659" cy="226659"/>
          </a:xfrm>
          <a:prstGeom prst="rect">
            <a:avLst/>
          </a:prstGeom>
          <a:noFill/>
          <a:ln>
            <a:noFill/>
          </a:ln>
        </p:spPr>
      </p:pic>
      <p:pic>
        <p:nvPicPr>
          <p:cNvPr id="37" name="Google Shape;1713;p116">
            <a:hlinkClick r:id="rId5"/>
            <a:extLst>
              <a:ext uri="{FF2B5EF4-FFF2-40B4-BE49-F238E27FC236}">
                <a16:creationId xmlns:a16="http://schemas.microsoft.com/office/drawing/2014/main" id="{3A17461E-1269-3B4C-995C-2C28631151B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9978865" y="3321810"/>
            <a:ext cx="226659" cy="226659"/>
          </a:xfrm>
          <a:prstGeom prst="rect">
            <a:avLst/>
          </a:prstGeom>
          <a:noFill/>
          <a:ln>
            <a:noFill/>
          </a:ln>
        </p:spPr>
      </p:pic>
      <p:pic>
        <p:nvPicPr>
          <p:cNvPr id="38" name="Google Shape;1714;p116">
            <a:hlinkClick r:id="rId7"/>
            <a:extLst>
              <a:ext uri="{FF2B5EF4-FFF2-40B4-BE49-F238E27FC236}">
                <a16:creationId xmlns:a16="http://schemas.microsoft.com/office/drawing/2014/main" id="{EB3CDF79-6D30-D347-8990-C4D205D0FE79}"/>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9978865" y="3880163"/>
            <a:ext cx="226659" cy="226659"/>
          </a:xfrm>
          <a:prstGeom prst="rect">
            <a:avLst/>
          </a:prstGeom>
          <a:noFill/>
          <a:ln>
            <a:noFill/>
          </a:ln>
        </p:spPr>
      </p:pic>
      <p:pic>
        <p:nvPicPr>
          <p:cNvPr id="39" name="Google Shape;1715;p116">
            <a:hlinkClick r:id="rId8"/>
            <a:extLst>
              <a:ext uri="{FF2B5EF4-FFF2-40B4-BE49-F238E27FC236}">
                <a16:creationId xmlns:a16="http://schemas.microsoft.com/office/drawing/2014/main" id="{8FE166DC-34AA-0A4F-99F1-CD2E43C9CFB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9978865" y="4398195"/>
            <a:ext cx="226659" cy="226659"/>
          </a:xfrm>
          <a:prstGeom prst="rect">
            <a:avLst/>
          </a:prstGeom>
          <a:noFill/>
          <a:ln>
            <a:noFill/>
          </a:ln>
        </p:spPr>
      </p:pic>
      <p:sp>
        <p:nvSpPr>
          <p:cNvPr id="48" name="Google Shape;1716;p116">
            <a:extLst>
              <a:ext uri="{FF2B5EF4-FFF2-40B4-BE49-F238E27FC236}">
                <a16:creationId xmlns:a16="http://schemas.microsoft.com/office/drawing/2014/main" id="{12EFC178-F354-5549-BFE6-FD97BBC07896}"/>
              </a:ext>
            </a:extLst>
          </p:cNvPr>
          <p:cNvSpPr txBox="1"/>
          <p:nvPr/>
        </p:nvSpPr>
        <p:spPr>
          <a:xfrm>
            <a:off x="6161065" y="3173490"/>
            <a:ext cx="3122480" cy="523218"/>
          </a:xfrm>
          <a:prstGeom prst="rect">
            <a:avLst/>
          </a:prstGeom>
          <a:noFill/>
          <a:ln>
            <a:noFill/>
          </a:ln>
        </p:spPr>
        <p:txBody>
          <a:bodyPr spcFirstLastPara="1" wrap="square" lIns="0" tIns="0" rIns="0" bIns="96754" anchor="t" anchorCtr="0">
            <a:noAutofit/>
          </a:bodyPr>
          <a:lstStyle/>
          <a:p>
            <a:r>
              <a:rPr lang="en" sz="1058" dirty="0">
                <a:solidFill>
                  <a:schemeClr val="dk1"/>
                </a:solidFill>
                <a:latin typeface="ShellBook" pitchFamily="2" charset="0"/>
                <a:ea typeface="Roboto"/>
                <a:cs typeface="Roboto"/>
                <a:sym typeface="Roboto"/>
              </a:rPr>
              <a:t>The Digital &amp; Social Centre of Excellence’s website – useful contacts, channel strategy, best practice for web/social. </a:t>
            </a:r>
            <a:endParaRPr sz="1058" dirty="0">
              <a:solidFill>
                <a:schemeClr val="dk1"/>
              </a:solidFill>
              <a:latin typeface="ShellBook" pitchFamily="2" charset="0"/>
              <a:ea typeface="Roboto"/>
              <a:cs typeface="Roboto"/>
              <a:sym typeface="Roboto"/>
            </a:endParaRPr>
          </a:p>
        </p:txBody>
      </p:sp>
      <p:sp>
        <p:nvSpPr>
          <p:cNvPr id="49" name="Google Shape;1717;p116">
            <a:extLst>
              <a:ext uri="{FF2B5EF4-FFF2-40B4-BE49-F238E27FC236}">
                <a16:creationId xmlns:a16="http://schemas.microsoft.com/office/drawing/2014/main" id="{AF496C63-B29E-6B47-AD23-85A5C3698D1C}"/>
              </a:ext>
            </a:extLst>
          </p:cNvPr>
          <p:cNvSpPr txBox="1"/>
          <p:nvPr/>
        </p:nvSpPr>
        <p:spPr>
          <a:xfrm>
            <a:off x="4109334" y="3901568"/>
            <a:ext cx="1909047" cy="183825"/>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7">
                  <a:extLst>
                    <a:ext uri="{A12FA001-AC4F-418D-AE19-62706E023703}">
                      <ahyp:hlinkClr xmlns:ahyp="http://schemas.microsoft.com/office/drawing/2018/hyperlinkcolor" val="tx"/>
                    </a:ext>
                  </a:extLst>
                </a:hlinkClick>
              </a:rPr>
              <a:t>https://oneweb.shell.com</a:t>
            </a:r>
            <a:endParaRPr sz="1058" dirty="0">
              <a:solidFill>
                <a:schemeClr val="dk1"/>
              </a:solidFill>
              <a:latin typeface="ShellBook" pitchFamily="2" charset="0"/>
              <a:ea typeface="Roboto"/>
              <a:cs typeface="Roboto"/>
              <a:sym typeface="Roboto"/>
            </a:endParaRPr>
          </a:p>
        </p:txBody>
      </p:sp>
      <p:sp>
        <p:nvSpPr>
          <p:cNvPr id="50" name="Google Shape;1718;p116">
            <a:extLst>
              <a:ext uri="{FF2B5EF4-FFF2-40B4-BE49-F238E27FC236}">
                <a16:creationId xmlns:a16="http://schemas.microsoft.com/office/drawing/2014/main" id="{88873B76-276E-D14D-8F5B-362327685B6E}"/>
              </a:ext>
            </a:extLst>
          </p:cNvPr>
          <p:cNvSpPr txBox="1"/>
          <p:nvPr/>
        </p:nvSpPr>
        <p:spPr>
          <a:xfrm>
            <a:off x="6161065" y="3731869"/>
            <a:ext cx="3487272" cy="523218"/>
          </a:xfrm>
          <a:prstGeom prst="rect">
            <a:avLst/>
          </a:prstGeom>
          <a:noFill/>
          <a:ln>
            <a:noFill/>
          </a:ln>
        </p:spPr>
        <p:txBody>
          <a:bodyPr spcFirstLastPara="1" wrap="square" lIns="0" tIns="0" rIns="0" bIns="96754" anchor="t" anchorCtr="0">
            <a:noAutofit/>
          </a:bodyPr>
          <a:lstStyle/>
          <a:p>
            <a:r>
              <a:rPr lang="en" sz="1058" dirty="0">
                <a:solidFill>
                  <a:schemeClr val="dk1"/>
                </a:solidFill>
                <a:latin typeface="ShellBook" pitchFamily="2" charset="0"/>
                <a:ea typeface="Roboto"/>
                <a:cs typeface="Roboto"/>
                <a:sym typeface="Roboto"/>
              </a:rPr>
              <a:t>Standards, guidelines and processes for web (including accessibility), AEM user guide and component library. Password can be gained from your DSMA focal point.</a:t>
            </a:r>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a:p>
            <a:endParaRPr sz="1058" dirty="0">
              <a:solidFill>
                <a:schemeClr val="dk1"/>
              </a:solidFill>
              <a:latin typeface="ShellBook" pitchFamily="2" charset="0"/>
              <a:ea typeface="Roboto"/>
              <a:cs typeface="Roboto"/>
              <a:sym typeface="Roboto"/>
            </a:endParaRPr>
          </a:p>
        </p:txBody>
      </p:sp>
      <p:sp>
        <p:nvSpPr>
          <p:cNvPr id="51" name="Google Shape;1719;p116">
            <a:extLst>
              <a:ext uri="{FF2B5EF4-FFF2-40B4-BE49-F238E27FC236}">
                <a16:creationId xmlns:a16="http://schemas.microsoft.com/office/drawing/2014/main" id="{11036FCC-75C7-1848-9D47-C00AEDB217E0}"/>
              </a:ext>
            </a:extLst>
          </p:cNvPr>
          <p:cNvSpPr txBox="1"/>
          <p:nvPr/>
        </p:nvSpPr>
        <p:spPr>
          <a:xfrm>
            <a:off x="4109334" y="4419600"/>
            <a:ext cx="1909047" cy="183825"/>
          </a:xfrm>
          <a:prstGeom prst="rect">
            <a:avLst/>
          </a:prstGeom>
          <a:noFill/>
          <a:ln>
            <a:noFill/>
          </a:ln>
        </p:spPr>
        <p:txBody>
          <a:bodyPr spcFirstLastPara="1" wrap="square" lIns="0" tIns="0" rIns="0" bIns="96754" anchor="t" anchorCtr="0">
            <a:noAutofit/>
          </a:bodyPr>
          <a:lstStyle/>
          <a:p>
            <a:r>
              <a:rPr lang="en" sz="1058" u="sng" dirty="0">
                <a:solidFill>
                  <a:schemeClr val="dk1"/>
                </a:solidFill>
                <a:latin typeface="ShellBook" pitchFamily="2" charset="0"/>
                <a:ea typeface="Roboto"/>
                <a:cs typeface="Roboto"/>
                <a:sym typeface="Roboto"/>
                <a:hlinkClick r:id="rId8">
                  <a:extLst>
                    <a:ext uri="{A12FA001-AC4F-418D-AE19-62706E023703}">
                      <ahyp:hlinkClr xmlns:ahyp="http://schemas.microsoft.com/office/drawing/2018/hyperlinkcolor" val="tx"/>
                    </a:ext>
                  </a:extLst>
                </a:hlinkClick>
              </a:rPr>
              <a:t>https://www.design.shell</a:t>
            </a:r>
            <a:endParaRPr sz="1058" dirty="0">
              <a:solidFill>
                <a:schemeClr val="dk1"/>
              </a:solidFill>
              <a:latin typeface="ShellBook" pitchFamily="2" charset="0"/>
              <a:ea typeface="Roboto"/>
              <a:cs typeface="Roboto"/>
              <a:sym typeface="Roboto"/>
            </a:endParaRPr>
          </a:p>
        </p:txBody>
      </p:sp>
      <p:sp>
        <p:nvSpPr>
          <p:cNvPr id="52" name="Google Shape;1720;p116">
            <a:extLst>
              <a:ext uri="{FF2B5EF4-FFF2-40B4-BE49-F238E27FC236}">
                <a16:creationId xmlns:a16="http://schemas.microsoft.com/office/drawing/2014/main" id="{E5BF195A-C595-DA47-8A06-67EF1D810E2B}"/>
              </a:ext>
            </a:extLst>
          </p:cNvPr>
          <p:cNvSpPr txBox="1"/>
          <p:nvPr/>
        </p:nvSpPr>
        <p:spPr>
          <a:xfrm>
            <a:off x="6161065" y="4419598"/>
            <a:ext cx="3122480" cy="183825"/>
          </a:xfrm>
          <a:prstGeom prst="rect">
            <a:avLst/>
          </a:prstGeom>
          <a:noFill/>
          <a:ln>
            <a:noFill/>
          </a:ln>
        </p:spPr>
        <p:txBody>
          <a:bodyPr spcFirstLastPara="1" wrap="square" lIns="0" tIns="0" rIns="0" bIns="96754" anchor="t" anchorCtr="0">
            <a:noAutofit/>
          </a:bodyPr>
          <a:lstStyle/>
          <a:p>
            <a:r>
              <a:rPr lang="en" sz="1058" dirty="0">
                <a:solidFill>
                  <a:schemeClr val="dk1"/>
                </a:solidFill>
                <a:latin typeface="ShellBook" pitchFamily="2" charset="0"/>
                <a:ea typeface="Roboto"/>
                <a:cs typeface="Roboto"/>
                <a:sym typeface="Roboto"/>
              </a:rPr>
              <a:t>User Experience (UX) hub</a:t>
            </a:r>
            <a:endParaRPr sz="1058" dirty="0">
              <a:solidFill>
                <a:schemeClr val="dk1"/>
              </a:solidFill>
              <a:latin typeface="ShellBook" pitchFamily="2" charset="0"/>
              <a:ea typeface="Roboto"/>
              <a:cs typeface="Roboto"/>
              <a:sym typeface="Roboto"/>
            </a:endParaRPr>
          </a:p>
        </p:txBody>
      </p:sp>
      <p:sp>
        <p:nvSpPr>
          <p:cNvPr id="53" name="Google Shape;1721;p116">
            <a:extLst>
              <a:ext uri="{FF2B5EF4-FFF2-40B4-BE49-F238E27FC236}">
                <a16:creationId xmlns:a16="http://schemas.microsoft.com/office/drawing/2014/main" id="{9E08CA64-F6CE-9642-AA38-E0E3F1059617}"/>
              </a:ext>
            </a:extLst>
          </p:cNvPr>
          <p:cNvSpPr txBox="1"/>
          <p:nvPr/>
        </p:nvSpPr>
        <p:spPr>
          <a:xfrm>
            <a:off x="6161065" y="2112892"/>
            <a:ext cx="3122480" cy="523218"/>
          </a:xfrm>
          <a:prstGeom prst="rect">
            <a:avLst/>
          </a:prstGeom>
          <a:noFill/>
          <a:ln>
            <a:noFill/>
          </a:ln>
        </p:spPr>
        <p:txBody>
          <a:bodyPr spcFirstLastPara="1" wrap="square" lIns="0" tIns="0" rIns="0" bIns="96754" anchor="ctr" anchorCtr="0">
            <a:noAutofit/>
          </a:bodyPr>
          <a:lstStyle/>
          <a:p>
            <a:r>
              <a:rPr lang="en" sz="1058" dirty="0">
                <a:solidFill>
                  <a:schemeClr val="dk1"/>
                </a:solidFill>
                <a:latin typeface="ShellBook" pitchFamily="2" charset="0"/>
                <a:ea typeface="Roboto"/>
                <a:cs typeface="Roboto"/>
                <a:sym typeface="Roboto"/>
              </a:rPr>
              <a:t>Including brand and design assets </a:t>
            </a:r>
            <a:br>
              <a:rPr lang="en" sz="1058" dirty="0">
                <a:solidFill>
                  <a:schemeClr val="dk1"/>
                </a:solidFill>
                <a:latin typeface="ShellBook" pitchFamily="2" charset="0"/>
                <a:ea typeface="Roboto"/>
                <a:cs typeface="Roboto"/>
                <a:sym typeface="Roboto"/>
              </a:rPr>
            </a:br>
            <a:r>
              <a:rPr lang="en" sz="1058" dirty="0">
                <a:solidFill>
                  <a:schemeClr val="dk1"/>
                </a:solidFill>
                <a:latin typeface="ShellBook" pitchFamily="2" charset="0"/>
                <a:ea typeface="Roboto"/>
                <a:cs typeface="Roboto"/>
                <a:sym typeface="Roboto"/>
              </a:rPr>
              <a:t>and the Shell Image Library</a:t>
            </a:r>
            <a:endParaRPr sz="1058" dirty="0">
              <a:solidFill>
                <a:schemeClr val="dk1"/>
              </a:solidFill>
              <a:latin typeface="ShellBook" pitchFamily="2" charset="0"/>
              <a:ea typeface="Roboto"/>
              <a:cs typeface="Roboto"/>
              <a:sym typeface="Roboto"/>
            </a:endParaRPr>
          </a:p>
        </p:txBody>
      </p:sp>
      <p:cxnSp>
        <p:nvCxnSpPr>
          <p:cNvPr id="54" name="Google Shape;1707;p116">
            <a:extLst>
              <a:ext uri="{FF2B5EF4-FFF2-40B4-BE49-F238E27FC236}">
                <a16:creationId xmlns:a16="http://schemas.microsoft.com/office/drawing/2014/main" id="{F94D406F-059F-F14A-A697-7B56AEB4236C}"/>
              </a:ext>
            </a:extLst>
          </p:cNvPr>
          <p:cNvCxnSpPr/>
          <p:nvPr/>
        </p:nvCxnSpPr>
        <p:spPr>
          <a:xfrm>
            <a:off x="1903094" y="5900078"/>
            <a:ext cx="8331800" cy="0"/>
          </a:xfrm>
          <a:prstGeom prst="straightConnector1">
            <a:avLst/>
          </a:prstGeom>
          <a:noFill/>
          <a:ln w="19050" cap="flat" cmpd="sng">
            <a:solidFill>
              <a:schemeClr val="accent1"/>
            </a:solidFill>
            <a:prstDash val="solid"/>
            <a:round/>
            <a:headEnd type="none" w="med" len="med"/>
            <a:tailEnd type="none" w="med" len="med"/>
          </a:ln>
        </p:spPr>
      </p:cxnSp>
      <p:cxnSp>
        <p:nvCxnSpPr>
          <p:cNvPr id="55" name="Google Shape;1699;p116">
            <a:extLst>
              <a:ext uri="{FF2B5EF4-FFF2-40B4-BE49-F238E27FC236}">
                <a16:creationId xmlns:a16="http://schemas.microsoft.com/office/drawing/2014/main" id="{1CC3D944-BB5C-8047-A930-92E7FB1F4E05}"/>
              </a:ext>
            </a:extLst>
          </p:cNvPr>
          <p:cNvCxnSpPr/>
          <p:nvPr/>
        </p:nvCxnSpPr>
        <p:spPr>
          <a:xfrm>
            <a:off x="1903094" y="2597061"/>
            <a:ext cx="8331800" cy="0"/>
          </a:xfrm>
          <a:prstGeom prst="straightConnector1">
            <a:avLst/>
          </a:prstGeom>
          <a:noFill/>
          <a:ln w="19050" cap="flat" cmpd="sng">
            <a:solidFill>
              <a:schemeClr val="accent1"/>
            </a:solidFill>
            <a:prstDash val="solid"/>
            <a:round/>
            <a:headEnd type="none" w="med" len="med"/>
            <a:tailEnd type="none" w="med" len="med"/>
          </a:ln>
        </p:spPr>
      </p:cxnSp>
      <p:sp>
        <p:nvSpPr>
          <p:cNvPr id="56" name="Google Shape;1700;p116">
            <a:extLst>
              <a:ext uri="{FF2B5EF4-FFF2-40B4-BE49-F238E27FC236}">
                <a16:creationId xmlns:a16="http://schemas.microsoft.com/office/drawing/2014/main" id="{43201852-2B4E-494C-AAEA-35BE8986805F}"/>
              </a:ext>
            </a:extLst>
          </p:cNvPr>
          <p:cNvSpPr txBox="1"/>
          <p:nvPr/>
        </p:nvSpPr>
        <p:spPr>
          <a:xfrm>
            <a:off x="1903094" y="2784855"/>
            <a:ext cx="1784274" cy="183825"/>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Brand Central</a:t>
            </a:r>
            <a:endParaRPr sz="1270" dirty="0">
              <a:solidFill>
                <a:schemeClr val="accent2"/>
              </a:solidFill>
              <a:latin typeface="ShellBold" pitchFamily="2" charset="0"/>
              <a:ea typeface="Roboto"/>
              <a:cs typeface="Roboto"/>
              <a:sym typeface="Roboto"/>
            </a:endParaRPr>
          </a:p>
        </p:txBody>
      </p:sp>
      <p:sp>
        <p:nvSpPr>
          <p:cNvPr id="57" name="Google Shape;1709;p116">
            <a:hlinkClick r:id="rId9"/>
            <a:extLst>
              <a:ext uri="{FF2B5EF4-FFF2-40B4-BE49-F238E27FC236}">
                <a16:creationId xmlns:a16="http://schemas.microsoft.com/office/drawing/2014/main" id="{7064409F-17D4-844A-950B-E28417C305D1}"/>
              </a:ext>
            </a:extLst>
          </p:cNvPr>
          <p:cNvSpPr txBox="1"/>
          <p:nvPr/>
        </p:nvSpPr>
        <p:spPr>
          <a:xfrm>
            <a:off x="4109334" y="2718214"/>
            <a:ext cx="1909047" cy="146996"/>
          </a:xfrm>
          <a:prstGeom prst="rect">
            <a:avLst/>
          </a:prstGeom>
          <a:noFill/>
          <a:ln>
            <a:noFill/>
          </a:ln>
        </p:spPr>
        <p:txBody>
          <a:bodyPr spcFirstLastPara="1" wrap="square" lIns="0" tIns="0" rIns="0" bIns="96754" anchor="t" anchorCtr="0">
            <a:noAutofit/>
          </a:bodyPr>
          <a:lstStyle/>
          <a:p>
            <a:pPr lvl="0"/>
            <a:r>
              <a:rPr lang="en-GB" sz="1058" u="sng" dirty="0">
                <a:solidFill>
                  <a:schemeClr val="dk1"/>
                </a:solidFill>
                <a:latin typeface="ShellBook" pitchFamily="2" charset="0"/>
                <a:ea typeface="Roboto"/>
                <a:cs typeface="Roboto"/>
                <a:sym typeface="Roboto"/>
              </a:rPr>
              <a:t>https://www.brandcentral.</a:t>
            </a:r>
            <a:br>
              <a:rPr lang="en-GB" sz="1058" u="sng" dirty="0">
                <a:solidFill>
                  <a:schemeClr val="dk1"/>
                </a:solidFill>
                <a:latin typeface="ShellBook" pitchFamily="2" charset="0"/>
                <a:ea typeface="Roboto"/>
                <a:cs typeface="Roboto"/>
                <a:sym typeface="Roboto"/>
              </a:rPr>
            </a:br>
            <a:r>
              <a:rPr lang="en-GB" sz="1058" u="sng" dirty="0">
                <a:solidFill>
                  <a:schemeClr val="dk1"/>
                </a:solidFill>
                <a:latin typeface="ShellBook" pitchFamily="2" charset="0"/>
                <a:ea typeface="Roboto"/>
                <a:cs typeface="Roboto"/>
                <a:sym typeface="Roboto"/>
              </a:rPr>
              <a:t>shell.com</a:t>
            </a:r>
          </a:p>
          <a:p>
            <a:pPr lvl="0"/>
            <a:br>
              <a:rPr lang="en-GB" sz="1058" u="sng" dirty="0">
                <a:solidFill>
                  <a:schemeClr val="dk1"/>
                </a:solidFill>
                <a:latin typeface="ShellBook" pitchFamily="2" charset="0"/>
                <a:ea typeface="Roboto"/>
                <a:cs typeface="Roboto"/>
                <a:sym typeface="Roboto"/>
              </a:rPr>
            </a:br>
            <a:endParaRPr sz="1058" dirty="0">
              <a:solidFill>
                <a:schemeClr val="dk1"/>
              </a:solidFill>
              <a:latin typeface="ShellBook" pitchFamily="2" charset="0"/>
              <a:ea typeface="Roboto"/>
              <a:cs typeface="Roboto"/>
              <a:sym typeface="Roboto"/>
            </a:endParaRPr>
          </a:p>
        </p:txBody>
      </p:sp>
      <p:sp>
        <p:nvSpPr>
          <p:cNvPr id="58" name="Google Shape;1721;p116">
            <a:extLst>
              <a:ext uri="{FF2B5EF4-FFF2-40B4-BE49-F238E27FC236}">
                <a16:creationId xmlns:a16="http://schemas.microsoft.com/office/drawing/2014/main" id="{BC9C769B-4769-7B49-B386-83AC4BF12B5B}"/>
              </a:ext>
            </a:extLst>
          </p:cNvPr>
          <p:cNvSpPr txBox="1"/>
          <p:nvPr/>
        </p:nvSpPr>
        <p:spPr>
          <a:xfrm>
            <a:off x="6161065" y="2677383"/>
            <a:ext cx="3122480" cy="523218"/>
          </a:xfrm>
          <a:prstGeom prst="rect">
            <a:avLst/>
          </a:prstGeom>
          <a:noFill/>
          <a:ln>
            <a:noFill/>
          </a:ln>
        </p:spPr>
        <p:txBody>
          <a:bodyPr spcFirstLastPara="1" wrap="square" lIns="0" tIns="0" rIns="0" bIns="96754" anchor="ctr" anchorCtr="0">
            <a:noAutofit/>
          </a:bodyPr>
          <a:lstStyle/>
          <a:p>
            <a:pPr lvl="0"/>
            <a:r>
              <a:rPr lang="en-GB" sz="1058" dirty="0">
                <a:solidFill>
                  <a:schemeClr val="dk1"/>
                </a:solidFill>
                <a:latin typeface="ShellBook" pitchFamily="2" charset="0"/>
                <a:ea typeface="Roboto"/>
                <a:cs typeface="Roboto"/>
                <a:sym typeface="Roboto"/>
              </a:rPr>
              <a:t>Essential policy information and toolkits</a:t>
            </a:r>
          </a:p>
        </p:txBody>
      </p:sp>
      <p:pic>
        <p:nvPicPr>
          <p:cNvPr id="59" name="Google Shape;1696;p116">
            <a:hlinkClick r:id="rId9"/>
            <a:extLst>
              <a:ext uri="{FF2B5EF4-FFF2-40B4-BE49-F238E27FC236}">
                <a16:creationId xmlns:a16="http://schemas.microsoft.com/office/drawing/2014/main" id="{914A6D5B-E583-DC42-A5E0-5F45A3C69C76}"/>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10800000">
            <a:off x="9978865" y="2763469"/>
            <a:ext cx="226659" cy="226659"/>
          </a:xfrm>
          <a:prstGeom prst="rect">
            <a:avLst/>
          </a:prstGeom>
          <a:noFill/>
          <a:ln>
            <a:noFill/>
          </a:ln>
        </p:spPr>
      </p:pic>
      <p:sp>
        <p:nvSpPr>
          <p:cNvPr id="60" name="Google Shape;1706;p116">
            <a:extLst>
              <a:ext uri="{FF2B5EF4-FFF2-40B4-BE49-F238E27FC236}">
                <a16:creationId xmlns:a16="http://schemas.microsoft.com/office/drawing/2014/main" id="{76D6E5A9-E94C-9842-9C05-1188AE4BBF73}"/>
              </a:ext>
            </a:extLst>
          </p:cNvPr>
          <p:cNvSpPr txBox="1"/>
          <p:nvPr/>
        </p:nvSpPr>
        <p:spPr>
          <a:xfrm>
            <a:off x="1903093" y="5535136"/>
            <a:ext cx="2063557" cy="183817"/>
          </a:xfrm>
          <a:prstGeom prst="rect">
            <a:avLst/>
          </a:prstGeom>
          <a:noFill/>
          <a:ln>
            <a:noFill/>
          </a:ln>
        </p:spPr>
        <p:txBody>
          <a:bodyPr spcFirstLastPara="1" wrap="square" lIns="0" tIns="0" rIns="0" bIns="96754" anchor="t" anchorCtr="0">
            <a:noAutofit/>
          </a:bodyPr>
          <a:lstStyle/>
          <a:p>
            <a:r>
              <a:rPr lang="en" sz="1270" dirty="0">
                <a:solidFill>
                  <a:schemeClr val="accent2"/>
                </a:solidFill>
                <a:latin typeface="ShellBold" pitchFamily="2" charset="0"/>
                <a:ea typeface="Roboto"/>
                <a:cs typeface="Roboto"/>
                <a:sym typeface="Roboto"/>
              </a:rPr>
              <a:t>Photographic Services</a:t>
            </a:r>
            <a:endParaRPr sz="1270" dirty="0">
              <a:solidFill>
                <a:schemeClr val="accent2"/>
              </a:solidFill>
              <a:latin typeface="ShellBold" pitchFamily="2" charset="0"/>
              <a:ea typeface="Roboto"/>
              <a:cs typeface="Roboto"/>
              <a:sym typeface="Roboto"/>
            </a:endParaRPr>
          </a:p>
        </p:txBody>
      </p:sp>
      <p:sp>
        <p:nvSpPr>
          <p:cNvPr id="61" name="Google Shape;1719;p116">
            <a:extLst>
              <a:ext uri="{FF2B5EF4-FFF2-40B4-BE49-F238E27FC236}">
                <a16:creationId xmlns:a16="http://schemas.microsoft.com/office/drawing/2014/main" id="{E2198142-A674-2743-947E-D72DCDD1363F}"/>
              </a:ext>
            </a:extLst>
          </p:cNvPr>
          <p:cNvSpPr txBox="1"/>
          <p:nvPr/>
        </p:nvSpPr>
        <p:spPr>
          <a:xfrm>
            <a:off x="4109334" y="5535142"/>
            <a:ext cx="1909047" cy="183825"/>
          </a:xfrm>
          <a:prstGeom prst="rect">
            <a:avLst/>
          </a:prstGeom>
          <a:noFill/>
          <a:ln>
            <a:noFill/>
          </a:ln>
        </p:spPr>
        <p:txBody>
          <a:bodyPr spcFirstLastPara="1" wrap="square" lIns="0" tIns="0" rIns="0" bIns="96754" anchor="t" anchorCtr="0">
            <a:noAutofit/>
          </a:bodyPr>
          <a:lstStyle/>
          <a:p>
            <a:pPr lvl="0"/>
            <a:r>
              <a:rPr lang="en-GB" sz="1058" u="sng" dirty="0">
                <a:solidFill>
                  <a:schemeClr val="dk1"/>
                </a:solidFill>
                <a:latin typeface="ShellBook" pitchFamily="2" charset="0"/>
                <a:ea typeface="Roboto"/>
                <a:cs typeface="Roboto"/>
                <a:sym typeface="Roboto"/>
              </a:rPr>
              <a:t>photographicservices@shell.com</a:t>
            </a:r>
          </a:p>
          <a:p>
            <a:pPr lvl="0"/>
            <a:br>
              <a:rPr lang="en-GB" sz="1058" u="sng" dirty="0">
                <a:solidFill>
                  <a:schemeClr val="dk1"/>
                </a:solidFill>
                <a:latin typeface="ShellBook" pitchFamily="2" charset="0"/>
                <a:ea typeface="Roboto"/>
                <a:cs typeface="Roboto"/>
                <a:sym typeface="Roboto"/>
              </a:rPr>
            </a:br>
            <a:endParaRPr sz="1058" dirty="0">
              <a:solidFill>
                <a:schemeClr val="dk1"/>
              </a:solidFill>
              <a:latin typeface="ShellBook" pitchFamily="2" charset="0"/>
              <a:ea typeface="Roboto"/>
              <a:cs typeface="Roboto"/>
              <a:sym typeface="Roboto"/>
            </a:endParaRPr>
          </a:p>
        </p:txBody>
      </p:sp>
      <p:sp>
        <p:nvSpPr>
          <p:cNvPr id="62" name="Google Shape;1720;p116">
            <a:extLst>
              <a:ext uri="{FF2B5EF4-FFF2-40B4-BE49-F238E27FC236}">
                <a16:creationId xmlns:a16="http://schemas.microsoft.com/office/drawing/2014/main" id="{5E4C18B5-7311-414B-AA39-8B7D77C3F545}"/>
              </a:ext>
            </a:extLst>
          </p:cNvPr>
          <p:cNvSpPr txBox="1"/>
          <p:nvPr/>
        </p:nvSpPr>
        <p:spPr>
          <a:xfrm>
            <a:off x="6161065" y="5535140"/>
            <a:ext cx="3122480" cy="183825"/>
          </a:xfrm>
          <a:prstGeom prst="rect">
            <a:avLst/>
          </a:prstGeom>
          <a:noFill/>
          <a:ln>
            <a:noFill/>
          </a:ln>
        </p:spPr>
        <p:txBody>
          <a:bodyPr spcFirstLastPara="1" wrap="square" lIns="0" tIns="0" rIns="0" bIns="96754" anchor="t" anchorCtr="0">
            <a:noAutofit/>
          </a:bodyPr>
          <a:lstStyle/>
          <a:p>
            <a:pPr lvl="0"/>
            <a:r>
              <a:rPr lang="en-GB" sz="1058" dirty="0">
                <a:solidFill>
                  <a:schemeClr val="dk1"/>
                </a:solidFill>
                <a:latin typeface="ShellBook" pitchFamily="2" charset="0"/>
                <a:ea typeface="Roboto"/>
                <a:cs typeface="Roboto"/>
                <a:sym typeface="Roboto"/>
              </a:rPr>
              <a:t>Support for sourcing and licensing imagery</a:t>
            </a:r>
          </a:p>
          <a:p>
            <a:pPr lvl="0"/>
            <a:br>
              <a:rPr lang="en-GB" sz="1058" dirty="0">
                <a:solidFill>
                  <a:schemeClr val="dk1"/>
                </a:solidFill>
                <a:latin typeface="ShellBook" pitchFamily="2" charset="0"/>
                <a:ea typeface="Roboto"/>
                <a:cs typeface="Roboto"/>
                <a:sym typeface="Roboto"/>
              </a:rPr>
            </a:br>
            <a:endParaRPr sz="1058" dirty="0">
              <a:solidFill>
                <a:schemeClr val="dk1"/>
              </a:solidFill>
              <a:latin typeface="ShellBook" pitchFamily="2" charset="0"/>
              <a:ea typeface="Roboto"/>
              <a:cs typeface="Roboto"/>
              <a:sym typeface="Roboto"/>
            </a:endParaRPr>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63" name="Google Shape;127;p11">
            <a:extLst>
              <a:ext uri="{FF2B5EF4-FFF2-40B4-BE49-F238E27FC236}">
                <a16:creationId xmlns:a16="http://schemas.microsoft.com/office/drawing/2014/main" id="{2C28F5D8-6647-6A45-B5E0-555EF0130D32}"/>
              </a:ext>
            </a:extLst>
          </p:cNvPr>
          <p:cNvSpPr txBox="1"/>
          <p:nvPr/>
        </p:nvSpPr>
        <p:spPr>
          <a:xfrm>
            <a:off x="517078" y="525663"/>
            <a:ext cx="3791107" cy="1371859"/>
          </a:xfrm>
          <a:prstGeom prst="rect">
            <a:avLst/>
          </a:prstGeom>
          <a:noFill/>
          <a:ln>
            <a:noFill/>
          </a:ln>
        </p:spPr>
        <p:txBody>
          <a:bodyPr spcFirstLastPara="1" wrap="square" lIns="0" tIns="0" rIns="0" bIns="96754" anchor="t" anchorCtr="0">
            <a:noAutofit/>
          </a:bodyPr>
          <a:lstStyle/>
          <a:p>
            <a:r>
              <a:rPr lang="en-GB" sz="1111" dirty="0">
                <a:solidFill>
                  <a:schemeClr val="dk1"/>
                </a:solidFill>
                <a:latin typeface="ShellBold" pitchFamily="2" charset="0"/>
                <a:ea typeface="Roboto"/>
                <a:cs typeface="Roboto"/>
                <a:sym typeface="Roboto"/>
              </a:rPr>
              <a:t>USEFUL CONTACTS/LINKS</a:t>
            </a:r>
          </a:p>
          <a:p>
            <a:endParaRPr lang="en-GB" sz="1111" b="1" dirty="0">
              <a:solidFill>
                <a:schemeClr val="dk1"/>
              </a:solidFill>
              <a:latin typeface="ShellBold" pitchFamily="2" charset="0"/>
              <a:ea typeface="Roboto"/>
              <a:cs typeface="Roboto"/>
              <a:sym typeface="Roboto"/>
            </a:endParaRPr>
          </a:p>
          <a:p>
            <a:endParaRPr lang="en-GB" sz="1111" dirty="0">
              <a:solidFill>
                <a:schemeClr val="dk1"/>
              </a:solidFill>
              <a:latin typeface="ShellBold" pitchFamily="2" charset="0"/>
              <a:ea typeface="Roboto"/>
              <a:cs typeface="Roboto"/>
              <a:sym typeface="Roboto"/>
            </a:endParaRPr>
          </a:p>
        </p:txBody>
      </p:sp>
      <p:cxnSp>
        <p:nvCxnSpPr>
          <p:cNvPr id="64" name="Google Shape;128;p11">
            <a:extLst>
              <a:ext uri="{FF2B5EF4-FFF2-40B4-BE49-F238E27FC236}">
                <a16:creationId xmlns:a16="http://schemas.microsoft.com/office/drawing/2014/main" id="{9E8124C7-76B6-0448-8C5A-B60E5758BD55}"/>
              </a:ext>
            </a:extLst>
          </p:cNvPr>
          <p:cNvCxnSpPr/>
          <p:nvPr/>
        </p:nvCxnSpPr>
        <p:spPr>
          <a:xfrm>
            <a:off x="517078" y="445021"/>
            <a:ext cx="20700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61782698"/>
      </p:ext>
    </p:extLst>
  </p:cSld>
  <p:clrMapOvr>
    <a:masterClrMapping/>
  </p:clrMapOvr>
  <p:transition/>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7_PP Framework 2">
    <p:bg>
      <p:bgPr>
        <a:solidFill>
          <a:srgbClr val="F1F1F1"/>
        </a:solidFill>
        <a:effectLst/>
      </p:bgPr>
    </p:bg>
    <p:spTree>
      <p:nvGrpSpPr>
        <p:cNvPr id="1" name=""/>
        <p:cNvGrpSpPr/>
        <p:nvPr/>
      </p:nvGrpSpPr>
      <p:grpSpPr>
        <a:xfrm>
          <a:off x="0" y="0"/>
          <a:ext cx="0" cy="0"/>
          <a:chOff x="0" y="0"/>
          <a:chExt cx="0" cy="0"/>
        </a:xfrm>
      </p:grpSpPr>
      <p:pic>
        <p:nvPicPr>
          <p:cNvPr id="178" name="Picture 177" descr="A close up of a logo&#10;&#10;Description automatically generated">
            <a:extLst>
              <a:ext uri="{FF2B5EF4-FFF2-40B4-BE49-F238E27FC236}">
                <a16:creationId xmlns:a16="http://schemas.microsoft.com/office/drawing/2014/main" id="{3DAE25A6-8AB5-A84A-96E5-1C495D7A76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21DC967B-6D49-7E4A-A8F9-6F2152432B68}"/>
              </a:ext>
            </a:extLst>
          </p:cNvPr>
          <p:cNvSpPr/>
          <p:nvPr/>
        </p:nvSpPr>
        <p:spPr>
          <a:xfrm>
            <a:off x="1001663" y="1723720"/>
            <a:ext cx="3209411" cy="656334"/>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Regularly and thoroughly wash hands with soap and water for 20 seconds+. Only use alcohol-based sanitiser if soap and water is not available.</a:t>
            </a:r>
          </a:p>
        </p:txBody>
      </p:sp>
      <p:sp>
        <p:nvSpPr>
          <p:cNvPr id="47" name="Rectangle 46">
            <a:extLst>
              <a:ext uri="{FF2B5EF4-FFF2-40B4-BE49-F238E27FC236}">
                <a16:creationId xmlns:a16="http://schemas.microsoft.com/office/drawing/2014/main" id="{019F98FF-5FF5-E84A-A983-51782356B698}"/>
              </a:ext>
            </a:extLst>
          </p:cNvPr>
          <p:cNvSpPr/>
          <p:nvPr/>
        </p:nvSpPr>
        <p:spPr>
          <a:xfrm>
            <a:off x="1001663" y="2991900"/>
            <a:ext cx="3201514" cy="1042337"/>
          </a:xfrm>
          <a:prstGeom prst="rect">
            <a:avLst/>
          </a:prstGeom>
        </p:spPr>
        <p:txBody>
          <a:bodyPr wrap="square">
            <a:spAutoFit/>
          </a:bodyPr>
          <a:lstStyle/>
          <a:p>
            <a:pPr>
              <a:lnSpc>
                <a:spcPct val="114000"/>
              </a:lnSpc>
            </a:pPr>
            <a:r>
              <a:rPr lang="en-US" sz="1100" dirty="0">
                <a:solidFill>
                  <a:srgbClr val="404040"/>
                </a:solidFill>
                <a:latin typeface="ShellBook" pitchFamily="2" charset="0"/>
              </a:rPr>
              <a:t>Cover your mouth and nose with a tissue when you cough or sneeze. Dispose of the used tissue immediately. If you do not have a tissue available, cover your mouth with the crook of your elbow, to avoid spreading droplets to your hands/ the air.</a:t>
            </a:r>
          </a:p>
        </p:txBody>
      </p:sp>
      <p:sp>
        <p:nvSpPr>
          <p:cNvPr id="72" name="Rectangle 71">
            <a:extLst>
              <a:ext uri="{FF2B5EF4-FFF2-40B4-BE49-F238E27FC236}">
                <a16:creationId xmlns:a16="http://schemas.microsoft.com/office/drawing/2014/main" id="{9C7A1FDC-CEC6-D945-9A0E-990E0734F1A5}"/>
              </a:ext>
            </a:extLst>
          </p:cNvPr>
          <p:cNvSpPr/>
          <p:nvPr/>
        </p:nvSpPr>
        <p:spPr>
          <a:xfrm>
            <a:off x="1001663" y="4568476"/>
            <a:ext cx="3598477" cy="270330"/>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Avoid touching your eyes, nose, or mouth.</a:t>
            </a:r>
          </a:p>
        </p:txBody>
      </p:sp>
      <p:sp>
        <p:nvSpPr>
          <p:cNvPr id="81" name="Rectangle 80">
            <a:extLst>
              <a:ext uri="{FF2B5EF4-FFF2-40B4-BE49-F238E27FC236}">
                <a16:creationId xmlns:a16="http://schemas.microsoft.com/office/drawing/2014/main" id="{8B828CC3-0543-E04A-9B9F-D8186CDC0E5F}"/>
              </a:ext>
            </a:extLst>
          </p:cNvPr>
          <p:cNvSpPr/>
          <p:nvPr/>
        </p:nvSpPr>
        <p:spPr>
          <a:xfrm>
            <a:off x="6418341" y="1723720"/>
            <a:ext cx="2994886" cy="656334"/>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Maintain at least 1,5 - 2 meters (5 – 6,5  feet) distance (depending on local government </a:t>
            </a:r>
            <a:r>
              <a:rPr lang="en-US" sz="1100" dirty="0">
                <a:solidFill>
                  <a:srgbClr val="404040"/>
                </a:solidFill>
                <a:latin typeface="ShellBook" pitchFamily="2" charset="0"/>
                <a:ea typeface="Shell" charset="0"/>
                <a:cs typeface="Shell" charset="0"/>
              </a:rPr>
              <a:t>guidance</a:t>
            </a: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 between yourself and other people.</a:t>
            </a:r>
          </a:p>
        </p:txBody>
      </p:sp>
      <p:sp>
        <p:nvSpPr>
          <p:cNvPr id="100" name="Rectangle 99">
            <a:extLst>
              <a:ext uri="{FF2B5EF4-FFF2-40B4-BE49-F238E27FC236}">
                <a16:creationId xmlns:a16="http://schemas.microsoft.com/office/drawing/2014/main" id="{C68626F0-4BD4-1240-A1A0-D1D9FF354D3F}"/>
              </a:ext>
            </a:extLst>
          </p:cNvPr>
          <p:cNvSpPr/>
          <p:nvPr/>
        </p:nvSpPr>
        <p:spPr>
          <a:xfrm>
            <a:off x="6418341" y="3947635"/>
            <a:ext cx="2935563" cy="849335"/>
          </a:xfrm>
          <a:prstGeom prst="rect">
            <a:avLst/>
          </a:prstGeom>
        </p:spPr>
        <p:txBody>
          <a:bodyPr wrap="square">
            <a:spAutoFit/>
          </a:bodyPr>
          <a:lstStyle/>
          <a:p>
            <a:pPr lvl="0">
              <a:lnSpc>
                <a:spcPct val="114000"/>
              </a:lnSpc>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If you are feeling unwell then please </a:t>
            </a:r>
            <a:r>
              <a:rPr lang="en-US" sz="1100" dirty="0">
                <a:solidFill>
                  <a:srgbClr val="404040"/>
                </a:solidFill>
                <a:latin typeface="ShellBook" pitchFamily="2" charset="0"/>
                <a:ea typeface="Shell" charset="0"/>
                <a:cs typeface="Shell" charset="0"/>
              </a:rPr>
              <a:t>stay home. </a:t>
            </a:r>
            <a:r>
              <a:rPr lang="en-GB" sz="1100" dirty="0">
                <a:solidFill>
                  <a:srgbClr val="404040"/>
                </a:solidFill>
                <a:latin typeface="ShellBook" pitchFamily="2" charset="0"/>
                <a:ea typeface="Shell" charset="0"/>
                <a:cs typeface="Shell" charset="0"/>
              </a:rPr>
              <a:t>If you have a fever, cough and difficulty breathing, seek medical attention via telephone initially.</a:t>
            </a:r>
            <a:endPar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endParaRPr>
          </a:p>
        </p:txBody>
      </p:sp>
      <p:sp>
        <p:nvSpPr>
          <p:cNvPr id="129" name="Rectangle 128">
            <a:extLst>
              <a:ext uri="{FF2B5EF4-FFF2-40B4-BE49-F238E27FC236}">
                <a16:creationId xmlns:a16="http://schemas.microsoft.com/office/drawing/2014/main" id="{3F2A3A90-0248-5F47-A370-8D03C52A1A9B}"/>
              </a:ext>
            </a:extLst>
          </p:cNvPr>
          <p:cNvSpPr/>
          <p:nvPr/>
        </p:nvSpPr>
        <p:spPr>
          <a:xfrm>
            <a:off x="6418341" y="2736242"/>
            <a:ext cx="3177818" cy="849335"/>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If you have travelled recently to a country with </a:t>
            </a:r>
            <a:b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b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a COVID-19 outbreak in the last 14 days and </a:t>
            </a:r>
          </a:p>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ea typeface="Shell" charset="0"/>
                <a:cs typeface="Shell" charset="0"/>
              </a:rPr>
              <a:t>you have a fever, cough, or breathing difficulties, please follow your local government advice.</a:t>
            </a:r>
          </a:p>
        </p:txBody>
      </p:sp>
      <p:sp>
        <p:nvSpPr>
          <p:cNvPr id="141" name="Rectangle 140">
            <a:extLst>
              <a:ext uri="{FF2B5EF4-FFF2-40B4-BE49-F238E27FC236}">
                <a16:creationId xmlns:a16="http://schemas.microsoft.com/office/drawing/2014/main" id="{CEE4B850-B534-2948-B224-F1E03333E053}"/>
              </a:ext>
            </a:extLst>
          </p:cNvPr>
          <p:cNvSpPr/>
          <p:nvPr/>
        </p:nvSpPr>
        <p:spPr>
          <a:xfrm>
            <a:off x="6418341" y="5112902"/>
            <a:ext cx="3059466" cy="463332"/>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1100" u="none" strike="noStrike" kern="1200" cap="none" spc="0" normalizeH="0" baseline="0" noProof="0" dirty="0">
                <a:ln>
                  <a:noFill/>
                </a:ln>
                <a:solidFill>
                  <a:srgbClr val="404040"/>
                </a:solidFill>
                <a:effectLst/>
                <a:uLnTx/>
                <a:uFillTx/>
                <a:latin typeface="ShellBook" pitchFamily="2" charset="0"/>
              </a:rPr>
              <a:t>Daily updates on the Shell position are posted on the </a:t>
            </a:r>
            <a:r>
              <a:rPr kumimoji="0" lang="en-US" sz="1100" u="none" strike="noStrike" kern="1200" cap="none" spc="0" normalizeH="0" baseline="0" noProof="0" dirty="0">
                <a:ln>
                  <a:noFill/>
                </a:ln>
                <a:solidFill>
                  <a:srgbClr val="0070C0"/>
                </a:solidFill>
                <a:effectLst/>
                <a:uLnTx/>
                <a:uFillTx/>
                <a:latin typeface="ShellBook" pitchFamily="2" charset="0"/>
                <a:hlinkClick r:id="rId3">
                  <a:extLst>
                    <a:ext uri="{A12FA001-AC4F-418D-AE19-62706E023703}">
                      <ahyp:hlinkClr xmlns:ahyp="http://schemas.microsoft.com/office/drawing/2018/hyperlinkcolor" val="tx"/>
                    </a:ext>
                  </a:extLst>
                </a:hlinkClick>
              </a:rPr>
              <a:t>Hub Health Alert</a:t>
            </a:r>
            <a:r>
              <a:rPr kumimoji="0" lang="en-US" sz="1100" u="none" strike="noStrike" kern="1200" cap="none" spc="0" normalizeH="0" baseline="0" noProof="0" dirty="0">
                <a:ln>
                  <a:noFill/>
                </a:ln>
                <a:solidFill>
                  <a:srgbClr val="404040"/>
                </a:solidFill>
                <a:effectLst/>
                <a:uLnTx/>
                <a:uFillTx/>
                <a:latin typeface="ShellBook" pitchFamily="2" charset="0"/>
              </a:rPr>
              <a:t>.</a:t>
            </a:r>
          </a:p>
        </p:txBody>
      </p:sp>
      <p:sp>
        <p:nvSpPr>
          <p:cNvPr id="146" name="Rectangle 145">
            <a:extLst>
              <a:ext uri="{FF2B5EF4-FFF2-40B4-BE49-F238E27FC236}">
                <a16:creationId xmlns:a16="http://schemas.microsoft.com/office/drawing/2014/main" id="{5CA0297D-DEB6-A447-9C25-548C6FB302C9}"/>
              </a:ext>
            </a:extLst>
          </p:cNvPr>
          <p:cNvSpPr/>
          <p:nvPr/>
        </p:nvSpPr>
        <p:spPr>
          <a:xfrm>
            <a:off x="508532" y="1659874"/>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1</a:t>
            </a:r>
          </a:p>
        </p:txBody>
      </p:sp>
      <p:grpSp>
        <p:nvGrpSpPr>
          <p:cNvPr id="65" name="Group 11">
            <a:extLst>
              <a:ext uri="{FF2B5EF4-FFF2-40B4-BE49-F238E27FC236}">
                <a16:creationId xmlns:a16="http://schemas.microsoft.com/office/drawing/2014/main" id="{B8D5635E-06D4-C842-BFDC-2E31BE0CC1A5}"/>
              </a:ext>
            </a:extLst>
          </p:cNvPr>
          <p:cNvGrpSpPr>
            <a:grpSpLocks noChangeAspect="1"/>
          </p:cNvGrpSpPr>
          <p:nvPr/>
        </p:nvGrpSpPr>
        <p:grpSpPr bwMode="auto">
          <a:xfrm>
            <a:off x="4475176" y="3188823"/>
            <a:ext cx="554739" cy="543183"/>
            <a:chOff x="3672" y="2659"/>
            <a:chExt cx="384" cy="376"/>
          </a:xfrm>
        </p:grpSpPr>
        <p:sp>
          <p:nvSpPr>
            <p:cNvPr id="66" name="Freeform 12">
              <a:extLst>
                <a:ext uri="{FF2B5EF4-FFF2-40B4-BE49-F238E27FC236}">
                  <a16:creationId xmlns:a16="http://schemas.microsoft.com/office/drawing/2014/main" id="{9C5042EB-0DFA-5447-95E2-0C0ADB126791}"/>
                </a:ext>
              </a:extLst>
            </p:cNvPr>
            <p:cNvSpPr>
              <a:spLocks/>
            </p:cNvSpPr>
            <p:nvPr/>
          </p:nvSpPr>
          <p:spPr bwMode="auto">
            <a:xfrm>
              <a:off x="3754" y="2659"/>
              <a:ext cx="196" cy="204"/>
            </a:xfrm>
            <a:custGeom>
              <a:avLst/>
              <a:gdLst>
                <a:gd name="T0" fmla="*/ 98 w 196"/>
                <a:gd name="T1" fmla="*/ 204 h 204"/>
                <a:gd name="T2" fmla="*/ 98 w 196"/>
                <a:gd name="T3" fmla="*/ 204 h 204"/>
                <a:gd name="T4" fmla="*/ 118 w 196"/>
                <a:gd name="T5" fmla="*/ 202 h 204"/>
                <a:gd name="T6" fmla="*/ 136 w 196"/>
                <a:gd name="T7" fmla="*/ 196 h 204"/>
                <a:gd name="T8" fmla="*/ 154 w 196"/>
                <a:gd name="T9" fmla="*/ 186 h 204"/>
                <a:gd name="T10" fmla="*/ 168 w 196"/>
                <a:gd name="T11" fmla="*/ 174 h 204"/>
                <a:gd name="T12" fmla="*/ 180 w 196"/>
                <a:gd name="T13" fmla="*/ 158 h 204"/>
                <a:gd name="T14" fmla="*/ 188 w 196"/>
                <a:gd name="T15" fmla="*/ 142 h 204"/>
                <a:gd name="T16" fmla="*/ 194 w 196"/>
                <a:gd name="T17" fmla="*/ 122 h 204"/>
                <a:gd name="T18" fmla="*/ 196 w 196"/>
                <a:gd name="T19" fmla="*/ 102 h 204"/>
                <a:gd name="T20" fmla="*/ 196 w 196"/>
                <a:gd name="T21" fmla="*/ 102 h 204"/>
                <a:gd name="T22" fmla="*/ 194 w 196"/>
                <a:gd name="T23" fmla="*/ 80 h 204"/>
                <a:gd name="T24" fmla="*/ 188 w 196"/>
                <a:gd name="T25" fmla="*/ 62 h 204"/>
                <a:gd name="T26" fmla="*/ 180 w 196"/>
                <a:gd name="T27" fmla="*/ 44 h 204"/>
                <a:gd name="T28" fmla="*/ 168 w 196"/>
                <a:gd name="T29" fmla="*/ 30 h 204"/>
                <a:gd name="T30" fmla="*/ 154 w 196"/>
                <a:gd name="T31" fmla="*/ 16 h 204"/>
                <a:gd name="T32" fmla="*/ 136 w 196"/>
                <a:gd name="T33" fmla="*/ 8 h 204"/>
                <a:gd name="T34" fmla="*/ 118 w 196"/>
                <a:gd name="T35" fmla="*/ 2 h 204"/>
                <a:gd name="T36" fmla="*/ 98 w 196"/>
                <a:gd name="T37" fmla="*/ 0 h 204"/>
                <a:gd name="T38" fmla="*/ 98 w 196"/>
                <a:gd name="T39" fmla="*/ 0 h 204"/>
                <a:gd name="T40" fmla="*/ 78 w 196"/>
                <a:gd name="T41" fmla="*/ 2 h 204"/>
                <a:gd name="T42" fmla="*/ 60 w 196"/>
                <a:gd name="T43" fmla="*/ 8 h 204"/>
                <a:gd name="T44" fmla="*/ 42 w 196"/>
                <a:gd name="T45" fmla="*/ 16 h 204"/>
                <a:gd name="T46" fmla="*/ 28 w 196"/>
                <a:gd name="T47" fmla="*/ 30 h 204"/>
                <a:gd name="T48" fmla="*/ 16 w 196"/>
                <a:gd name="T49" fmla="*/ 44 h 204"/>
                <a:gd name="T50" fmla="*/ 6 w 196"/>
                <a:gd name="T51" fmla="*/ 62 h 204"/>
                <a:gd name="T52" fmla="*/ 2 w 196"/>
                <a:gd name="T53" fmla="*/ 80 h 204"/>
                <a:gd name="T54" fmla="*/ 0 w 196"/>
                <a:gd name="T55" fmla="*/ 102 h 204"/>
                <a:gd name="T56" fmla="*/ 0 w 196"/>
                <a:gd name="T57" fmla="*/ 102 h 204"/>
                <a:gd name="T58" fmla="*/ 2 w 196"/>
                <a:gd name="T59" fmla="*/ 122 h 204"/>
                <a:gd name="T60" fmla="*/ 6 w 196"/>
                <a:gd name="T61" fmla="*/ 142 h 204"/>
                <a:gd name="T62" fmla="*/ 16 w 196"/>
                <a:gd name="T63" fmla="*/ 158 h 204"/>
                <a:gd name="T64" fmla="*/ 28 w 196"/>
                <a:gd name="T65" fmla="*/ 174 h 204"/>
                <a:gd name="T66" fmla="*/ 42 w 196"/>
                <a:gd name="T67" fmla="*/ 186 h 204"/>
                <a:gd name="T68" fmla="*/ 60 w 196"/>
                <a:gd name="T69" fmla="*/ 196 h 204"/>
                <a:gd name="T70" fmla="*/ 78 w 196"/>
                <a:gd name="T71" fmla="*/ 202 h 204"/>
                <a:gd name="T72" fmla="*/ 98 w 196"/>
                <a:gd name="T7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204">
                  <a:moveTo>
                    <a:pt x="98" y="204"/>
                  </a:moveTo>
                  <a:lnTo>
                    <a:pt x="98" y="204"/>
                  </a:lnTo>
                  <a:lnTo>
                    <a:pt x="118" y="202"/>
                  </a:lnTo>
                  <a:lnTo>
                    <a:pt x="136" y="196"/>
                  </a:lnTo>
                  <a:lnTo>
                    <a:pt x="154" y="186"/>
                  </a:lnTo>
                  <a:lnTo>
                    <a:pt x="168" y="174"/>
                  </a:lnTo>
                  <a:lnTo>
                    <a:pt x="180" y="158"/>
                  </a:lnTo>
                  <a:lnTo>
                    <a:pt x="188" y="142"/>
                  </a:lnTo>
                  <a:lnTo>
                    <a:pt x="194" y="122"/>
                  </a:lnTo>
                  <a:lnTo>
                    <a:pt x="196" y="102"/>
                  </a:lnTo>
                  <a:lnTo>
                    <a:pt x="196" y="102"/>
                  </a:lnTo>
                  <a:lnTo>
                    <a:pt x="194" y="80"/>
                  </a:lnTo>
                  <a:lnTo>
                    <a:pt x="188" y="62"/>
                  </a:lnTo>
                  <a:lnTo>
                    <a:pt x="180" y="44"/>
                  </a:lnTo>
                  <a:lnTo>
                    <a:pt x="168" y="30"/>
                  </a:lnTo>
                  <a:lnTo>
                    <a:pt x="154" y="16"/>
                  </a:lnTo>
                  <a:lnTo>
                    <a:pt x="136" y="8"/>
                  </a:lnTo>
                  <a:lnTo>
                    <a:pt x="118" y="2"/>
                  </a:lnTo>
                  <a:lnTo>
                    <a:pt x="98" y="0"/>
                  </a:lnTo>
                  <a:lnTo>
                    <a:pt x="98" y="0"/>
                  </a:lnTo>
                  <a:lnTo>
                    <a:pt x="78" y="2"/>
                  </a:lnTo>
                  <a:lnTo>
                    <a:pt x="60" y="8"/>
                  </a:lnTo>
                  <a:lnTo>
                    <a:pt x="42" y="16"/>
                  </a:lnTo>
                  <a:lnTo>
                    <a:pt x="28" y="30"/>
                  </a:lnTo>
                  <a:lnTo>
                    <a:pt x="16" y="44"/>
                  </a:lnTo>
                  <a:lnTo>
                    <a:pt x="6" y="62"/>
                  </a:lnTo>
                  <a:lnTo>
                    <a:pt x="2" y="80"/>
                  </a:lnTo>
                  <a:lnTo>
                    <a:pt x="0" y="102"/>
                  </a:lnTo>
                  <a:lnTo>
                    <a:pt x="0" y="102"/>
                  </a:lnTo>
                  <a:lnTo>
                    <a:pt x="2" y="122"/>
                  </a:lnTo>
                  <a:lnTo>
                    <a:pt x="6" y="142"/>
                  </a:lnTo>
                  <a:lnTo>
                    <a:pt x="16" y="158"/>
                  </a:lnTo>
                  <a:lnTo>
                    <a:pt x="28" y="174"/>
                  </a:lnTo>
                  <a:lnTo>
                    <a:pt x="42" y="186"/>
                  </a:lnTo>
                  <a:lnTo>
                    <a:pt x="60" y="196"/>
                  </a:lnTo>
                  <a:lnTo>
                    <a:pt x="78" y="202"/>
                  </a:lnTo>
                  <a:lnTo>
                    <a:pt x="98"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67" name="Freeform 13">
              <a:extLst>
                <a:ext uri="{FF2B5EF4-FFF2-40B4-BE49-F238E27FC236}">
                  <a16:creationId xmlns:a16="http://schemas.microsoft.com/office/drawing/2014/main" id="{DB90423C-7055-DA44-8F6E-D07BEEF23568}"/>
                </a:ext>
              </a:extLst>
            </p:cNvPr>
            <p:cNvSpPr>
              <a:spLocks/>
            </p:cNvSpPr>
            <p:nvPr/>
          </p:nvSpPr>
          <p:spPr bwMode="auto">
            <a:xfrm>
              <a:off x="3754" y="2659"/>
              <a:ext cx="196" cy="204"/>
            </a:xfrm>
            <a:custGeom>
              <a:avLst/>
              <a:gdLst>
                <a:gd name="T0" fmla="*/ 98 w 196"/>
                <a:gd name="T1" fmla="*/ 204 h 204"/>
                <a:gd name="T2" fmla="*/ 98 w 196"/>
                <a:gd name="T3" fmla="*/ 204 h 204"/>
                <a:gd name="T4" fmla="*/ 118 w 196"/>
                <a:gd name="T5" fmla="*/ 202 h 204"/>
                <a:gd name="T6" fmla="*/ 136 w 196"/>
                <a:gd name="T7" fmla="*/ 196 h 204"/>
                <a:gd name="T8" fmla="*/ 154 w 196"/>
                <a:gd name="T9" fmla="*/ 186 h 204"/>
                <a:gd name="T10" fmla="*/ 168 w 196"/>
                <a:gd name="T11" fmla="*/ 174 h 204"/>
                <a:gd name="T12" fmla="*/ 180 w 196"/>
                <a:gd name="T13" fmla="*/ 158 h 204"/>
                <a:gd name="T14" fmla="*/ 188 w 196"/>
                <a:gd name="T15" fmla="*/ 142 h 204"/>
                <a:gd name="T16" fmla="*/ 194 w 196"/>
                <a:gd name="T17" fmla="*/ 122 h 204"/>
                <a:gd name="T18" fmla="*/ 196 w 196"/>
                <a:gd name="T19" fmla="*/ 102 h 204"/>
                <a:gd name="T20" fmla="*/ 196 w 196"/>
                <a:gd name="T21" fmla="*/ 102 h 204"/>
                <a:gd name="T22" fmla="*/ 194 w 196"/>
                <a:gd name="T23" fmla="*/ 80 h 204"/>
                <a:gd name="T24" fmla="*/ 188 w 196"/>
                <a:gd name="T25" fmla="*/ 62 h 204"/>
                <a:gd name="T26" fmla="*/ 180 w 196"/>
                <a:gd name="T27" fmla="*/ 44 h 204"/>
                <a:gd name="T28" fmla="*/ 168 w 196"/>
                <a:gd name="T29" fmla="*/ 30 h 204"/>
                <a:gd name="T30" fmla="*/ 154 w 196"/>
                <a:gd name="T31" fmla="*/ 16 h 204"/>
                <a:gd name="T32" fmla="*/ 136 w 196"/>
                <a:gd name="T33" fmla="*/ 8 h 204"/>
                <a:gd name="T34" fmla="*/ 118 w 196"/>
                <a:gd name="T35" fmla="*/ 2 h 204"/>
                <a:gd name="T36" fmla="*/ 98 w 196"/>
                <a:gd name="T37" fmla="*/ 0 h 204"/>
                <a:gd name="T38" fmla="*/ 98 w 196"/>
                <a:gd name="T39" fmla="*/ 0 h 204"/>
                <a:gd name="T40" fmla="*/ 78 w 196"/>
                <a:gd name="T41" fmla="*/ 2 h 204"/>
                <a:gd name="T42" fmla="*/ 60 w 196"/>
                <a:gd name="T43" fmla="*/ 8 h 204"/>
                <a:gd name="T44" fmla="*/ 42 w 196"/>
                <a:gd name="T45" fmla="*/ 16 h 204"/>
                <a:gd name="T46" fmla="*/ 28 w 196"/>
                <a:gd name="T47" fmla="*/ 30 h 204"/>
                <a:gd name="T48" fmla="*/ 16 w 196"/>
                <a:gd name="T49" fmla="*/ 44 h 204"/>
                <a:gd name="T50" fmla="*/ 6 w 196"/>
                <a:gd name="T51" fmla="*/ 62 h 204"/>
                <a:gd name="T52" fmla="*/ 2 w 196"/>
                <a:gd name="T53" fmla="*/ 80 h 204"/>
                <a:gd name="T54" fmla="*/ 0 w 196"/>
                <a:gd name="T55" fmla="*/ 102 h 204"/>
                <a:gd name="T56" fmla="*/ 0 w 196"/>
                <a:gd name="T57" fmla="*/ 102 h 204"/>
                <a:gd name="T58" fmla="*/ 2 w 196"/>
                <a:gd name="T59" fmla="*/ 122 h 204"/>
                <a:gd name="T60" fmla="*/ 6 w 196"/>
                <a:gd name="T61" fmla="*/ 142 h 204"/>
                <a:gd name="T62" fmla="*/ 16 w 196"/>
                <a:gd name="T63" fmla="*/ 158 h 204"/>
                <a:gd name="T64" fmla="*/ 28 w 196"/>
                <a:gd name="T65" fmla="*/ 174 h 204"/>
                <a:gd name="T66" fmla="*/ 42 w 196"/>
                <a:gd name="T67" fmla="*/ 186 h 204"/>
                <a:gd name="T68" fmla="*/ 60 w 196"/>
                <a:gd name="T69" fmla="*/ 196 h 204"/>
                <a:gd name="T70" fmla="*/ 78 w 196"/>
                <a:gd name="T71" fmla="*/ 202 h 204"/>
                <a:gd name="T72" fmla="*/ 98 w 196"/>
                <a:gd name="T7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204">
                  <a:moveTo>
                    <a:pt x="98" y="204"/>
                  </a:moveTo>
                  <a:lnTo>
                    <a:pt x="98" y="204"/>
                  </a:lnTo>
                  <a:lnTo>
                    <a:pt x="118" y="202"/>
                  </a:lnTo>
                  <a:lnTo>
                    <a:pt x="136" y="196"/>
                  </a:lnTo>
                  <a:lnTo>
                    <a:pt x="154" y="186"/>
                  </a:lnTo>
                  <a:lnTo>
                    <a:pt x="168" y="174"/>
                  </a:lnTo>
                  <a:lnTo>
                    <a:pt x="180" y="158"/>
                  </a:lnTo>
                  <a:lnTo>
                    <a:pt x="188" y="142"/>
                  </a:lnTo>
                  <a:lnTo>
                    <a:pt x="194" y="122"/>
                  </a:lnTo>
                  <a:lnTo>
                    <a:pt x="196" y="102"/>
                  </a:lnTo>
                  <a:lnTo>
                    <a:pt x="196" y="102"/>
                  </a:lnTo>
                  <a:lnTo>
                    <a:pt x="194" y="80"/>
                  </a:lnTo>
                  <a:lnTo>
                    <a:pt x="188" y="62"/>
                  </a:lnTo>
                  <a:lnTo>
                    <a:pt x="180" y="44"/>
                  </a:lnTo>
                  <a:lnTo>
                    <a:pt x="168" y="30"/>
                  </a:lnTo>
                  <a:lnTo>
                    <a:pt x="154" y="16"/>
                  </a:lnTo>
                  <a:lnTo>
                    <a:pt x="136" y="8"/>
                  </a:lnTo>
                  <a:lnTo>
                    <a:pt x="118" y="2"/>
                  </a:lnTo>
                  <a:lnTo>
                    <a:pt x="98" y="0"/>
                  </a:lnTo>
                  <a:lnTo>
                    <a:pt x="98" y="0"/>
                  </a:lnTo>
                  <a:lnTo>
                    <a:pt x="78" y="2"/>
                  </a:lnTo>
                  <a:lnTo>
                    <a:pt x="60" y="8"/>
                  </a:lnTo>
                  <a:lnTo>
                    <a:pt x="42" y="16"/>
                  </a:lnTo>
                  <a:lnTo>
                    <a:pt x="28" y="30"/>
                  </a:lnTo>
                  <a:lnTo>
                    <a:pt x="16" y="44"/>
                  </a:lnTo>
                  <a:lnTo>
                    <a:pt x="6" y="62"/>
                  </a:lnTo>
                  <a:lnTo>
                    <a:pt x="2" y="80"/>
                  </a:lnTo>
                  <a:lnTo>
                    <a:pt x="0" y="102"/>
                  </a:lnTo>
                  <a:lnTo>
                    <a:pt x="0" y="102"/>
                  </a:lnTo>
                  <a:lnTo>
                    <a:pt x="2" y="122"/>
                  </a:lnTo>
                  <a:lnTo>
                    <a:pt x="6" y="142"/>
                  </a:lnTo>
                  <a:lnTo>
                    <a:pt x="16" y="158"/>
                  </a:lnTo>
                  <a:lnTo>
                    <a:pt x="28" y="174"/>
                  </a:lnTo>
                  <a:lnTo>
                    <a:pt x="42" y="186"/>
                  </a:lnTo>
                  <a:lnTo>
                    <a:pt x="60" y="196"/>
                  </a:lnTo>
                  <a:lnTo>
                    <a:pt x="78" y="202"/>
                  </a:lnTo>
                  <a:lnTo>
                    <a:pt x="98"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68" name="Freeform 14">
              <a:extLst>
                <a:ext uri="{FF2B5EF4-FFF2-40B4-BE49-F238E27FC236}">
                  <a16:creationId xmlns:a16="http://schemas.microsoft.com/office/drawing/2014/main" id="{4B4F1719-22C4-254C-B2AD-C32581E29325}"/>
                </a:ext>
              </a:extLst>
            </p:cNvPr>
            <p:cNvSpPr>
              <a:spLocks/>
            </p:cNvSpPr>
            <p:nvPr/>
          </p:nvSpPr>
          <p:spPr bwMode="auto">
            <a:xfrm>
              <a:off x="3718" y="2829"/>
              <a:ext cx="338" cy="206"/>
            </a:xfrm>
            <a:custGeom>
              <a:avLst/>
              <a:gdLst>
                <a:gd name="T0" fmla="*/ 20 w 338"/>
                <a:gd name="T1" fmla="*/ 206 h 206"/>
                <a:gd name="T2" fmla="*/ 20 w 338"/>
                <a:gd name="T3" fmla="*/ 206 h 206"/>
                <a:gd name="T4" fmla="*/ 22 w 338"/>
                <a:gd name="T5" fmla="*/ 198 h 206"/>
                <a:gd name="T6" fmla="*/ 24 w 338"/>
                <a:gd name="T7" fmla="*/ 180 h 206"/>
                <a:gd name="T8" fmla="*/ 24 w 338"/>
                <a:gd name="T9" fmla="*/ 152 h 206"/>
                <a:gd name="T10" fmla="*/ 24 w 338"/>
                <a:gd name="T11" fmla="*/ 136 h 206"/>
                <a:gd name="T12" fmla="*/ 20 w 338"/>
                <a:gd name="T13" fmla="*/ 122 h 206"/>
                <a:gd name="T14" fmla="*/ 20 w 338"/>
                <a:gd name="T15" fmla="*/ 122 h 206"/>
                <a:gd name="T16" fmla="*/ 12 w 338"/>
                <a:gd name="T17" fmla="*/ 92 h 206"/>
                <a:gd name="T18" fmla="*/ 4 w 338"/>
                <a:gd name="T19" fmla="*/ 64 h 206"/>
                <a:gd name="T20" fmla="*/ 0 w 338"/>
                <a:gd name="T21" fmla="*/ 52 h 206"/>
                <a:gd name="T22" fmla="*/ 0 w 338"/>
                <a:gd name="T23" fmla="*/ 42 h 206"/>
                <a:gd name="T24" fmla="*/ 2 w 338"/>
                <a:gd name="T25" fmla="*/ 32 h 206"/>
                <a:gd name="T26" fmla="*/ 6 w 338"/>
                <a:gd name="T27" fmla="*/ 22 h 206"/>
                <a:gd name="T28" fmla="*/ 6 w 338"/>
                <a:gd name="T29" fmla="*/ 22 h 206"/>
                <a:gd name="T30" fmla="*/ 12 w 338"/>
                <a:gd name="T31" fmla="*/ 18 h 206"/>
                <a:gd name="T32" fmla="*/ 20 w 338"/>
                <a:gd name="T33" fmla="*/ 14 h 206"/>
                <a:gd name="T34" fmla="*/ 48 w 338"/>
                <a:gd name="T35" fmla="*/ 8 h 206"/>
                <a:gd name="T36" fmla="*/ 84 w 338"/>
                <a:gd name="T37" fmla="*/ 4 h 206"/>
                <a:gd name="T38" fmla="*/ 126 w 338"/>
                <a:gd name="T39" fmla="*/ 2 h 206"/>
                <a:gd name="T40" fmla="*/ 208 w 338"/>
                <a:gd name="T41" fmla="*/ 0 h 206"/>
                <a:gd name="T42" fmla="*/ 268 w 338"/>
                <a:gd name="T43" fmla="*/ 0 h 206"/>
                <a:gd name="T44" fmla="*/ 268 w 338"/>
                <a:gd name="T45" fmla="*/ 0 h 206"/>
                <a:gd name="T46" fmla="*/ 300 w 338"/>
                <a:gd name="T47" fmla="*/ 0 h 206"/>
                <a:gd name="T48" fmla="*/ 320 w 338"/>
                <a:gd name="T49" fmla="*/ 2 h 206"/>
                <a:gd name="T50" fmla="*/ 326 w 338"/>
                <a:gd name="T51" fmla="*/ 4 h 206"/>
                <a:gd name="T52" fmla="*/ 330 w 338"/>
                <a:gd name="T53" fmla="*/ 6 h 206"/>
                <a:gd name="T54" fmla="*/ 334 w 338"/>
                <a:gd name="T55" fmla="*/ 10 h 206"/>
                <a:gd name="T56" fmla="*/ 336 w 338"/>
                <a:gd name="T57" fmla="*/ 16 h 206"/>
                <a:gd name="T58" fmla="*/ 336 w 338"/>
                <a:gd name="T59" fmla="*/ 16 h 206"/>
                <a:gd name="T60" fmla="*/ 338 w 338"/>
                <a:gd name="T61" fmla="*/ 28 h 206"/>
                <a:gd name="T62" fmla="*/ 338 w 338"/>
                <a:gd name="T63" fmla="*/ 40 h 206"/>
                <a:gd name="T64" fmla="*/ 336 w 338"/>
                <a:gd name="T65" fmla="*/ 44 h 206"/>
                <a:gd name="T66" fmla="*/ 334 w 338"/>
                <a:gd name="T67" fmla="*/ 48 h 206"/>
                <a:gd name="T68" fmla="*/ 330 w 338"/>
                <a:gd name="T69" fmla="*/ 52 h 206"/>
                <a:gd name="T70" fmla="*/ 324 w 338"/>
                <a:gd name="T71" fmla="*/ 56 h 206"/>
                <a:gd name="T72" fmla="*/ 324 w 338"/>
                <a:gd name="T73" fmla="*/ 56 h 206"/>
                <a:gd name="T74" fmla="*/ 284 w 338"/>
                <a:gd name="T75" fmla="*/ 62 h 206"/>
                <a:gd name="T76" fmla="*/ 212 w 338"/>
                <a:gd name="T77" fmla="*/ 70 h 206"/>
                <a:gd name="T78" fmla="*/ 140 w 338"/>
                <a:gd name="T79" fmla="*/ 80 h 206"/>
                <a:gd name="T80" fmla="*/ 114 w 338"/>
                <a:gd name="T81" fmla="*/ 84 h 206"/>
                <a:gd name="T82" fmla="*/ 100 w 338"/>
                <a:gd name="T83" fmla="*/ 88 h 206"/>
                <a:gd name="T84" fmla="*/ 20 w 338"/>
                <a:gd name="T8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8" h="206">
                  <a:moveTo>
                    <a:pt x="20" y="206"/>
                  </a:moveTo>
                  <a:lnTo>
                    <a:pt x="20" y="206"/>
                  </a:lnTo>
                  <a:lnTo>
                    <a:pt x="22" y="198"/>
                  </a:lnTo>
                  <a:lnTo>
                    <a:pt x="24" y="180"/>
                  </a:lnTo>
                  <a:lnTo>
                    <a:pt x="24" y="152"/>
                  </a:lnTo>
                  <a:lnTo>
                    <a:pt x="24" y="136"/>
                  </a:lnTo>
                  <a:lnTo>
                    <a:pt x="20" y="122"/>
                  </a:lnTo>
                  <a:lnTo>
                    <a:pt x="20" y="122"/>
                  </a:lnTo>
                  <a:lnTo>
                    <a:pt x="12" y="92"/>
                  </a:lnTo>
                  <a:lnTo>
                    <a:pt x="4" y="64"/>
                  </a:lnTo>
                  <a:lnTo>
                    <a:pt x="0" y="52"/>
                  </a:lnTo>
                  <a:lnTo>
                    <a:pt x="0" y="42"/>
                  </a:lnTo>
                  <a:lnTo>
                    <a:pt x="2" y="32"/>
                  </a:lnTo>
                  <a:lnTo>
                    <a:pt x="6" y="22"/>
                  </a:lnTo>
                  <a:lnTo>
                    <a:pt x="6" y="22"/>
                  </a:lnTo>
                  <a:lnTo>
                    <a:pt x="12" y="18"/>
                  </a:lnTo>
                  <a:lnTo>
                    <a:pt x="20" y="14"/>
                  </a:lnTo>
                  <a:lnTo>
                    <a:pt x="48" y="8"/>
                  </a:lnTo>
                  <a:lnTo>
                    <a:pt x="84" y="4"/>
                  </a:lnTo>
                  <a:lnTo>
                    <a:pt x="126" y="2"/>
                  </a:lnTo>
                  <a:lnTo>
                    <a:pt x="208" y="0"/>
                  </a:lnTo>
                  <a:lnTo>
                    <a:pt x="268" y="0"/>
                  </a:lnTo>
                  <a:lnTo>
                    <a:pt x="268" y="0"/>
                  </a:lnTo>
                  <a:lnTo>
                    <a:pt x="300" y="0"/>
                  </a:lnTo>
                  <a:lnTo>
                    <a:pt x="320" y="2"/>
                  </a:lnTo>
                  <a:lnTo>
                    <a:pt x="326" y="4"/>
                  </a:lnTo>
                  <a:lnTo>
                    <a:pt x="330" y="6"/>
                  </a:lnTo>
                  <a:lnTo>
                    <a:pt x="334" y="10"/>
                  </a:lnTo>
                  <a:lnTo>
                    <a:pt x="336" y="16"/>
                  </a:lnTo>
                  <a:lnTo>
                    <a:pt x="336" y="16"/>
                  </a:lnTo>
                  <a:lnTo>
                    <a:pt x="338" y="28"/>
                  </a:lnTo>
                  <a:lnTo>
                    <a:pt x="338" y="40"/>
                  </a:lnTo>
                  <a:lnTo>
                    <a:pt x="336" y="44"/>
                  </a:lnTo>
                  <a:lnTo>
                    <a:pt x="334" y="48"/>
                  </a:lnTo>
                  <a:lnTo>
                    <a:pt x="330" y="52"/>
                  </a:lnTo>
                  <a:lnTo>
                    <a:pt x="324" y="56"/>
                  </a:lnTo>
                  <a:lnTo>
                    <a:pt x="324" y="56"/>
                  </a:lnTo>
                  <a:lnTo>
                    <a:pt x="284" y="62"/>
                  </a:lnTo>
                  <a:lnTo>
                    <a:pt x="212" y="70"/>
                  </a:lnTo>
                  <a:lnTo>
                    <a:pt x="140" y="80"/>
                  </a:lnTo>
                  <a:lnTo>
                    <a:pt x="114" y="84"/>
                  </a:lnTo>
                  <a:lnTo>
                    <a:pt x="100" y="88"/>
                  </a:lnTo>
                  <a:lnTo>
                    <a:pt x="20" y="20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69" name="Freeform 15">
              <a:extLst>
                <a:ext uri="{FF2B5EF4-FFF2-40B4-BE49-F238E27FC236}">
                  <a16:creationId xmlns:a16="http://schemas.microsoft.com/office/drawing/2014/main" id="{C1C95352-3855-074B-9071-A697CB0F85E5}"/>
                </a:ext>
              </a:extLst>
            </p:cNvPr>
            <p:cNvSpPr>
              <a:spLocks/>
            </p:cNvSpPr>
            <p:nvPr/>
          </p:nvSpPr>
          <p:spPr bwMode="auto">
            <a:xfrm>
              <a:off x="3718" y="2829"/>
              <a:ext cx="338" cy="206"/>
            </a:xfrm>
            <a:custGeom>
              <a:avLst/>
              <a:gdLst>
                <a:gd name="T0" fmla="*/ 20 w 338"/>
                <a:gd name="T1" fmla="*/ 206 h 206"/>
                <a:gd name="T2" fmla="*/ 20 w 338"/>
                <a:gd name="T3" fmla="*/ 206 h 206"/>
                <a:gd name="T4" fmla="*/ 22 w 338"/>
                <a:gd name="T5" fmla="*/ 198 h 206"/>
                <a:gd name="T6" fmla="*/ 24 w 338"/>
                <a:gd name="T7" fmla="*/ 180 h 206"/>
                <a:gd name="T8" fmla="*/ 24 w 338"/>
                <a:gd name="T9" fmla="*/ 152 h 206"/>
                <a:gd name="T10" fmla="*/ 24 w 338"/>
                <a:gd name="T11" fmla="*/ 136 h 206"/>
                <a:gd name="T12" fmla="*/ 20 w 338"/>
                <a:gd name="T13" fmla="*/ 122 h 206"/>
                <a:gd name="T14" fmla="*/ 20 w 338"/>
                <a:gd name="T15" fmla="*/ 122 h 206"/>
                <a:gd name="T16" fmla="*/ 12 w 338"/>
                <a:gd name="T17" fmla="*/ 92 h 206"/>
                <a:gd name="T18" fmla="*/ 4 w 338"/>
                <a:gd name="T19" fmla="*/ 64 h 206"/>
                <a:gd name="T20" fmla="*/ 0 w 338"/>
                <a:gd name="T21" fmla="*/ 52 h 206"/>
                <a:gd name="T22" fmla="*/ 0 w 338"/>
                <a:gd name="T23" fmla="*/ 42 h 206"/>
                <a:gd name="T24" fmla="*/ 2 w 338"/>
                <a:gd name="T25" fmla="*/ 32 h 206"/>
                <a:gd name="T26" fmla="*/ 6 w 338"/>
                <a:gd name="T27" fmla="*/ 22 h 206"/>
                <a:gd name="T28" fmla="*/ 6 w 338"/>
                <a:gd name="T29" fmla="*/ 22 h 206"/>
                <a:gd name="T30" fmla="*/ 12 w 338"/>
                <a:gd name="T31" fmla="*/ 18 h 206"/>
                <a:gd name="T32" fmla="*/ 20 w 338"/>
                <a:gd name="T33" fmla="*/ 14 h 206"/>
                <a:gd name="T34" fmla="*/ 48 w 338"/>
                <a:gd name="T35" fmla="*/ 8 h 206"/>
                <a:gd name="T36" fmla="*/ 84 w 338"/>
                <a:gd name="T37" fmla="*/ 4 h 206"/>
                <a:gd name="T38" fmla="*/ 126 w 338"/>
                <a:gd name="T39" fmla="*/ 2 h 206"/>
                <a:gd name="T40" fmla="*/ 208 w 338"/>
                <a:gd name="T41" fmla="*/ 0 h 206"/>
                <a:gd name="T42" fmla="*/ 268 w 338"/>
                <a:gd name="T43" fmla="*/ 0 h 206"/>
                <a:gd name="T44" fmla="*/ 268 w 338"/>
                <a:gd name="T45" fmla="*/ 0 h 206"/>
                <a:gd name="T46" fmla="*/ 300 w 338"/>
                <a:gd name="T47" fmla="*/ 0 h 206"/>
                <a:gd name="T48" fmla="*/ 320 w 338"/>
                <a:gd name="T49" fmla="*/ 2 h 206"/>
                <a:gd name="T50" fmla="*/ 326 w 338"/>
                <a:gd name="T51" fmla="*/ 4 h 206"/>
                <a:gd name="T52" fmla="*/ 330 w 338"/>
                <a:gd name="T53" fmla="*/ 6 h 206"/>
                <a:gd name="T54" fmla="*/ 334 w 338"/>
                <a:gd name="T55" fmla="*/ 10 h 206"/>
                <a:gd name="T56" fmla="*/ 336 w 338"/>
                <a:gd name="T57" fmla="*/ 16 h 206"/>
                <a:gd name="T58" fmla="*/ 336 w 338"/>
                <a:gd name="T59" fmla="*/ 16 h 206"/>
                <a:gd name="T60" fmla="*/ 338 w 338"/>
                <a:gd name="T61" fmla="*/ 28 h 206"/>
                <a:gd name="T62" fmla="*/ 338 w 338"/>
                <a:gd name="T63" fmla="*/ 40 h 206"/>
                <a:gd name="T64" fmla="*/ 336 w 338"/>
                <a:gd name="T65" fmla="*/ 44 h 206"/>
                <a:gd name="T66" fmla="*/ 334 w 338"/>
                <a:gd name="T67" fmla="*/ 48 h 206"/>
                <a:gd name="T68" fmla="*/ 330 w 338"/>
                <a:gd name="T69" fmla="*/ 52 h 206"/>
                <a:gd name="T70" fmla="*/ 324 w 338"/>
                <a:gd name="T71" fmla="*/ 56 h 206"/>
                <a:gd name="T72" fmla="*/ 324 w 338"/>
                <a:gd name="T73" fmla="*/ 56 h 206"/>
                <a:gd name="T74" fmla="*/ 284 w 338"/>
                <a:gd name="T75" fmla="*/ 62 h 206"/>
                <a:gd name="T76" fmla="*/ 212 w 338"/>
                <a:gd name="T77" fmla="*/ 70 h 206"/>
                <a:gd name="T78" fmla="*/ 140 w 338"/>
                <a:gd name="T79" fmla="*/ 80 h 206"/>
                <a:gd name="T80" fmla="*/ 114 w 338"/>
                <a:gd name="T81" fmla="*/ 84 h 206"/>
                <a:gd name="T82" fmla="*/ 100 w 338"/>
                <a:gd name="T83" fmla="*/ 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206">
                  <a:moveTo>
                    <a:pt x="20" y="206"/>
                  </a:moveTo>
                  <a:lnTo>
                    <a:pt x="20" y="206"/>
                  </a:lnTo>
                  <a:lnTo>
                    <a:pt x="22" y="198"/>
                  </a:lnTo>
                  <a:lnTo>
                    <a:pt x="24" y="180"/>
                  </a:lnTo>
                  <a:lnTo>
                    <a:pt x="24" y="152"/>
                  </a:lnTo>
                  <a:lnTo>
                    <a:pt x="24" y="136"/>
                  </a:lnTo>
                  <a:lnTo>
                    <a:pt x="20" y="122"/>
                  </a:lnTo>
                  <a:lnTo>
                    <a:pt x="20" y="122"/>
                  </a:lnTo>
                  <a:lnTo>
                    <a:pt x="12" y="92"/>
                  </a:lnTo>
                  <a:lnTo>
                    <a:pt x="4" y="64"/>
                  </a:lnTo>
                  <a:lnTo>
                    <a:pt x="0" y="52"/>
                  </a:lnTo>
                  <a:lnTo>
                    <a:pt x="0" y="42"/>
                  </a:lnTo>
                  <a:lnTo>
                    <a:pt x="2" y="32"/>
                  </a:lnTo>
                  <a:lnTo>
                    <a:pt x="6" y="22"/>
                  </a:lnTo>
                  <a:lnTo>
                    <a:pt x="6" y="22"/>
                  </a:lnTo>
                  <a:lnTo>
                    <a:pt x="12" y="18"/>
                  </a:lnTo>
                  <a:lnTo>
                    <a:pt x="20" y="14"/>
                  </a:lnTo>
                  <a:lnTo>
                    <a:pt x="48" y="8"/>
                  </a:lnTo>
                  <a:lnTo>
                    <a:pt x="84" y="4"/>
                  </a:lnTo>
                  <a:lnTo>
                    <a:pt x="126" y="2"/>
                  </a:lnTo>
                  <a:lnTo>
                    <a:pt x="208" y="0"/>
                  </a:lnTo>
                  <a:lnTo>
                    <a:pt x="268" y="0"/>
                  </a:lnTo>
                  <a:lnTo>
                    <a:pt x="268" y="0"/>
                  </a:lnTo>
                  <a:lnTo>
                    <a:pt x="300" y="0"/>
                  </a:lnTo>
                  <a:lnTo>
                    <a:pt x="320" y="2"/>
                  </a:lnTo>
                  <a:lnTo>
                    <a:pt x="326" y="4"/>
                  </a:lnTo>
                  <a:lnTo>
                    <a:pt x="330" y="6"/>
                  </a:lnTo>
                  <a:lnTo>
                    <a:pt x="334" y="10"/>
                  </a:lnTo>
                  <a:lnTo>
                    <a:pt x="336" y="16"/>
                  </a:lnTo>
                  <a:lnTo>
                    <a:pt x="336" y="16"/>
                  </a:lnTo>
                  <a:lnTo>
                    <a:pt x="338" y="28"/>
                  </a:lnTo>
                  <a:lnTo>
                    <a:pt x="338" y="40"/>
                  </a:lnTo>
                  <a:lnTo>
                    <a:pt x="336" y="44"/>
                  </a:lnTo>
                  <a:lnTo>
                    <a:pt x="334" y="48"/>
                  </a:lnTo>
                  <a:lnTo>
                    <a:pt x="330" y="52"/>
                  </a:lnTo>
                  <a:lnTo>
                    <a:pt x="324" y="56"/>
                  </a:lnTo>
                  <a:lnTo>
                    <a:pt x="324" y="56"/>
                  </a:lnTo>
                  <a:lnTo>
                    <a:pt x="284" y="62"/>
                  </a:lnTo>
                  <a:lnTo>
                    <a:pt x="212" y="70"/>
                  </a:lnTo>
                  <a:lnTo>
                    <a:pt x="140" y="80"/>
                  </a:lnTo>
                  <a:lnTo>
                    <a:pt x="114" y="84"/>
                  </a:lnTo>
                  <a:lnTo>
                    <a:pt x="10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0" name="Freeform 16">
              <a:extLst>
                <a:ext uri="{FF2B5EF4-FFF2-40B4-BE49-F238E27FC236}">
                  <a16:creationId xmlns:a16="http://schemas.microsoft.com/office/drawing/2014/main" id="{2FEA026E-317E-6D44-B2D0-00A121AB8A66}"/>
                </a:ext>
              </a:extLst>
            </p:cNvPr>
            <p:cNvSpPr>
              <a:spLocks/>
            </p:cNvSpPr>
            <p:nvPr/>
          </p:nvSpPr>
          <p:spPr bwMode="auto">
            <a:xfrm>
              <a:off x="3738" y="2897"/>
              <a:ext cx="290" cy="136"/>
            </a:xfrm>
            <a:custGeom>
              <a:avLst/>
              <a:gdLst>
                <a:gd name="T0" fmla="*/ 74 w 290"/>
                <a:gd name="T1" fmla="*/ 24 h 136"/>
                <a:gd name="T2" fmla="*/ 278 w 290"/>
                <a:gd name="T3" fmla="*/ 0 h 136"/>
                <a:gd name="T4" fmla="*/ 278 w 290"/>
                <a:gd name="T5" fmla="*/ 0 h 136"/>
                <a:gd name="T6" fmla="*/ 280 w 290"/>
                <a:gd name="T7" fmla="*/ 14 h 136"/>
                <a:gd name="T8" fmla="*/ 286 w 290"/>
                <a:gd name="T9" fmla="*/ 48 h 136"/>
                <a:gd name="T10" fmla="*/ 288 w 290"/>
                <a:gd name="T11" fmla="*/ 70 h 136"/>
                <a:gd name="T12" fmla="*/ 290 w 290"/>
                <a:gd name="T13" fmla="*/ 92 h 136"/>
                <a:gd name="T14" fmla="*/ 288 w 290"/>
                <a:gd name="T15" fmla="*/ 116 h 136"/>
                <a:gd name="T16" fmla="*/ 284 w 290"/>
                <a:gd name="T17" fmla="*/ 136 h 136"/>
                <a:gd name="T18" fmla="*/ 0 w 290"/>
                <a:gd name="T19" fmla="*/ 136 h 136"/>
                <a:gd name="T20" fmla="*/ 74 w 290"/>
                <a:gd name="T21"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136">
                  <a:moveTo>
                    <a:pt x="74" y="24"/>
                  </a:moveTo>
                  <a:lnTo>
                    <a:pt x="278" y="0"/>
                  </a:lnTo>
                  <a:lnTo>
                    <a:pt x="278" y="0"/>
                  </a:lnTo>
                  <a:lnTo>
                    <a:pt x="280" y="14"/>
                  </a:lnTo>
                  <a:lnTo>
                    <a:pt x="286" y="48"/>
                  </a:lnTo>
                  <a:lnTo>
                    <a:pt x="288" y="70"/>
                  </a:lnTo>
                  <a:lnTo>
                    <a:pt x="290" y="92"/>
                  </a:lnTo>
                  <a:lnTo>
                    <a:pt x="288" y="116"/>
                  </a:lnTo>
                  <a:lnTo>
                    <a:pt x="284" y="136"/>
                  </a:lnTo>
                  <a:lnTo>
                    <a:pt x="0" y="136"/>
                  </a:lnTo>
                  <a:lnTo>
                    <a:pt x="74" y="24"/>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1" name="Freeform 17">
              <a:extLst>
                <a:ext uri="{FF2B5EF4-FFF2-40B4-BE49-F238E27FC236}">
                  <a16:creationId xmlns:a16="http://schemas.microsoft.com/office/drawing/2014/main" id="{540CD280-F985-4E4E-8F15-E4B86E387108}"/>
                </a:ext>
              </a:extLst>
            </p:cNvPr>
            <p:cNvSpPr>
              <a:spLocks/>
            </p:cNvSpPr>
            <p:nvPr/>
          </p:nvSpPr>
          <p:spPr bwMode="auto">
            <a:xfrm>
              <a:off x="3672" y="2775"/>
              <a:ext cx="68" cy="64"/>
            </a:xfrm>
            <a:custGeom>
              <a:avLst/>
              <a:gdLst>
                <a:gd name="T0" fmla="*/ 10 w 68"/>
                <a:gd name="T1" fmla="*/ 52 h 64"/>
                <a:gd name="T2" fmla="*/ 20 w 68"/>
                <a:gd name="T3" fmla="*/ 58 h 64"/>
                <a:gd name="T4" fmla="*/ 24 w 68"/>
                <a:gd name="T5" fmla="*/ 62 h 64"/>
                <a:gd name="T6" fmla="*/ 34 w 68"/>
                <a:gd name="T7" fmla="*/ 62 h 64"/>
                <a:gd name="T8" fmla="*/ 46 w 68"/>
                <a:gd name="T9" fmla="*/ 54 h 64"/>
                <a:gd name="T10" fmla="*/ 36 w 68"/>
                <a:gd name="T11" fmla="*/ 54 h 64"/>
                <a:gd name="T12" fmla="*/ 30 w 68"/>
                <a:gd name="T13" fmla="*/ 58 h 64"/>
                <a:gd name="T14" fmla="*/ 22 w 68"/>
                <a:gd name="T15" fmla="*/ 48 h 64"/>
                <a:gd name="T16" fmla="*/ 12 w 68"/>
                <a:gd name="T17" fmla="*/ 48 h 64"/>
                <a:gd name="T18" fmla="*/ 8 w 68"/>
                <a:gd name="T19" fmla="*/ 40 h 64"/>
                <a:gd name="T20" fmla="*/ 10 w 68"/>
                <a:gd name="T21" fmla="*/ 28 h 64"/>
                <a:gd name="T22" fmla="*/ 18 w 68"/>
                <a:gd name="T23" fmla="*/ 20 h 64"/>
                <a:gd name="T24" fmla="*/ 28 w 68"/>
                <a:gd name="T25" fmla="*/ 20 h 64"/>
                <a:gd name="T26" fmla="*/ 38 w 68"/>
                <a:gd name="T27" fmla="*/ 16 h 64"/>
                <a:gd name="T28" fmla="*/ 46 w 68"/>
                <a:gd name="T29" fmla="*/ 4 h 64"/>
                <a:gd name="T30" fmla="*/ 58 w 68"/>
                <a:gd name="T31" fmla="*/ 14 h 64"/>
                <a:gd name="T32" fmla="*/ 56 w 68"/>
                <a:gd name="T33" fmla="*/ 32 h 64"/>
                <a:gd name="T34" fmla="*/ 44 w 68"/>
                <a:gd name="T35" fmla="*/ 40 h 64"/>
                <a:gd name="T36" fmla="*/ 40 w 68"/>
                <a:gd name="T37" fmla="*/ 34 h 64"/>
                <a:gd name="T38" fmla="*/ 32 w 68"/>
                <a:gd name="T39" fmla="*/ 36 h 64"/>
                <a:gd name="T40" fmla="*/ 38 w 68"/>
                <a:gd name="T41" fmla="*/ 46 h 64"/>
                <a:gd name="T42" fmla="*/ 48 w 68"/>
                <a:gd name="T43" fmla="*/ 52 h 64"/>
                <a:gd name="T44" fmla="*/ 54 w 68"/>
                <a:gd name="T45" fmla="*/ 54 h 64"/>
                <a:gd name="T46" fmla="*/ 46 w 68"/>
                <a:gd name="T47" fmla="*/ 46 h 64"/>
                <a:gd name="T48" fmla="*/ 44 w 68"/>
                <a:gd name="T49" fmla="*/ 40 h 64"/>
                <a:gd name="T50" fmla="*/ 52 w 68"/>
                <a:gd name="T51" fmla="*/ 40 h 64"/>
                <a:gd name="T52" fmla="*/ 62 w 68"/>
                <a:gd name="T53" fmla="*/ 34 h 64"/>
                <a:gd name="T54" fmla="*/ 68 w 68"/>
                <a:gd name="T55" fmla="*/ 22 h 64"/>
                <a:gd name="T56" fmla="*/ 66 w 68"/>
                <a:gd name="T57" fmla="*/ 12 h 64"/>
                <a:gd name="T58" fmla="*/ 58 w 68"/>
                <a:gd name="T59" fmla="*/ 4 h 64"/>
                <a:gd name="T60" fmla="*/ 50 w 68"/>
                <a:gd name="T61" fmla="*/ 0 h 64"/>
                <a:gd name="T62" fmla="*/ 40 w 68"/>
                <a:gd name="T63" fmla="*/ 2 h 64"/>
                <a:gd name="T64" fmla="*/ 36 w 68"/>
                <a:gd name="T65" fmla="*/ 6 h 64"/>
                <a:gd name="T66" fmla="*/ 30 w 68"/>
                <a:gd name="T67" fmla="*/ 14 h 64"/>
                <a:gd name="T68" fmla="*/ 22 w 68"/>
                <a:gd name="T69" fmla="*/ 16 h 64"/>
                <a:gd name="T70" fmla="*/ 8 w 68"/>
                <a:gd name="T71" fmla="*/ 20 h 64"/>
                <a:gd name="T72" fmla="*/ 0 w 68"/>
                <a:gd name="T73"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64">
                  <a:moveTo>
                    <a:pt x="6" y="50"/>
                  </a:moveTo>
                  <a:lnTo>
                    <a:pt x="10" y="52"/>
                  </a:lnTo>
                  <a:lnTo>
                    <a:pt x="14" y="50"/>
                  </a:lnTo>
                  <a:lnTo>
                    <a:pt x="20" y="58"/>
                  </a:lnTo>
                  <a:lnTo>
                    <a:pt x="20" y="60"/>
                  </a:lnTo>
                  <a:lnTo>
                    <a:pt x="24" y="62"/>
                  </a:lnTo>
                  <a:lnTo>
                    <a:pt x="28" y="64"/>
                  </a:lnTo>
                  <a:lnTo>
                    <a:pt x="34" y="62"/>
                  </a:lnTo>
                  <a:lnTo>
                    <a:pt x="40" y="58"/>
                  </a:lnTo>
                  <a:lnTo>
                    <a:pt x="46" y="54"/>
                  </a:lnTo>
                  <a:lnTo>
                    <a:pt x="38" y="54"/>
                  </a:lnTo>
                  <a:lnTo>
                    <a:pt x="36" y="54"/>
                  </a:lnTo>
                  <a:lnTo>
                    <a:pt x="32" y="58"/>
                  </a:lnTo>
                  <a:lnTo>
                    <a:pt x="30" y="58"/>
                  </a:lnTo>
                  <a:lnTo>
                    <a:pt x="28" y="56"/>
                  </a:lnTo>
                  <a:lnTo>
                    <a:pt x="22" y="48"/>
                  </a:lnTo>
                  <a:lnTo>
                    <a:pt x="18" y="48"/>
                  </a:lnTo>
                  <a:lnTo>
                    <a:pt x="12" y="48"/>
                  </a:lnTo>
                  <a:lnTo>
                    <a:pt x="8" y="46"/>
                  </a:lnTo>
                  <a:lnTo>
                    <a:pt x="8" y="40"/>
                  </a:lnTo>
                  <a:lnTo>
                    <a:pt x="8" y="34"/>
                  </a:lnTo>
                  <a:lnTo>
                    <a:pt x="10" y="28"/>
                  </a:lnTo>
                  <a:lnTo>
                    <a:pt x="12" y="20"/>
                  </a:lnTo>
                  <a:lnTo>
                    <a:pt x="18" y="20"/>
                  </a:lnTo>
                  <a:lnTo>
                    <a:pt x="20" y="20"/>
                  </a:lnTo>
                  <a:lnTo>
                    <a:pt x="28" y="20"/>
                  </a:lnTo>
                  <a:lnTo>
                    <a:pt x="34" y="20"/>
                  </a:lnTo>
                  <a:lnTo>
                    <a:pt x="38" y="16"/>
                  </a:lnTo>
                  <a:lnTo>
                    <a:pt x="42" y="6"/>
                  </a:lnTo>
                  <a:lnTo>
                    <a:pt x="46" y="4"/>
                  </a:lnTo>
                  <a:lnTo>
                    <a:pt x="52" y="6"/>
                  </a:lnTo>
                  <a:lnTo>
                    <a:pt x="58" y="14"/>
                  </a:lnTo>
                  <a:lnTo>
                    <a:pt x="60" y="22"/>
                  </a:lnTo>
                  <a:lnTo>
                    <a:pt x="56" y="32"/>
                  </a:lnTo>
                  <a:lnTo>
                    <a:pt x="48" y="38"/>
                  </a:lnTo>
                  <a:lnTo>
                    <a:pt x="44" y="40"/>
                  </a:lnTo>
                  <a:lnTo>
                    <a:pt x="42" y="36"/>
                  </a:lnTo>
                  <a:lnTo>
                    <a:pt x="40" y="34"/>
                  </a:lnTo>
                  <a:lnTo>
                    <a:pt x="38" y="34"/>
                  </a:lnTo>
                  <a:lnTo>
                    <a:pt x="32" y="36"/>
                  </a:lnTo>
                  <a:lnTo>
                    <a:pt x="32" y="40"/>
                  </a:lnTo>
                  <a:lnTo>
                    <a:pt x="38" y="46"/>
                  </a:lnTo>
                  <a:lnTo>
                    <a:pt x="42" y="50"/>
                  </a:lnTo>
                  <a:lnTo>
                    <a:pt x="48" y="52"/>
                  </a:lnTo>
                  <a:lnTo>
                    <a:pt x="54" y="56"/>
                  </a:lnTo>
                  <a:lnTo>
                    <a:pt x="54" y="54"/>
                  </a:lnTo>
                  <a:lnTo>
                    <a:pt x="50" y="50"/>
                  </a:lnTo>
                  <a:lnTo>
                    <a:pt x="46" y="46"/>
                  </a:lnTo>
                  <a:lnTo>
                    <a:pt x="44" y="40"/>
                  </a:lnTo>
                  <a:lnTo>
                    <a:pt x="44" y="40"/>
                  </a:lnTo>
                  <a:lnTo>
                    <a:pt x="48" y="42"/>
                  </a:lnTo>
                  <a:lnTo>
                    <a:pt x="52" y="40"/>
                  </a:lnTo>
                  <a:lnTo>
                    <a:pt x="56" y="38"/>
                  </a:lnTo>
                  <a:lnTo>
                    <a:pt x="62" y="34"/>
                  </a:lnTo>
                  <a:lnTo>
                    <a:pt x="66" y="30"/>
                  </a:lnTo>
                  <a:lnTo>
                    <a:pt x="68" y="22"/>
                  </a:lnTo>
                  <a:lnTo>
                    <a:pt x="68" y="18"/>
                  </a:lnTo>
                  <a:lnTo>
                    <a:pt x="66" y="12"/>
                  </a:lnTo>
                  <a:lnTo>
                    <a:pt x="62" y="8"/>
                  </a:lnTo>
                  <a:lnTo>
                    <a:pt x="58" y="4"/>
                  </a:lnTo>
                  <a:lnTo>
                    <a:pt x="54" y="2"/>
                  </a:lnTo>
                  <a:lnTo>
                    <a:pt x="50" y="0"/>
                  </a:lnTo>
                  <a:lnTo>
                    <a:pt x="44" y="0"/>
                  </a:lnTo>
                  <a:lnTo>
                    <a:pt x="40" y="2"/>
                  </a:lnTo>
                  <a:lnTo>
                    <a:pt x="38" y="4"/>
                  </a:lnTo>
                  <a:lnTo>
                    <a:pt x="36" y="6"/>
                  </a:lnTo>
                  <a:lnTo>
                    <a:pt x="34" y="10"/>
                  </a:lnTo>
                  <a:lnTo>
                    <a:pt x="30" y="14"/>
                  </a:lnTo>
                  <a:lnTo>
                    <a:pt x="26" y="16"/>
                  </a:lnTo>
                  <a:lnTo>
                    <a:pt x="22" y="16"/>
                  </a:lnTo>
                  <a:lnTo>
                    <a:pt x="18" y="16"/>
                  </a:lnTo>
                  <a:lnTo>
                    <a:pt x="8" y="20"/>
                  </a:lnTo>
                  <a:lnTo>
                    <a:pt x="0" y="32"/>
                  </a:lnTo>
                  <a:lnTo>
                    <a:pt x="0" y="42"/>
                  </a:lnTo>
                  <a:lnTo>
                    <a:pt x="6" y="5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grpSp>
        <p:nvGrpSpPr>
          <p:cNvPr id="73" name="Group 20">
            <a:extLst>
              <a:ext uri="{FF2B5EF4-FFF2-40B4-BE49-F238E27FC236}">
                <a16:creationId xmlns:a16="http://schemas.microsoft.com/office/drawing/2014/main" id="{5E16A62F-23A1-DB42-BA07-BB0215A3F4F9}"/>
              </a:ext>
            </a:extLst>
          </p:cNvPr>
          <p:cNvGrpSpPr>
            <a:grpSpLocks noChangeAspect="1"/>
          </p:cNvGrpSpPr>
          <p:nvPr/>
        </p:nvGrpSpPr>
        <p:grpSpPr bwMode="auto">
          <a:xfrm>
            <a:off x="4502534" y="4636317"/>
            <a:ext cx="427612" cy="531626"/>
            <a:chOff x="3716" y="3204"/>
            <a:chExt cx="296" cy="368"/>
          </a:xfrm>
        </p:grpSpPr>
        <p:sp>
          <p:nvSpPr>
            <p:cNvPr id="74" name="Freeform 21">
              <a:extLst>
                <a:ext uri="{FF2B5EF4-FFF2-40B4-BE49-F238E27FC236}">
                  <a16:creationId xmlns:a16="http://schemas.microsoft.com/office/drawing/2014/main" id="{B364ACC8-68A6-6E42-9974-BF22C97723C3}"/>
                </a:ext>
              </a:extLst>
            </p:cNvPr>
            <p:cNvSpPr>
              <a:spLocks/>
            </p:cNvSpPr>
            <p:nvPr/>
          </p:nvSpPr>
          <p:spPr bwMode="auto">
            <a:xfrm>
              <a:off x="3778" y="3204"/>
              <a:ext cx="170" cy="162"/>
            </a:xfrm>
            <a:custGeom>
              <a:avLst/>
              <a:gdLst>
                <a:gd name="T0" fmla="*/ 84 w 170"/>
                <a:gd name="T1" fmla="*/ 0 h 162"/>
                <a:gd name="T2" fmla="*/ 84 w 170"/>
                <a:gd name="T3" fmla="*/ 0 h 162"/>
                <a:gd name="T4" fmla="*/ 68 w 170"/>
                <a:gd name="T5" fmla="*/ 2 h 162"/>
                <a:gd name="T6" fmla="*/ 52 w 170"/>
                <a:gd name="T7" fmla="*/ 6 h 162"/>
                <a:gd name="T8" fmla="*/ 36 w 170"/>
                <a:gd name="T9" fmla="*/ 14 h 162"/>
                <a:gd name="T10" fmla="*/ 24 w 170"/>
                <a:gd name="T11" fmla="*/ 24 h 162"/>
                <a:gd name="T12" fmla="*/ 14 w 170"/>
                <a:gd name="T13" fmla="*/ 36 h 162"/>
                <a:gd name="T14" fmla="*/ 6 w 170"/>
                <a:gd name="T15" fmla="*/ 50 h 162"/>
                <a:gd name="T16" fmla="*/ 0 w 170"/>
                <a:gd name="T17" fmla="*/ 66 h 162"/>
                <a:gd name="T18" fmla="*/ 0 w 170"/>
                <a:gd name="T19" fmla="*/ 84 h 162"/>
                <a:gd name="T20" fmla="*/ 0 w 170"/>
                <a:gd name="T21" fmla="*/ 84 h 162"/>
                <a:gd name="T22" fmla="*/ 0 w 170"/>
                <a:gd name="T23" fmla="*/ 98 h 162"/>
                <a:gd name="T24" fmla="*/ 4 w 170"/>
                <a:gd name="T25" fmla="*/ 110 h 162"/>
                <a:gd name="T26" fmla="*/ 8 w 170"/>
                <a:gd name="T27" fmla="*/ 122 h 162"/>
                <a:gd name="T28" fmla="*/ 16 w 170"/>
                <a:gd name="T29" fmla="*/ 132 h 162"/>
                <a:gd name="T30" fmla="*/ 24 w 170"/>
                <a:gd name="T31" fmla="*/ 142 h 162"/>
                <a:gd name="T32" fmla="*/ 32 w 170"/>
                <a:gd name="T33" fmla="*/ 150 h 162"/>
                <a:gd name="T34" fmla="*/ 44 w 170"/>
                <a:gd name="T35" fmla="*/ 158 h 162"/>
                <a:gd name="T36" fmla="*/ 56 w 170"/>
                <a:gd name="T37" fmla="*/ 162 h 162"/>
                <a:gd name="T38" fmla="*/ 56 w 170"/>
                <a:gd name="T39" fmla="*/ 162 h 162"/>
                <a:gd name="T40" fmla="*/ 56 w 170"/>
                <a:gd name="T41" fmla="*/ 162 h 162"/>
                <a:gd name="T42" fmla="*/ 58 w 170"/>
                <a:gd name="T43" fmla="*/ 160 h 162"/>
                <a:gd name="T44" fmla="*/ 68 w 170"/>
                <a:gd name="T45" fmla="*/ 154 h 162"/>
                <a:gd name="T46" fmla="*/ 74 w 170"/>
                <a:gd name="T47" fmla="*/ 150 h 162"/>
                <a:gd name="T48" fmla="*/ 82 w 170"/>
                <a:gd name="T49" fmla="*/ 150 h 162"/>
                <a:gd name="T50" fmla="*/ 92 w 170"/>
                <a:gd name="T51" fmla="*/ 150 h 162"/>
                <a:gd name="T52" fmla="*/ 102 w 170"/>
                <a:gd name="T53" fmla="*/ 152 h 162"/>
                <a:gd name="T54" fmla="*/ 102 w 170"/>
                <a:gd name="T55" fmla="*/ 152 h 162"/>
                <a:gd name="T56" fmla="*/ 106 w 170"/>
                <a:gd name="T57" fmla="*/ 154 h 162"/>
                <a:gd name="T58" fmla="*/ 114 w 170"/>
                <a:gd name="T59" fmla="*/ 162 h 162"/>
                <a:gd name="T60" fmla="*/ 114 w 170"/>
                <a:gd name="T61" fmla="*/ 162 h 162"/>
                <a:gd name="T62" fmla="*/ 126 w 170"/>
                <a:gd name="T63" fmla="*/ 156 h 162"/>
                <a:gd name="T64" fmla="*/ 136 w 170"/>
                <a:gd name="T65" fmla="*/ 150 h 162"/>
                <a:gd name="T66" fmla="*/ 146 w 170"/>
                <a:gd name="T67" fmla="*/ 142 h 162"/>
                <a:gd name="T68" fmla="*/ 154 w 170"/>
                <a:gd name="T69" fmla="*/ 132 h 162"/>
                <a:gd name="T70" fmla="*/ 160 w 170"/>
                <a:gd name="T71" fmla="*/ 122 h 162"/>
                <a:gd name="T72" fmla="*/ 166 w 170"/>
                <a:gd name="T73" fmla="*/ 110 h 162"/>
                <a:gd name="T74" fmla="*/ 168 w 170"/>
                <a:gd name="T75" fmla="*/ 96 h 162"/>
                <a:gd name="T76" fmla="*/ 170 w 170"/>
                <a:gd name="T77" fmla="*/ 84 h 162"/>
                <a:gd name="T78" fmla="*/ 170 w 170"/>
                <a:gd name="T79" fmla="*/ 84 h 162"/>
                <a:gd name="T80" fmla="*/ 168 w 170"/>
                <a:gd name="T81" fmla="*/ 66 h 162"/>
                <a:gd name="T82" fmla="*/ 162 w 170"/>
                <a:gd name="T83" fmla="*/ 50 h 162"/>
                <a:gd name="T84" fmla="*/ 156 w 170"/>
                <a:gd name="T85" fmla="*/ 36 h 162"/>
                <a:gd name="T86" fmla="*/ 144 w 170"/>
                <a:gd name="T87" fmla="*/ 24 h 162"/>
                <a:gd name="T88" fmla="*/ 132 w 170"/>
                <a:gd name="T89" fmla="*/ 14 h 162"/>
                <a:gd name="T90" fmla="*/ 118 w 170"/>
                <a:gd name="T91" fmla="*/ 6 h 162"/>
                <a:gd name="T92" fmla="*/ 102 w 170"/>
                <a:gd name="T93" fmla="*/ 2 h 162"/>
                <a:gd name="T94" fmla="*/ 84 w 170"/>
                <a:gd name="T9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62">
                  <a:moveTo>
                    <a:pt x="84" y="0"/>
                  </a:moveTo>
                  <a:lnTo>
                    <a:pt x="84" y="0"/>
                  </a:lnTo>
                  <a:lnTo>
                    <a:pt x="68" y="2"/>
                  </a:lnTo>
                  <a:lnTo>
                    <a:pt x="52" y="6"/>
                  </a:lnTo>
                  <a:lnTo>
                    <a:pt x="36" y="14"/>
                  </a:lnTo>
                  <a:lnTo>
                    <a:pt x="24" y="24"/>
                  </a:lnTo>
                  <a:lnTo>
                    <a:pt x="14" y="36"/>
                  </a:lnTo>
                  <a:lnTo>
                    <a:pt x="6" y="50"/>
                  </a:lnTo>
                  <a:lnTo>
                    <a:pt x="0" y="66"/>
                  </a:lnTo>
                  <a:lnTo>
                    <a:pt x="0" y="84"/>
                  </a:lnTo>
                  <a:lnTo>
                    <a:pt x="0" y="84"/>
                  </a:lnTo>
                  <a:lnTo>
                    <a:pt x="0" y="98"/>
                  </a:lnTo>
                  <a:lnTo>
                    <a:pt x="4" y="110"/>
                  </a:lnTo>
                  <a:lnTo>
                    <a:pt x="8" y="122"/>
                  </a:lnTo>
                  <a:lnTo>
                    <a:pt x="16" y="132"/>
                  </a:lnTo>
                  <a:lnTo>
                    <a:pt x="24" y="142"/>
                  </a:lnTo>
                  <a:lnTo>
                    <a:pt x="32" y="150"/>
                  </a:lnTo>
                  <a:lnTo>
                    <a:pt x="44" y="158"/>
                  </a:lnTo>
                  <a:lnTo>
                    <a:pt x="56" y="162"/>
                  </a:lnTo>
                  <a:lnTo>
                    <a:pt x="56" y="162"/>
                  </a:lnTo>
                  <a:lnTo>
                    <a:pt x="56" y="162"/>
                  </a:lnTo>
                  <a:lnTo>
                    <a:pt x="58" y="160"/>
                  </a:lnTo>
                  <a:lnTo>
                    <a:pt x="68" y="154"/>
                  </a:lnTo>
                  <a:lnTo>
                    <a:pt x="74" y="150"/>
                  </a:lnTo>
                  <a:lnTo>
                    <a:pt x="82" y="150"/>
                  </a:lnTo>
                  <a:lnTo>
                    <a:pt x="92" y="150"/>
                  </a:lnTo>
                  <a:lnTo>
                    <a:pt x="102" y="152"/>
                  </a:lnTo>
                  <a:lnTo>
                    <a:pt x="102" y="152"/>
                  </a:lnTo>
                  <a:lnTo>
                    <a:pt x="106" y="154"/>
                  </a:lnTo>
                  <a:lnTo>
                    <a:pt x="114" y="162"/>
                  </a:lnTo>
                  <a:lnTo>
                    <a:pt x="114" y="162"/>
                  </a:lnTo>
                  <a:lnTo>
                    <a:pt x="126" y="156"/>
                  </a:lnTo>
                  <a:lnTo>
                    <a:pt x="136" y="150"/>
                  </a:lnTo>
                  <a:lnTo>
                    <a:pt x="146" y="142"/>
                  </a:lnTo>
                  <a:lnTo>
                    <a:pt x="154" y="132"/>
                  </a:lnTo>
                  <a:lnTo>
                    <a:pt x="160" y="122"/>
                  </a:lnTo>
                  <a:lnTo>
                    <a:pt x="166" y="110"/>
                  </a:lnTo>
                  <a:lnTo>
                    <a:pt x="168" y="96"/>
                  </a:lnTo>
                  <a:lnTo>
                    <a:pt x="170" y="84"/>
                  </a:lnTo>
                  <a:lnTo>
                    <a:pt x="170" y="84"/>
                  </a:lnTo>
                  <a:lnTo>
                    <a:pt x="168" y="66"/>
                  </a:lnTo>
                  <a:lnTo>
                    <a:pt x="162" y="50"/>
                  </a:lnTo>
                  <a:lnTo>
                    <a:pt x="156" y="36"/>
                  </a:lnTo>
                  <a:lnTo>
                    <a:pt x="144" y="24"/>
                  </a:lnTo>
                  <a:lnTo>
                    <a:pt x="132" y="14"/>
                  </a:lnTo>
                  <a:lnTo>
                    <a:pt x="118" y="6"/>
                  </a:lnTo>
                  <a:lnTo>
                    <a:pt x="102" y="2"/>
                  </a:lnTo>
                  <a:lnTo>
                    <a:pt x="84"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5" name="Freeform 22">
              <a:extLst>
                <a:ext uri="{FF2B5EF4-FFF2-40B4-BE49-F238E27FC236}">
                  <a16:creationId xmlns:a16="http://schemas.microsoft.com/office/drawing/2014/main" id="{7761E41A-5D62-BE42-AFC4-A9FB87759805}"/>
                </a:ext>
              </a:extLst>
            </p:cNvPr>
            <p:cNvSpPr>
              <a:spLocks/>
            </p:cNvSpPr>
            <p:nvPr/>
          </p:nvSpPr>
          <p:spPr bwMode="auto">
            <a:xfrm>
              <a:off x="3778" y="3204"/>
              <a:ext cx="170" cy="162"/>
            </a:xfrm>
            <a:custGeom>
              <a:avLst/>
              <a:gdLst>
                <a:gd name="T0" fmla="*/ 84 w 170"/>
                <a:gd name="T1" fmla="*/ 0 h 162"/>
                <a:gd name="T2" fmla="*/ 84 w 170"/>
                <a:gd name="T3" fmla="*/ 0 h 162"/>
                <a:gd name="T4" fmla="*/ 68 w 170"/>
                <a:gd name="T5" fmla="*/ 2 h 162"/>
                <a:gd name="T6" fmla="*/ 52 w 170"/>
                <a:gd name="T7" fmla="*/ 6 h 162"/>
                <a:gd name="T8" fmla="*/ 36 w 170"/>
                <a:gd name="T9" fmla="*/ 14 h 162"/>
                <a:gd name="T10" fmla="*/ 24 w 170"/>
                <a:gd name="T11" fmla="*/ 24 h 162"/>
                <a:gd name="T12" fmla="*/ 14 w 170"/>
                <a:gd name="T13" fmla="*/ 36 h 162"/>
                <a:gd name="T14" fmla="*/ 6 w 170"/>
                <a:gd name="T15" fmla="*/ 50 h 162"/>
                <a:gd name="T16" fmla="*/ 0 w 170"/>
                <a:gd name="T17" fmla="*/ 66 h 162"/>
                <a:gd name="T18" fmla="*/ 0 w 170"/>
                <a:gd name="T19" fmla="*/ 84 h 162"/>
                <a:gd name="T20" fmla="*/ 0 w 170"/>
                <a:gd name="T21" fmla="*/ 84 h 162"/>
                <a:gd name="T22" fmla="*/ 0 w 170"/>
                <a:gd name="T23" fmla="*/ 98 h 162"/>
                <a:gd name="T24" fmla="*/ 4 w 170"/>
                <a:gd name="T25" fmla="*/ 110 h 162"/>
                <a:gd name="T26" fmla="*/ 8 w 170"/>
                <a:gd name="T27" fmla="*/ 122 h 162"/>
                <a:gd name="T28" fmla="*/ 16 w 170"/>
                <a:gd name="T29" fmla="*/ 132 h 162"/>
                <a:gd name="T30" fmla="*/ 24 w 170"/>
                <a:gd name="T31" fmla="*/ 142 h 162"/>
                <a:gd name="T32" fmla="*/ 32 w 170"/>
                <a:gd name="T33" fmla="*/ 150 h 162"/>
                <a:gd name="T34" fmla="*/ 44 w 170"/>
                <a:gd name="T35" fmla="*/ 158 h 162"/>
                <a:gd name="T36" fmla="*/ 56 w 170"/>
                <a:gd name="T37" fmla="*/ 162 h 162"/>
                <a:gd name="T38" fmla="*/ 56 w 170"/>
                <a:gd name="T39" fmla="*/ 162 h 162"/>
                <a:gd name="T40" fmla="*/ 56 w 170"/>
                <a:gd name="T41" fmla="*/ 162 h 162"/>
                <a:gd name="T42" fmla="*/ 58 w 170"/>
                <a:gd name="T43" fmla="*/ 160 h 162"/>
                <a:gd name="T44" fmla="*/ 68 w 170"/>
                <a:gd name="T45" fmla="*/ 154 h 162"/>
                <a:gd name="T46" fmla="*/ 74 w 170"/>
                <a:gd name="T47" fmla="*/ 150 h 162"/>
                <a:gd name="T48" fmla="*/ 82 w 170"/>
                <a:gd name="T49" fmla="*/ 150 h 162"/>
                <a:gd name="T50" fmla="*/ 92 w 170"/>
                <a:gd name="T51" fmla="*/ 150 h 162"/>
                <a:gd name="T52" fmla="*/ 102 w 170"/>
                <a:gd name="T53" fmla="*/ 152 h 162"/>
                <a:gd name="T54" fmla="*/ 102 w 170"/>
                <a:gd name="T55" fmla="*/ 152 h 162"/>
                <a:gd name="T56" fmla="*/ 106 w 170"/>
                <a:gd name="T57" fmla="*/ 154 h 162"/>
                <a:gd name="T58" fmla="*/ 114 w 170"/>
                <a:gd name="T59" fmla="*/ 162 h 162"/>
                <a:gd name="T60" fmla="*/ 114 w 170"/>
                <a:gd name="T61" fmla="*/ 162 h 162"/>
                <a:gd name="T62" fmla="*/ 126 w 170"/>
                <a:gd name="T63" fmla="*/ 156 h 162"/>
                <a:gd name="T64" fmla="*/ 136 w 170"/>
                <a:gd name="T65" fmla="*/ 150 h 162"/>
                <a:gd name="T66" fmla="*/ 146 w 170"/>
                <a:gd name="T67" fmla="*/ 142 h 162"/>
                <a:gd name="T68" fmla="*/ 154 w 170"/>
                <a:gd name="T69" fmla="*/ 132 h 162"/>
                <a:gd name="T70" fmla="*/ 160 w 170"/>
                <a:gd name="T71" fmla="*/ 122 h 162"/>
                <a:gd name="T72" fmla="*/ 166 w 170"/>
                <a:gd name="T73" fmla="*/ 110 h 162"/>
                <a:gd name="T74" fmla="*/ 168 w 170"/>
                <a:gd name="T75" fmla="*/ 96 h 162"/>
                <a:gd name="T76" fmla="*/ 170 w 170"/>
                <a:gd name="T77" fmla="*/ 84 h 162"/>
                <a:gd name="T78" fmla="*/ 170 w 170"/>
                <a:gd name="T79" fmla="*/ 84 h 162"/>
                <a:gd name="T80" fmla="*/ 168 w 170"/>
                <a:gd name="T81" fmla="*/ 66 h 162"/>
                <a:gd name="T82" fmla="*/ 162 w 170"/>
                <a:gd name="T83" fmla="*/ 50 h 162"/>
                <a:gd name="T84" fmla="*/ 156 w 170"/>
                <a:gd name="T85" fmla="*/ 36 h 162"/>
                <a:gd name="T86" fmla="*/ 144 w 170"/>
                <a:gd name="T87" fmla="*/ 24 h 162"/>
                <a:gd name="T88" fmla="*/ 132 w 170"/>
                <a:gd name="T89" fmla="*/ 14 h 162"/>
                <a:gd name="T90" fmla="*/ 118 w 170"/>
                <a:gd name="T91" fmla="*/ 6 h 162"/>
                <a:gd name="T92" fmla="*/ 102 w 170"/>
                <a:gd name="T93" fmla="*/ 2 h 162"/>
                <a:gd name="T94" fmla="*/ 84 w 170"/>
                <a:gd name="T9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62">
                  <a:moveTo>
                    <a:pt x="84" y="0"/>
                  </a:moveTo>
                  <a:lnTo>
                    <a:pt x="84" y="0"/>
                  </a:lnTo>
                  <a:lnTo>
                    <a:pt x="68" y="2"/>
                  </a:lnTo>
                  <a:lnTo>
                    <a:pt x="52" y="6"/>
                  </a:lnTo>
                  <a:lnTo>
                    <a:pt x="36" y="14"/>
                  </a:lnTo>
                  <a:lnTo>
                    <a:pt x="24" y="24"/>
                  </a:lnTo>
                  <a:lnTo>
                    <a:pt x="14" y="36"/>
                  </a:lnTo>
                  <a:lnTo>
                    <a:pt x="6" y="50"/>
                  </a:lnTo>
                  <a:lnTo>
                    <a:pt x="0" y="66"/>
                  </a:lnTo>
                  <a:lnTo>
                    <a:pt x="0" y="84"/>
                  </a:lnTo>
                  <a:lnTo>
                    <a:pt x="0" y="84"/>
                  </a:lnTo>
                  <a:lnTo>
                    <a:pt x="0" y="98"/>
                  </a:lnTo>
                  <a:lnTo>
                    <a:pt x="4" y="110"/>
                  </a:lnTo>
                  <a:lnTo>
                    <a:pt x="8" y="122"/>
                  </a:lnTo>
                  <a:lnTo>
                    <a:pt x="16" y="132"/>
                  </a:lnTo>
                  <a:lnTo>
                    <a:pt x="24" y="142"/>
                  </a:lnTo>
                  <a:lnTo>
                    <a:pt x="32" y="150"/>
                  </a:lnTo>
                  <a:lnTo>
                    <a:pt x="44" y="158"/>
                  </a:lnTo>
                  <a:lnTo>
                    <a:pt x="56" y="162"/>
                  </a:lnTo>
                  <a:lnTo>
                    <a:pt x="56" y="162"/>
                  </a:lnTo>
                  <a:lnTo>
                    <a:pt x="56" y="162"/>
                  </a:lnTo>
                  <a:lnTo>
                    <a:pt x="58" y="160"/>
                  </a:lnTo>
                  <a:lnTo>
                    <a:pt x="68" y="154"/>
                  </a:lnTo>
                  <a:lnTo>
                    <a:pt x="74" y="150"/>
                  </a:lnTo>
                  <a:lnTo>
                    <a:pt x="82" y="150"/>
                  </a:lnTo>
                  <a:lnTo>
                    <a:pt x="92" y="150"/>
                  </a:lnTo>
                  <a:lnTo>
                    <a:pt x="102" y="152"/>
                  </a:lnTo>
                  <a:lnTo>
                    <a:pt x="102" y="152"/>
                  </a:lnTo>
                  <a:lnTo>
                    <a:pt x="106" y="154"/>
                  </a:lnTo>
                  <a:lnTo>
                    <a:pt x="114" y="162"/>
                  </a:lnTo>
                  <a:lnTo>
                    <a:pt x="114" y="162"/>
                  </a:lnTo>
                  <a:lnTo>
                    <a:pt x="126" y="156"/>
                  </a:lnTo>
                  <a:lnTo>
                    <a:pt x="136" y="150"/>
                  </a:lnTo>
                  <a:lnTo>
                    <a:pt x="146" y="142"/>
                  </a:lnTo>
                  <a:lnTo>
                    <a:pt x="154" y="132"/>
                  </a:lnTo>
                  <a:lnTo>
                    <a:pt x="160" y="122"/>
                  </a:lnTo>
                  <a:lnTo>
                    <a:pt x="166" y="110"/>
                  </a:lnTo>
                  <a:lnTo>
                    <a:pt x="168" y="96"/>
                  </a:lnTo>
                  <a:lnTo>
                    <a:pt x="170" y="84"/>
                  </a:lnTo>
                  <a:lnTo>
                    <a:pt x="170" y="84"/>
                  </a:lnTo>
                  <a:lnTo>
                    <a:pt x="168" y="66"/>
                  </a:lnTo>
                  <a:lnTo>
                    <a:pt x="162" y="50"/>
                  </a:lnTo>
                  <a:lnTo>
                    <a:pt x="156" y="36"/>
                  </a:lnTo>
                  <a:lnTo>
                    <a:pt x="144" y="24"/>
                  </a:lnTo>
                  <a:lnTo>
                    <a:pt x="132" y="14"/>
                  </a:lnTo>
                  <a:lnTo>
                    <a:pt x="118" y="6"/>
                  </a:lnTo>
                  <a:lnTo>
                    <a:pt x="102" y="2"/>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6" name="Freeform 23">
              <a:extLst>
                <a:ext uri="{FF2B5EF4-FFF2-40B4-BE49-F238E27FC236}">
                  <a16:creationId xmlns:a16="http://schemas.microsoft.com/office/drawing/2014/main" id="{2D763AF2-D421-BC46-9F3B-FB87A4E258EC}"/>
                </a:ext>
              </a:extLst>
            </p:cNvPr>
            <p:cNvSpPr>
              <a:spLocks/>
            </p:cNvSpPr>
            <p:nvPr/>
          </p:nvSpPr>
          <p:spPr bwMode="auto">
            <a:xfrm>
              <a:off x="3716" y="3364"/>
              <a:ext cx="178" cy="208"/>
            </a:xfrm>
            <a:custGeom>
              <a:avLst/>
              <a:gdLst>
                <a:gd name="T0" fmla="*/ 178 w 178"/>
                <a:gd name="T1" fmla="*/ 26 h 208"/>
                <a:gd name="T2" fmla="*/ 174 w 178"/>
                <a:gd name="T3" fmla="*/ 16 h 208"/>
                <a:gd name="T4" fmla="*/ 166 w 178"/>
                <a:gd name="T5" fmla="*/ 6 h 208"/>
                <a:gd name="T6" fmla="*/ 156 w 178"/>
                <a:gd name="T7" fmla="*/ 0 h 208"/>
                <a:gd name="T8" fmla="*/ 144 w 178"/>
                <a:gd name="T9" fmla="*/ 0 h 208"/>
                <a:gd name="T10" fmla="*/ 134 w 178"/>
                <a:gd name="T11" fmla="*/ 4 h 208"/>
                <a:gd name="T12" fmla="*/ 124 w 178"/>
                <a:gd name="T13" fmla="*/ 10 h 208"/>
                <a:gd name="T14" fmla="*/ 118 w 178"/>
                <a:gd name="T15" fmla="*/ 20 h 208"/>
                <a:gd name="T16" fmla="*/ 106 w 178"/>
                <a:gd name="T17" fmla="*/ 58 h 208"/>
                <a:gd name="T18" fmla="*/ 94 w 178"/>
                <a:gd name="T19" fmla="*/ 90 h 208"/>
                <a:gd name="T20" fmla="*/ 84 w 178"/>
                <a:gd name="T21" fmla="*/ 114 h 208"/>
                <a:gd name="T22" fmla="*/ 74 w 178"/>
                <a:gd name="T23" fmla="*/ 134 h 208"/>
                <a:gd name="T24" fmla="*/ 72 w 178"/>
                <a:gd name="T25" fmla="*/ 136 h 208"/>
                <a:gd name="T26" fmla="*/ 72 w 178"/>
                <a:gd name="T27" fmla="*/ 134 h 208"/>
                <a:gd name="T28" fmla="*/ 70 w 178"/>
                <a:gd name="T29" fmla="*/ 128 h 208"/>
                <a:gd name="T30" fmla="*/ 80 w 178"/>
                <a:gd name="T31" fmla="*/ 104 h 208"/>
                <a:gd name="T32" fmla="*/ 88 w 178"/>
                <a:gd name="T33" fmla="*/ 84 h 208"/>
                <a:gd name="T34" fmla="*/ 98 w 178"/>
                <a:gd name="T35" fmla="*/ 60 h 208"/>
                <a:gd name="T36" fmla="*/ 106 w 178"/>
                <a:gd name="T37" fmla="*/ 32 h 208"/>
                <a:gd name="T38" fmla="*/ 30 w 178"/>
                <a:gd name="T39" fmla="*/ 32 h 208"/>
                <a:gd name="T40" fmla="*/ 24 w 178"/>
                <a:gd name="T41" fmla="*/ 32 h 208"/>
                <a:gd name="T42" fmla="*/ 18 w 178"/>
                <a:gd name="T43" fmla="*/ 34 h 208"/>
                <a:gd name="T44" fmla="*/ 12 w 178"/>
                <a:gd name="T45" fmla="*/ 36 h 208"/>
                <a:gd name="T46" fmla="*/ 8 w 178"/>
                <a:gd name="T47" fmla="*/ 42 h 208"/>
                <a:gd name="T48" fmla="*/ 4 w 178"/>
                <a:gd name="T49" fmla="*/ 46 h 208"/>
                <a:gd name="T50" fmla="*/ 0 w 178"/>
                <a:gd name="T51" fmla="*/ 52 h 208"/>
                <a:gd name="T52" fmla="*/ 0 w 178"/>
                <a:gd name="T53" fmla="*/ 58 h 208"/>
                <a:gd name="T54" fmla="*/ 0 w 178"/>
                <a:gd name="T55" fmla="*/ 62 h 208"/>
                <a:gd name="T56" fmla="*/ 0 w 178"/>
                <a:gd name="T57" fmla="*/ 70 h 208"/>
                <a:gd name="T58" fmla="*/ 2 w 178"/>
                <a:gd name="T59" fmla="*/ 88 h 208"/>
                <a:gd name="T60" fmla="*/ 4 w 178"/>
                <a:gd name="T61" fmla="*/ 112 h 208"/>
                <a:gd name="T62" fmla="*/ 10 w 178"/>
                <a:gd name="T63" fmla="*/ 140 h 208"/>
                <a:gd name="T64" fmla="*/ 12 w 178"/>
                <a:gd name="T65" fmla="*/ 150 h 208"/>
                <a:gd name="T66" fmla="*/ 16 w 178"/>
                <a:gd name="T67" fmla="*/ 160 h 208"/>
                <a:gd name="T68" fmla="*/ 20 w 178"/>
                <a:gd name="T69" fmla="*/ 168 h 208"/>
                <a:gd name="T70" fmla="*/ 24 w 178"/>
                <a:gd name="T71" fmla="*/ 178 h 208"/>
                <a:gd name="T72" fmla="*/ 28 w 178"/>
                <a:gd name="T73" fmla="*/ 182 h 208"/>
                <a:gd name="T74" fmla="*/ 30 w 178"/>
                <a:gd name="T75" fmla="*/ 186 h 208"/>
                <a:gd name="T76" fmla="*/ 34 w 178"/>
                <a:gd name="T77" fmla="*/ 192 h 208"/>
                <a:gd name="T78" fmla="*/ 40 w 178"/>
                <a:gd name="T79" fmla="*/ 196 h 208"/>
                <a:gd name="T80" fmla="*/ 46 w 178"/>
                <a:gd name="T81" fmla="*/ 200 h 208"/>
                <a:gd name="T82" fmla="*/ 52 w 178"/>
                <a:gd name="T83" fmla="*/ 204 h 208"/>
                <a:gd name="T84" fmla="*/ 60 w 178"/>
                <a:gd name="T85" fmla="*/ 206 h 208"/>
                <a:gd name="T86" fmla="*/ 70 w 178"/>
                <a:gd name="T87" fmla="*/ 208 h 208"/>
                <a:gd name="T88" fmla="*/ 80 w 178"/>
                <a:gd name="T89" fmla="*/ 206 h 208"/>
                <a:gd name="T90" fmla="*/ 90 w 178"/>
                <a:gd name="T91" fmla="*/ 202 h 208"/>
                <a:gd name="T92" fmla="*/ 98 w 178"/>
                <a:gd name="T93" fmla="*/ 198 h 208"/>
                <a:gd name="T94" fmla="*/ 104 w 178"/>
                <a:gd name="T95" fmla="*/ 192 h 208"/>
                <a:gd name="T96" fmla="*/ 114 w 178"/>
                <a:gd name="T97" fmla="*/ 182 h 208"/>
                <a:gd name="T98" fmla="*/ 122 w 178"/>
                <a:gd name="T99" fmla="*/ 170 h 208"/>
                <a:gd name="T100" fmla="*/ 130 w 178"/>
                <a:gd name="T101" fmla="*/ 156 h 208"/>
                <a:gd name="T102" fmla="*/ 140 w 178"/>
                <a:gd name="T103" fmla="*/ 138 h 208"/>
                <a:gd name="T104" fmla="*/ 148 w 178"/>
                <a:gd name="T105" fmla="*/ 118 h 208"/>
                <a:gd name="T106" fmla="*/ 156 w 178"/>
                <a:gd name="T107" fmla="*/ 96 h 208"/>
                <a:gd name="T108" fmla="*/ 166 w 178"/>
                <a:gd name="T109" fmla="*/ 68 h 208"/>
                <a:gd name="T110" fmla="*/ 176 w 178"/>
                <a:gd name="T111" fmla="*/ 38 h 208"/>
                <a:gd name="T112" fmla="*/ 178 w 178"/>
                <a:gd name="T113" fmla="*/ 2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208">
                  <a:moveTo>
                    <a:pt x="178" y="26"/>
                  </a:moveTo>
                  <a:lnTo>
                    <a:pt x="174" y="16"/>
                  </a:lnTo>
                  <a:lnTo>
                    <a:pt x="166" y="6"/>
                  </a:lnTo>
                  <a:lnTo>
                    <a:pt x="156" y="0"/>
                  </a:lnTo>
                  <a:lnTo>
                    <a:pt x="144" y="0"/>
                  </a:lnTo>
                  <a:lnTo>
                    <a:pt x="134" y="4"/>
                  </a:lnTo>
                  <a:lnTo>
                    <a:pt x="124" y="10"/>
                  </a:lnTo>
                  <a:lnTo>
                    <a:pt x="118" y="20"/>
                  </a:lnTo>
                  <a:lnTo>
                    <a:pt x="106" y="58"/>
                  </a:lnTo>
                  <a:lnTo>
                    <a:pt x="94" y="90"/>
                  </a:lnTo>
                  <a:lnTo>
                    <a:pt x="84" y="114"/>
                  </a:lnTo>
                  <a:lnTo>
                    <a:pt x="74" y="134"/>
                  </a:lnTo>
                  <a:lnTo>
                    <a:pt x="72" y="136"/>
                  </a:lnTo>
                  <a:lnTo>
                    <a:pt x="72" y="134"/>
                  </a:lnTo>
                  <a:lnTo>
                    <a:pt x="70" y="128"/>
                  </a:lnTo>
                  <a:lnTo>
                    <a:pt x="80" y="104"/>
                  </a:lnTo>
                  <a:lnTo>
                    <a:pt x="88" y="84"/>
                  </a:lnTo>
                  <a:lnTo>
                    <a:pt x="98" y="60"/>
                  </a:lnTo>
                  <a:lnTo>
                    <a:pt x="106" y="32"/>
                  </a:lnTo>
                  <a:lnTo>
                    <a:pt x="30" y="32"/>
                  </a:lnTo>
                  <a:lnTo>
                    <a:pt x="24" y="32"/>
                  </a:lnTo>
                  <a:lnTo>
                    <a:pt x="18" y="34"/>
                  </a:lnTo>
                  <a:lnTo>
                    <a:pt x="12" y="36"/>
                  </a:lnTo>
                  <a:lnTo>
                    <a:pt x="8" y="42"/>
                  </a:lnTo>
                  <a:lnTo>
                    <a:pt x="4" y="46"/>
                  </a:lnTo>
                  <a:lnTo>
                    <a:pt x="0" y="52"/>
                  </a:lnTo>
                  <a:lnTo>
                    <a:pt x="0" y="58"/>
                  </a:lnTo>
                  <a:lnTo>
                    <a:pt x="0" y="62"/>
                  </a:lnTo>
                  <a:lnTo>
                    <a:pt x="0" y="70"/>
                  </a:lnTo>
                  <a:lnTo>
                    <a:pt x="2" y="88"/>
                  </a:lnTo>
                  <a:lnTo>
                    <a:pt x="4" y="112"/>
                  </a:lnTo>
                  <a:lnTo>
                    <a:pt x="10" y="140"/>
                  </a:lnTo>
                  <a:lnTo>
                    <a:pt x="12" y="150"/>
                  </a:lnTo>
                  <a:lnTo>
                    <a:pt x="16" y="160"/>
                  </a:lnTo>
                  <a:lnTo>
                    <a:pt x="20" y="168"/>
                  </a:lnTo>
                  <a:lnTo>
                    <a:pt x="24" y="178"/>
                  </a:lnTo>
                  <a:lnTo>
                    <a:pt x="28" y="182"/>
                  </a:lnTo>
                  <a:lnTo>
                    <a:pt x="30" y="186"/>
                  </a:lnTo>
                  <a:lnTo>
                    <a:pt x="34" y="192"/>
                  </a:lnTo>
                  <a:lnTo>
                    <a:pt x="40" y="196"/>
                  </a:lnTo>
                  <a:lnTo>
                    <a:pt x="46" y="200"/>
                  </a:lnTo>
                  <a:lnTo>
                    <a:pt x="52" y="204"/>
                  </a:lnTo>
                  <a:lnTo>
                    <a:pt x="60" y="206"/>
                  </a:lnTo>
                  <a:lnTo>
                    <a:pt x="70" y="208"/>
                  </a:lnTo>
                  <a:lnTo>
                    <a:pt x="80" y="206"/>
                  </a:lnTo>
                  <a:lnTo>
                    <a:pt x="90" y="202"/>
                  </a:lnTo>
                  <a:lnTo>
                    <a:pt x="98" y="198"/>
                  </a:lnTo>
                  <a:lnTo>
                    <a:pt x="104" y="192"/>
                  </a:lnTo>
                  <a:lnTo>
                    <a:pt x="114" y="182"/>
                  </a:lnTo>
                  <a:lnTo>
                    <a:pt x="122" y="170"/>
                  </a:lnTo>
                  <a:lnTo>
                    <a:pt x="130" y="156"/>
                  </a:lnTo>
                  <a:lnTo>
                    <a:pt x="140" y="138"/>
                  </a:lnTo>
                  <a:lnTo>
                    <a:pt x="148" y="118"/>
                  </a:lnTo>
                  <a:lnTo>
                    <a:pt x="156" y="96"/>
                  </a:lnTo>
                  <a:lnTo>
                    <a:pt x="166" y="68"/>
                  </a:lnTo>
                  <a:lnTo>
                    <a:pt x="176" y="38"/>
                  </a:lnTo>
                  <a:lnTo>
                    <a:pt x="178" y="2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7" name="Freeform 24">
              <a:extLst>
                <a:ext uri="{FF2B5EF4-FFF2-40B4-BE49-F238E27FC236}">
                  <a16:creationId xmlns:a16="http://schemas.microsoft.com/office/drawing/2014/main" id="{9EA96DE7-8842-474E-90D0-99C094A5F5DB}"/>
                </a:ext>
              </a:extLst>
            </p:cNvPr>
            <p:cNvSpPr>
              <a:spLocks/>
            </p:cNvSpPr>
            <p:nvPr/>
          </p:nvSpPr>
          <p:spPr bwMode="auto">
            <a:xfrm>
              <a:off x="3806" y="3392"/>
              <a:ext cx="206" cy="180"/>
            </a:xfrm>
            <a:custGeom>
              <a:avLst/>
              <a:gdLst>
                <a:gd name="T0" fmla="*/ 202 w 206"/>
                <a:gd name="T1" fmla="*/ 96 h 180"/>
                <a:gd name="T2" fmla="*/ 204 w 206"/>
                <a:gd name="T3" fmla="*/ 80 h 180"/>
                <a:gd name="T4" fmla="*/ 204 w 206"/>
                <a:gd name="T5" fmla="*/ 64 h 180"/>
                <a:gd name="T6" fmla="*/ 206 w 206"/>
                <a:gd name="T7" fmla="*/ 50 h 180"/>
                <a:gd name="T8" fmla="*/ 206 w 206"/>
                <a:gd name="T9" fmla="*/ 42 h 180"/>
                <a:gd name="T10" fmla="*/ 204 w 206"/>
                <a:gd name="T11" fmla="*/ 34 h 180"/>
                <a:gd name="T12" fmla="*/ 204 w 206"/>
                <a:gd name="T13" fmla="*/ 28 h 180"/>
                <a:gd name="T14" fmla="*/ 200 w 206"/>
                <a:gd name="T15" fmla="*/ 16 h 180"/>
                <a:gd name="T16" fmla="*/ 194 w 206"/>
                <a:gd name="T17" fmla="*/ 8 h 180"/>
                <a:gd name="T18" fmla="*/ 184 w 206"/>
                <a:gd name="T19" fmla="*/ 2 h 180"/>
                <a:gd name="T20" fmla="*/ 174 w 206"/>
                <a:gd name="T21" fmla="*/ 0 h 180"/>
                <a:gd name="T22" fmla="*/ 94 w 206"/>
                <a:gd name="T23" fmla="*/ 0 h 180"/>
                <a:gd name="T24" fmla="*/ 94 w 206"/>
                <a:gd name="T25" fmla="*/ 4 h 180"/>
                <a:gd name="T26" fmla="*/ 94 w 206"/>
                <a:gd name="T27" fmla="*/ 6 h 180"/>
                <a:gd name="T28" fmla="*/ 84 w 206"/>
                <a:gd name="T29" fmla="*/ 40 h 180"/>
                <a:gd name="T30" fmla="*/ 74 w 206"/>
                <a:gd name="T31" fmla="*/ 66 h 180"/>
                <a:gd name="T32" fmla="*/ 64 w 206"/>
                <a:gd name="T33" fmla="*/ 90 h 180"/>
                <a:gd name="T34" fmla="*/ 56 w 206"/>
                <a:gd name="T35" fmla="*/ 110 h 180"/>
                <a:gd name="T36" fmla="*/ 46 w 206"/>
                <a:gd name="T37" fmla="*/ 130 h 180"/>
                <a:gd name="T38" fmla="*/ 38 w 206"/>
                <a:gd name="T39" fmla="*/ 144 h 180"/>
                <a:gd name="T40" fmla="*/ 30 w 206"/>
                <a:gd name="T41" fmla="*/ 156 h 180"/>
                <a:gd name="T42" fmla="*/ 20 w 206"/>
                <a:gd name="T43" fmla="*/ 166 h 180"/>
                <a:gd name="T44" fmla="*/ 16 w 206"/>
                <a:gd name="T45" fmla="*/ 170 h 180"/>
                <a:gd name="T46" fmla="*/ 10 w 206"/>
                <a:gd name="T47" fmla="*/ 174 h 180"/>
                <a:gd name="T48" fmla="*/ 6 w 206"/>
                <a:gd name="T49" fmla="*/ 178 h 180"/>
                <a:gd name="T50" fmla="*/ 0 w 206"/>
                <a:gd name="T51" fmla="*/ 180 h 180"/>
                <a:gd name="T52" fmla="*/ 48 w 206"/>
                <a:gd name="T53" fmla="*/ 180 h 180"/>
                <a:gd name="T54" fmla="*/ 168 w 206"/>
                <a:gd name="T55" fmla="*/ 180 h 180"/>
                <a:gd name="T56" fmla="*/ 168 w 206"/>
                <a:gd name="T57" fmla="*/ 180 h 180"/>
                <a:gd name="T58" fmla="*/ 172 w 206"/>
                <a:gd name="T59" fmla="*/ 174 h 180"/>
                <a:gd name="T60" fmla="*/ 180 w 206"/>
                <a:gd name="T61" fmla="*/ 158 h 180"/>
                <a:gd name="T62" fmla="*/ 192 w 206"/>
                <a:gd name="T63" fmla="*/ 132 h 180"/>
                <a:gd name="T64" fmla="*/ 196 w 206"/>
                <a:gd name="T65" fmla="*/ 116 h 180"/>
                <a:gd name="T66" fmla="*/ 202 w 206"/>
                <a:gd name="T67"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80">
                  <a:moveTo>
                    <a:pt x="202" y="96"/>
                  </a:moveTo>
                  <a:lnTo>
                    <a:pt x="204" y="80"/>
                  </a:lnTo>
                  <a:lnTo>
                    <a:pt x="204" y="64"/>
                  </a:lnTo>
                  <a:lnTo>
                    <a:pt x="206" y="50"/>
                  </a:lnTo>
                  <a:lnTo>
                    <a:pt x="206" y="42"/>
                  </a:lnTo>
                  <a:lnTo>
                    <a:pt x="204" y="34"/>
                  </a:lnTo>
                  <a:lnTo>
                    <a:pt x="204" y="28"/>
                  </a:lnTo>
                  <a:lnTo>
                    <a:pt x="200" y="16"/>
                  </a:lnTo>
                  <a:lnTo>
                    <a:pt x="194" y="8"/>
                  </a:lnTo>
                  <a:lnTo>
                    <a:pt x="184" y="2"/>
                  </a:lnTo>
                  <a:lnTo>
                    <a:pt x="174" y="0"/>
                  </a:lnTo>
                  <a:lnTo>
                    <a:pt x="94" y="0"/>
                  </a:lnTo>
                  <a:lnTo>
                    <a:pt x="94" y="4"/>
                  </a:lnTo>
                  <a:lnTo>
                    <a:pt x="94" y="6"/>
                  </a:lnTo>
                  <a:lnTo>
                    <a:pt x="84" y="40"/>
                  </a:lnTo>
                  <a:lnTo>
                    <a:pt x="74" y="66"/>
                  </a:lnTo>
                  <a:lnTo>
                    <a:pt x="64" y="90"/>
                  </a:lnTo>
                  <a:lnTo>
                    <a:pt x="56" y="110"/>
                  </a:lnTo>
                  <a:lnTo>
                    <a:pt x="46" y="130"/>
                  </a:lnTo>
                  <a:lnTo>
                    <a:pt x="38" y="144"/>
                  </a:lnTo>
                  <a:lnTo>
                    <a:pt x="30" y="156"/>
                  </a:lnTo>
                  <a:lnTo>
                    <a:pt x="20" y="166"/>
                  </a:lnTo>
                  <a:lnTo>
                    <a:pt x="16" y="170"/>
                  </a:lnTo>
                  <a:lnTo>
                    <a:pt x="10" y="174"/>
                  </a:lnTo>
                  <a:lnTo>
                    <a:pt x="6" y="178"/>
                  </a:lnTo>
                  <a:lnTo>
                    <a:pt x="0" y="180"/>
                  </a:lnTo>
                  <a:lnTo>
                    <a:pt x="48" y="180"/>
                  </a:lnTo>
                  <a:lnTo>
                    <a:pt x="168" y="180"/>
                  </a:lnTo>
                  <a:lnTo>
                    <a:pt x="168" y="180"/>
                  </a:lnTo>
                  <a:lnTo>
                    <a:pt x="172" y="174"/>
                  </a:lnTo>
                  <a:lnTo>
                    <a:pt x="180" y="158"/>
                  </a:lnTo>
                  <a:lnTo>
                    <a:pt x="192" y="132"/>
                  </a:lnTo>
                  <a:lnTo>
                    <a:pt x="196" y="116"/>
                  </a:lnTo>
                  <a:lnTo>
                    <a:pt x="202" y="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8" name="Freeform 25">
              <a:extLst>
                <a:ext uri="{FF2B5EF4-FFF2-40B4-BE49-F238E27FC236}">
                  <a16:creationId xmlns:a16="http://schemas.microsoft.com/office/drawing/2014/main" id="{251FA498-20B2-DE46-9215-6EA193FCB8FB}"/>
                </a:ext>
              </a:extLst>
            </p:cNvPr>
            <p:cNvSpPr>
              <a:spLocks/>
            </p:cNvSpPr>
            <p:nvPr/>
          </p:nvSpPr>
          <p:spPr bwMode="auto">
            <a:xfrm>
              <a:off x="3806" y="3392"/>
              <a:ext cx="206" cy="180"/>
            </a:xfrm>
            <a:custGeom>
              <a:avLst/>
              <a:gdLst>
                <a:gd name="T0" fmla="*/ 202 w 206"/>
                <a:gd name="T1" fmla="*/ 96 h 180"/>
                <a:gd name="T2" fmla="*/ 204 w 206"/>
                <a:gd name="T3" fmla="*/ 80 h 180"/>
                <a:gd name="T4" fmla="*/ 204 w 206"/>
                <a:gd name="T5" fmla="*/ 64 h 180"/>
                <a:gd name="T6" fmla="*/ 206 w 206"/>
                <a:gd name="T7" fmla="*/ 50 h 180"/>
                <a:gd name="T8" fmla="*/ 206 w 206"/>
                <a:gd name="T9" fmla="*/ 42 h 180"/>
                <a:gd name="T10" fmla="*/ 204 w 206"/>
                <a:gd name="T11" fmla="*/ 34 h 180"/>
                <a:gd name="T12" fmla="*/ 204 w 206"/>
                <a:gd name="T13" fmla="*/ 28 h 180"/>
                <a:gd name="T14" fmla="*/ 200 w 206"/>
                <a:gd name="T15" fmla="*/ 16 h 180"/>
                <a:gd name="T16" fmla="*/ 194 w 206"/>
                <a:gd name="T17" fmla="*/ 8 h 180"/>
                <a:gd name="T18" fmla="*/ 184 w 206"/>
                <a:gd name="T19" fmla="*/ 2 h 180"/>
                <a:gd name="T20" fmla="*/ 174 w 206"/>
                <a:gd name="T21" fmla="*/ 0 h 180"/>
                <a:gd name="T22" fmla="*/ 94 w 206"/>
                <a:gd name="T23" fmla="*/ 0 h 180"/>
                <a:gd name="T24" fmla="*/ 94 w 206"/>
                <a:gd name="T25" fmla="*/ 4 h 180"/>
                <a:gd name="T26" fmla="*/ 94 w 206"/>
                <a:gd name="T27" fmla="*/ 6 h 180"/>
                <a:gd name="T28" fmla="*/ 84 w 206"/>
                <a:gd name="T29" fmla="*/ 40 h 180"/>
                <a:gd name="T30" fmla="*/ 74 w 206"/>
                <a:gd name="T31" fmla="*/ 66 h 180"/>
                <a:gd name="T32" fmla="*/ 64 w 206"/>
                <a:gd name="T33" fmla="*/ 90 h 180"/>
                <a:gd name="T34" fmla="*/ 56 w 206"/>
                <a:gd name="T35" fmla="*/ 110 h 180"/>
                <a:gd name="T36" fmla="*/ 46 w 206"/>
                <a:gd name="T37" fmla="*/ 130 h 180"/>
                <a:gd name="T38" fmla="*/ 38 w 206"/>
                <a:gd name="T39" fmla="*/ 144 h 180"/>
                <a:gd name="T40" fmla="*/ 30 w 206"/>
                <a:gd name="T41" fmla="*/ 156 h 180"/>
                <a:gd name="T42" fmla="*/ 20 w 206"/>
                <a:gd name="T43" fmla="*/ 166 h 180"/>
                <a:gd name="T44" fmla="*/ 16 w 206"/>
                <a:gd name="T45" fmla="*/ 170 h 180"/>
                <a:gd name="T46" fmla="*/ 10 w 206"/>
                <a:gd name="T47" fmla="*/ 174 h 180"/>
                <a:gd name="T48" fmla="*/ 6 w 206"/>
                <a:gd name="T49" fmla="*/ 178 h 180"/>
                <a:gd name="T50" fmla="*/ 0 w 206"/>
                <a:gd name="T51" fmla="*/ 180 h 180"/>
                <a:gd name="T52" fmla="*/ 48 w 206"/>
                <a:gd name="T53" fmla="*/ 180 h 180"/>
                <a:gd name="T54" fmla="*/ 168 w 206"/>
                <a:gd name="T55" fmla="*/ 180 h 180"/>
                <a:gd name="T56" fmla="*/ 168 w 206"/>
                <a:gd name="T57" fmla="*/ 180 h 180"/>
                <a:gd name="T58" fmla="*/ 172 w 206"/>
                <a:gd name="T59" fmla="*/ 174 h 180"/>
                <a:gd name="T60" fmla="*/ 180 w 206"/>
                <a:gd name="T61" fmla="*/ 158 h 180"/>
                <a:gd name="T62" fmla="*/ 192 w 206"/>
                <a:gd name="T63" fmla="*/ 132 h 180"/>
                <a:gd name="T64" fmla="*/ 196 w 206"/>
                <a:gd name="T65" fmla="*/ 116 h 180"/>
                <a:gd name="T66" fmla="*/ 202 w 206"/>
                <a:gd name="T67"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80">
                  <a:moveTo>
                    <a:pt x="202" y="96"/>
                  </a:moveTo>
                  <a:lnTo>
                    <a:pt x="204" y="80"/>
                  </a:lnTo>
                  <a:lnTo>
                    <a:pt x="204" y="64"/>
                  </a:lnTo>
                  <a:lnTo>
                    <a:pt x="206" y="50"/>
                  </a:lnTo>
                  <a:lnTo>
                    <a:pt x="206" y="42"/>
                  </a:lnTo>
                  <a:lnTo>
                    <a:pt x="204" y="34"/>
                  </a:lnTo>
                  <a:lnTo>
                    <a:pt x="204" y="28"/>
                  </a:lnTo>
                  <a:lnTo>
                    <a:pt x="200" y="16"/>
                  </a:lnTo>
                  <a:lnTo>
                    <a:pt x="194" y="8"/>
                  </a:lnTo>
                  <a:lnTo>
                    <a:pt x="184" y="2"/>
                  </a:lnTo>
                  <a:lnTo>
                    <a:pt x="174" y="0"/>
                  </a:lnTo>
                  <a:lnTo>
                    <a:pt x="94" y="0"/>
                  </a:lnTo>
                  <a:lnTo>
                    <a:pt x="94" y="4"/>
                  </a:lnTo>
                  <a:lnTo>
                    <a:pt x="94" y="6"/>
                  </a:lnTo>
                  <a:lnTo>
                    <a:pt x="84" y="40"/>
                  </a:lnTo>
                  <a:lnTo>
                    <a:pt x="74" y="66"/>
                  </a:lnTo>
                  <a:lnTo>
                    <a:pt x="64" y="90"/>
                  </a:lnTo>
                  <a:lnTo>
                    <a:pt x="56" y="110"/>
                  </a:lnTo>
                  <a:lnTo>
                    <a:pt x="46" y="130"/>
                  </a:lnTo>
                  <a:lnTo>
                    <a:pt x="38" y="144"/>
                  </a:lnTo>
                  <a:lnTo>
                    <a:pt x="30" y="156"/>
                  </a:lnTo>
                  <a:lnTo>
                    <a:pt x="20" y="166"/>
                  </a:lnTo>
                  <a:lnTo>
                    <a:pt x="16" y="170"/>
                  </a:lnTo>
                  <a:lnTo>
                    <a:pt x="10" y="174"/>
                  </a:lnTo>
                  <a:lnTo>
                    <a:pt x="6" y="178"/>
                  </a:lnTo>
                  <a:lnTo>
                    <a:pt x="0" y="180"/>
                  </a:lnTo>
                  <a:lnTo>
                    <a:pt x="48" y="180"/>
                  </a:lnTo>
                  <a:lnTo>
                    <a:pt x="168" y="180"/>
                  </a:lnTo>
                  <a:lnTo>
                    <a:pt x="168" y="180"/>
                  </a:lnTo>
                  <a:lnTo>
                    <a:pt x="172" y="174"/>
                  </a:lnTo>
                  <a:lnTo>
                    <a:pt x="180" y="158"/>
                  </a:lnTo>
                  <a:lnTo>
                    <a:pt x="192" y="132"/>
                  </a:lnTo>
                  <a:lnTo>
                    <a:pt x="196" y="116"/>
                  </a:lnTo>
                  <a:lnTo>
                    <a:pt x="202"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79" name="Freeform 26">
              <a:extLst>
                <a:ext uri="{FF2B5EF4-FFF2-40B4-BE49-F238E27FC236}">
                  <a16:creationId xmlns:a16="http://schemas.microsoft.com/office/drawing/2014/main" id="{6AD98614-D4C8-DB46-9F51-F64E5393B8BA}"/>
                </a:ext>
              </a:extLst>
            </p:cNvPr>
            <p:cNvSpPr>
              <a:spLocks/>
            </p:cNvSpPr>
            <p:nvPr/>
          </p:nvSpPr>
          <p:spPr bwMode="auto">
            <a:xfrm>
              <a:off x="3776" y="3289"/>
              <a:ext cx="118" cy="118"/>
            </a:xfrm>
            <a:custGeom>
              <a:avLst/>
              <a:gdLst>
                <a:gd name="T0" fmla="*/ 60 w 118"/>
                <a:gd name="T1" fmla="*/ 118 h 118"/>
                <a:gd name="T2" fmla="*/ 60 w 118"/>
                <a:gd name="T3" fmla="*/ 118 h 118"/>
                <a:gd name="T4" fmla="*/ 72 w 118"/>
                <a:gd name="T5" fmla="*/ 118 h 118"/>
                <a:gd name="T6" fmla="*/ 82 w 118"/>
                <a:gd name="T7" fmla="*/ 114 h 118"/>
                <a:gd name="T8" fmla="*/ 92 w 118"/>
                <a:gd name="T9" fmla="*/ 108 h 118"/>
                <a:gd name="T10" fmla="*/ 102 w 118"/>
                <a:gd name="T11" fmla="*/ 102 h 118"/>
                <a:gd name="T12" fmla="*/ 108 w 118"/>
                <a:gd name="T13" fmla="*/ 92 h 118"/>
                <a:gd name="T14" fmla="*/ 114 w 118"/>
                <a:gd name="T15" fmla="*/ 82 h 118"/>
                <a:gd name="T16" fmla="*/ 118 w 118"/>
                <a:gd name="T17" fmla="*/ 72 h 118"/>
                <a:gd name="T18" fmla="*/ 118 w 118"/>
                <a:gd name="T19" fmla="*/ 60 h 118"/>
                <a:gd name="T20" fmla="*/ 118 w 118"/>
                <a:gd name="T21" fmla="*/ 60 h 118"/>
                <a:gd name="T22" fmla="*/ 118 w 118"/>
                <a:gd name="T23" fmla="*/ 48 h 118"/>
                <a:gd name="T24" fmla="*/ 114 w 118"/>
                <a:gd name="T25" fmla="*/ 36 h 118"/>
                <a:gd name="T26" fmla="*/ 108 w 118"/>
                <a:gd name="T27" fmla="*/ 26 h 118"/>
                <a:gd name="T28" fmla="*/ 102 w 118"/>
                <a:gd name="T29" fmla="*/ 18 h 118"/>
                <a:gd name="T30" fmla="*/ 92 w 118"/>
                <a:gd name="T31" fmla="*/ 10 h 118"/>
                <a:gd name="T32" fmla="*/ 82 w 118"/>
                <a:gd name="T33" fmla="*/ 6 h 118"/>
                <a:gd name="T34" fmla="*/ 72 w 118"/>
                <a:gd name="T35" fmla="*/ 2 h 118"/>
                <a:gd name="T36" fmla="*/ 60 w 118"/>
                <a:gd name="T37" fmla="*/ 0 h 118"/>
                <a:gd name="T38" fmla="*/ 60 w 118"/>
                <a:gd name="T39" fmla="*/ 0 h 118"/>
                <a:gd name="T40" fmla="*/ 48 w 118"/>
                <a:gd name="T41" fmla="*/ 2 h 118"/>
                <a:gd name="T42" fmla="*/ 36 w 118"/>
                <a:gd name="T43" fmla="*/ 6 h 118"/>
                <a:gd name="T44" fmla="*/ 26 w 118"/>
                <a:gd name="T45" fmla="*/ 10 h 118"/>
                <a:gd name="T46" fmla="*/ 18 w 118"/>
                <a:gd name="T47" fmla="*/ 18 h 118"/>
                <a:gd name="T48" fmla="*/ 10 w 118"/>
                <a:gd name="T49" fmla="*/ 26 h 118"/>
                <a:gd name="T50" fmla="*/ 4 w 118"/>
                <a:gd name="T51" fmla="*/ 36 h 118"/>
                <a:gd name="T52" fmla="*/ 2 w 118"/>
                <a:gd name="T53" fmla="*/ 48 h 118"/>
                <a:gd name="T54" fmla="*/ 0 w 118"/>
                <a:gd name="T55" fmla="*/ 60 h 118"/>
                <a:gd name="T56" fmla="*/ 0 w 118"/>
                <a:gd name="T57" fmla="*/ 60 h 118"/>
                <a:gd name="T58" fmla="*/ 2 w 118"/>
                <a:gd name="T59" fmla="*/ 72 h 118"/>
                <a:gd name="T60" fmla="*/ 4 w 118"/>
                <a:gd name="T61" fmla="*/ 82 h 118"/>
                <a:gd name="T62" fmla="*/ 10 w 118"/>
                <a:gd name="T63" fmla="*/ 92 h 118"/>
                <a:gd name="T64" fmla="*/ 18 w 118"/>
                <a:gd name="T65" fmla="*/ 102 h 118"/>
                <a:gd name="T66" fmla="*/ 26 w 118"/>
                <a:gd name="T67" fmla="*/ 108 h 118"/>
                <a:gd name="T68" fmla="*/ 36 w 118"/>
                <a:gd name="T69" fmla="*/ 114 h 118"/>
                <a:gd name="T70" fmla="*/ 48 w 118"/>
                <a:gd name="T71" fmla="*/ 118 h 118"/>
                <a:gd name="T72" fmla="*/ 60 w 118"/>
                <a:gd name="T73" fmla="*/ 118 h 118"/>
                <a:gd name="T74" fmla="*/ 60 w 118"/>
                <a:gd name="T75"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118">
                  <a:moveTo>
                    <a:pt x="60" y="118"/>
                  </a:moveTo>
                  <a:lnTo>
                    <a:pt x="60" y="118"/>
                  </a:lnTo>
                  <a:lnTo>
                    <a:pt x="72" y="118"/>
                  </a:lnTo>
                  <a:lnTo>
                    <a:pt x="82" y="114"/>
                  </a:lnTo>
                  <a:lnTo>
                    <a:pt x="92" y="108"/>
                  </a:lnTo>
                  <a:lnTo>
                    <a:pt x="102" y="102"/>
                  </a:lnTo>
                  <a:lnTo>
                    <a:pt x="108" y="92"/>
                  </a:lnTo>
                  <a:lnTo>
                    <a:pt x="114" y="82"/>
                  </a:lnTo>
                  <a:lnTo>
                    <a:pt x="118" y="72"/>
                  </a:lnTo>
                  <a:lnTo>
                    <a:pt x="118" y="60"/>
                  </a:lnTo>
                  <a:lnTo>
                    <a:pt x="118" y="60"/>
                  </a:lnTo>
                  <a:lnTo>
                    <a:pt x="118" y="48"/>
                  </a:lnTo>
                  <a:lnTo>
                    <a:pt x="114" y="36"/>
                  </a:lnTo>
                  <a:lnTo>
                    <a:pt x="108" y="26"/>
                  </a:lnTo>
                  <a:lnTo>
                    <a:pt x="102" y="18"/>
                  </a:lnTo>
                  <a:lnTo>
                    <a:pt x="92" y="10"/>
                  </a:lnTo>
                  <a:lnTo>
                    <a:pt x="82" y="6"/>
                  </a:lnTo>
                  <a:lnTo>
                    <a:pt x="72" y="2"/>
                  </a:lnTo>
                  <a:lnTo>
                    <a:pt x="60" y="0"/>
                  </a:lnTo>
                  <a:lnTo>
                    <a:pt x="60" y="0"/>
                  </a:lnTo>
                  <a:lnTo>
                    <a:pt x="48" y="2"/>
                  </a:lnTo>
                  <a:lnTo>
                    <a:pt x="36" y="6"/>
                  </a:lnTo>
                  <a:lnTo>
                    <a:pt x="26" y="10"/>
                  </a:lnTo>
                  <a:lnTo>
                    <a:pt x="18" y="18"/>
                  </a:lnTo>
                  <a:lnTo>
                    <a:pt x="10" y="26"/>
                  </a:lnTo>
                  <a:lnTo>
                    <a:pt x="4" y="36"/>
                  </a:lnTo>
                  <a:lnTo>
                    <a:pt x="2" y="48"/>
                  </a:lnTo>
                  <a:lnTo>
                    <a:pt x="0" y="60"/>
                  </a:lnTo>
                  <a:lnTo>
                    <a:pt x="0" y="60"/>
                  </a:lnTo>
                  <a:lnTo>
                    <a:pt x="2" y="72"/>
                  </a:lnTo>
                  <a:lnTo>
                    <a:pt x="4" y="82"/>
                  </a:lnTo>
                  <a:lnTo>
                    <a:pt x="10" y="92"/>
                  </a:lnTo>
                  <a:lnTo>
                    <a:pt x="18" y="102"/>
                  </a:lnTo>
                  <a:lnTo>
                    <a:pt x="26" y="108"/>
                  </a:lnTo>
                  <a:lnTo>
                    <a:pt x="36" y="114"/>
                  </a:lnTo>
                  <a:lnTo>
                    <a:pt x="48" y="118"/>
                  </a:lnTo>
                  <a:lnTo>
                    <a:pt x="60" y="118"/>
                  </a:lnTo>
                  <a:lnTo>
                    <a:pt x="60" y="118"/>
                  </a:lnTo>
                  <a:close/>
                </a:path>
              </a:pathLst>
            </a:custGeom>
            <a:noFill/>
            <a:ln w="38100">
              <a:solidFill>
                <a:srgbClr val="DD1D2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0" name="Line 27">
              <a:extLst>
                <a:ext uri="{FF2B5EF4-FFF2-40B4-BE49-F238E27FC236}">
                  <a16:creationId xmlns:a16="http://schemas.microsoft.com/office/drawing/2014/main" id="{67230704-485B-0449-9241-05A3E5BBC095}"/>
                </a:ext>
              </a:extLst>
            </p:cNvPr>
            <p:cNvSpPr>
              <a:spLocks noChangeShapeType="1"/>
            </p:cNvSpPr>
            <p:nvPr/>
          </p:nvSpPr>
          <p:spPr bwMode="auto">
            <a:xfrm>
              <a:off x="3788" y="3315"/>
              <a:ext cx="86" cy="72"/>
            </a:xfrm>
            <a:prstGeom prst="line">
              <a:avLst/>
            </a:prstGeom>
            <a:noFill/>
            <a:ln w="38100">
              <a:solidFill>
                <a:srgbClr val="ED1C24"/>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grpSp>
        <p:nvGrpSpPr>
          <p:cNvPr id="101" name="Group 51">
            <a:extLst>
              <a:ext uri="{FF2B5EF4-FFF2-40B4-BE49-F238E27FC236}">
                <a16:creationId xmlns:a16="http://schemas.microsoft.com/office/drawing/2014/main" id="{C43B29AC-4DC7-724B-8FC4-77B6C767615C}"/>
              </a:ext>
            </a:extLst>
          </p:cNvPr>
          <p:cNvGrpSpPr>
            <a:grpSpLocks noChangeAspect="1"/>
          </p:cNvGrpSpPr>
          <p:nvPr/>
        </p:nvGrpSpPr>
        <p:grpSpPr bwMode="auto">
          <a:xfrm>
            <a:off x="9677561" y="4013355"/>
            <a:ext cx="756065" cy="615300"/>
            <a:chOff x="3604" y="4456"/>
            <a:chExt cx="521" cy="424"/>
          </a:xfrm>
        </p:grpSpPr>
        <p:sp>
          <p:nvSpPr>
            <p:cNvPr id="102" name="Freeform 52">
              <a:extLst>
                <a:ext uri="{FF2B5EF4-FFF2-40B4-BE49-F238E27FC236}">
                  <a16:creationId xmlns:a16="http://schemas.microsoft.com/office/drawing/2014/main" id="{8F8935FE-D58A-D841-BECB-2651C9AD61EE}"/>
                </a:ext>
              </a:extLst>
            </p:cNvPr>
            <p:cNvSpPr>
              <a:spLocks/>
            </p:cNvSpPr>
            <p:nvPr/>
          </p:nvSpPr>
          <p:spPr bwMode="auto">
            <a:xfrm>
              <a:off x="3682" y="4554"/>
              <a:ext cx="76" cy="68"/>
            </a:xfrm>
            <a:custGeom>
              <a:avLst/>
              <a:gdLst>
                <a:gd name="T0" fmla="*/ 50 w 76"/>
                <a:gd name="T1" fmla="*/ 12 h 68"/>
                <a:gd name="T2" fmla="*/ 50 w 76"/>
                <a:gd name="T3" fmla="*/ 12 h 68"/>
                <a:gd name="T4" fmla="*/ 40 w 76"/>
                <a:gd name="T5" fmla="*/ 10 h 68"/>
                <a:gd name="T6" fmla="*/ 28 w 76"/>
                <a:gd name="T7" fmla="*/ 6 h 68"/>
                <a:gd name="T8" fmla="*/ 14 w 76"/>
                <a:gd name="T9" fmla="*/ 0 h 68"/>
                <a:gd name="T10" fmla="*/ 14 w 76"/>
                <a:gd name="T11" fmla="*/ 0 h 68"/>
                <a:gd name="T12" fmla="*/ 8 w 76"/>
                <a:gd name="T13" fmla="*/ 6 h 68"/>
                <a:gd name="T14" fmla="*/ 4 w 76"/>
                <a:gd name="T15" fmla="*/ 14 h 68"/>
                <a:gd name="T16" fmla="*/ 2 w 76"/>
                <a:gd name="T17" fmla="*/ 22 h 68"/>
                <a:gd name="T18" fmla="*/ 0 w 76"/>
                <a:gd name="T19" fmla="*/ 30 h 68"/>
                <a:gd name="T20" fmla="*/ 0 w 76"/>
                <a:gd name="T21" fmla="*/ 30 h 68"/>
                <a:gd name="T22" fmla="*/ 0 w 76"/>
                <a:gd name="T23" fmla="*/ 38 h 68"/>
                <a:gd name="T24" fmla="*/ 4 w 76"/>
                <a:gd name="T25" fmla="*/ 44 h 68"/>
                <a:gd name="T26" fmla="*/ 6 w 76"/>
                <a:gd name="T27" fmla="*/ 50 h 68"/>
                <a:gd name="T28" fmla="*/ 12 w 76"/>
                <a:gd name="T29" fmla="*/ 56 h 68"/>
                <a:gd name="T30" fmla="*/ 16 w 76"/>
                <a:gd name="T31" fmla="*/ 62 h 68"/>
                <a:gd name="T32" fmla="*/ 24 w 76"/>
                <a:gd name="T33" fmla="*/ 64 h 68"/>
                <a:gd name="T34" fmla="*/ 30 w 76"/>
                <a:gd name="T35" fmla="*/ 68 h 68"/>
                <a:gd name="T36" fmla="*/ 38 w 76"/>
                <a:gd name="T37" fmla="*/ 68 h 68"/>
                <a:gd name="T38" fmla="*/ 38 w 76"/>
                <a:gd name="T39" fmla="*/ 68 h 68"/>
                <a:gd name="T40" fmla="*/ 46 w 76"/>
                <a:gd name="T41" fmla="*/ 68 h 68"/>
                <a:gd name="T42" fmla="*/ 52 w 76"/>
                <a:gd name="T43" fmla="*/ 64 h 68"/>
                <a:gd name="T44" fmla="*/ 60 w 76"/>
                <a:gd name="T45" fmla="*/ 62 h 68"/>
                <a:gd name="T46" fmla="*/ 64 w 76"/>
                <a:gd name="T47" fmla="*/ 56 h 68"/>
                <a:gd name="T48" fmla="*/ 70 w 76"/>
                <a:gd name="T49" fmla="*/ 50 h 68"/>
                <a:gd name="T50" fmla="*/ 72 w 76"/>
                <a:gd name="T51" fmla="*/ 44 h 68"/>
                <a:gd name="T52" fmla="*/ 76 w 76"/>
                <a:gd name="T53" fmla="*/ 38 h 68"/>
                <a:gd name="T54" fmla="*/ 76 w 76"/>
                <a:gd name="T55" fmla="*/ 30 h 68"/>
                <a:gd name="T56" fmla="*/ 76 w 76"/>
                <a:gd name="T57" fmla="*/ 30 h 68"/>
                <a:gd name="T58" fmla="*/ 74 w 76"/>
                <a:gd name="T59" fmla="*/ 18 h 68"/>
                <a:gd name="T60" fmla="*/ 70 w 76"/>
                <a:gd name="T61" fmla="*/ 10 h 68"/>
                <a:gd name="T62" fmla="*/ 70 w 76"/>
                <a:gd name="T63" fmla="*/ 10 h 68"/>
                <a:gd name="T64" fmla="*/ 58 w 76"/>
                <a:gd name="T65" fmla="*/ 12 h 68"/>
                <a:gd name="T66" fmla="*/ 50 w 76"/>
                <a:gd name="T6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68">
                  <a:moveTo>
                    <a:pt x="50" y="12"/>
                  </a:moveTo>
                  <a:lnTo>
                    <a:pt x="50" y="12"/>
                  </a:lnTo>
                  <a:lnTo>
                    <a:pt x="40" y="10"/>
                  </a:lnTo>
                  <a:lnTo>
                    <a:pt x="28" y="6"/>
                  </a:lnTo>
                  <a:lnTo>
                    <a:pt x="14" y="0"/>
                  </a:lnTo>
                  <a:lnTo>
                    <a:pt x="14" y="0"/>
                  </a:lnTo>
                  <a:lnTo>
                    <a:pt x="8" y="6"/>
                  </a:lnTo>
                  <a:lnTo>
                    <a:pt x="4" y="14"/>
                  </a:lnTo>
                  <a:lnTo>
                    <a:pt x="2" y="22"/>
                  </a:lnTo>
                  <a:lnTo>
                    <a:pt x="0" y="30"/>
                  </a:lnTo>
                  <a:lnTo>
                    <a:pt x="0" y="30"/>
                  </a:lnTo>
                  <a:lnTo>
                    <a:pt x="0" y="38"/>
                  </a:lnTo>
                  <a:lnTo>
                    <a:pt x="4" y="44"/>
                  </a:lnTo>
                  <a:lnTo>
                    <a:pt x="6" y="50"/>
                  </a:lnTo>
                  <a:lnTo>
                    <a:pt x="12" y="56"/>
                  </a:lnTo>
                  <a:lnTo>
                    <a:pt x="16" y="62"/>
                  </a:lnTo>
                  <a:lnTo>
                    <a:pt x="24" y="64"/>
                  </a:lnTo>
                  <a:lnTo>
                    <a:pt x="30" y="68"/>
                  </a:lnTo>
                  <a:lnTo>
                    <a:pt x="38" y="68"/>
                  </a:lnTo>
                  <a:lnTo>
                    <a:pt x="38" y="68"/>
                  </a:lnTo>
                  <a:lnTo>
                    <a:pt x="46" y="68"/>
                  </a:lnTo>
                  <a:lnTo>
                    <a:pt x="52" y="64"/>
                  </a:lnTo>
                  <a:lnTo>
                    <a:pt x="60" y="62"/>
                  </a:lnTo>
                  <a:lnTo>
                    <a:pt x="64" y="56"/>
                  </a:lnTo>
                  <a:lnTo>
                    <a:pt x="70" y="50"/>
                  </a:lnTo>
                  <a:lnTo>
                    <a:pt x="72" y="44"/>
                  </a:lnTo>
                  <a:lnTo>
                    <a:pt x="76" y="38"/>
                  </a:lnTo>
                  <a:lnTo>
                    <a:pt x="76" y="30"/>
                  </a:lnTo>
                  <a:lnTo>
                    <a:pt x="76" y="30"/>
                  </a:lnTo>
                  <a:lnTo>
                    <a:pt x="74" y="18"/>
                  </a:lnTo>
                  <a:lnTo>
                    <a:pt x="70" y="10"/>
                  </a:lnTo>
                  <a:lnTo>
                    <a:pt x="70" y="10"/>
                  </a:lnTo>
                  <a:lnTo>
                    <a:pt x="58" y="12"/>
                  </a:lnTo>
                  <a:lnTo>
                    <a:pt x="50" y="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3" name="Freeform 53">
              <a:extLst>
                <a:ext uri="{FF2B5EF4-FFF2-40B4-BE49-F238E27FC236}">
                  <a16:creationId xmlns:a16="http://schemas.microsoft.com/office/drawing/2014/main" id="{43081E93-04E4-4546-9E68-2858742C0726}"/>
                </a:ext>
              </a:extLst>
            </p:cNvPr>
            <p:cNvSpPr>
              <a:spLocks/>
            </p:cNvSpPr>
            <p:nvPr/>
          </p:nvSpPr>
          <p:spPr bwMode="auto">
            <a:xfrm>
              <a:off x="3682" y="4554"/>
              <a:ext cx="76" cy="68"/>
            </a:xfrm>
            <a:custGeom>
              <a:avLst/>
              <a:gdLst>
                <a:gd name="T0" fmla="*/ 50 w 76"/>
                <a:gd name="T1" fmla="*/ 12 h 68"/>
                <a:gd name="T2" fmla="*/ 50 w 76"/>
                <a:gd name="T3" fmla="*/ 12 h 68"/>
                <a:gd name="T4" fmla="*/ 40 w 76"/>
                <a:gd name="T5" fmla="*/ 10 h 68"/>
                <a:gd name="T6" fmla="*/ 28 w 76"/>
                <a:gd name="T7" fmla="*/ 6 h 68"/>
                <a:gd name="T8" fmla="*/ 14 w 76"/>
                <a:gd name="T9" fmla="*/ 0 h 68"/>
                <a:gd name="T10" fmla="*/ 14 w 76"/>
                <a:gd name="T11" fmla="*/ 0 h 68"/>
                <a:gd name="T12" fmla="*/ 8 w 76"/>
                <a:gd name="T13" fmla="*/ 6 h 68"/>
                <a:gd name="T14" fmla="*/ 4 w 76"/>
                <a:gd name="T15" fmla="*/ 14 h 68"/>
                <a:gd name="T16" fmla="*/ 2 w 76"/>
                <a:gd name="T17" fmla="*/ 22 h 68"/>
                <a:gd name="T18" fmla="*/ 0 w 76"/>
                <a:gd name="T19" fmla="*/ 30 h 68"/>
                <a:gd name="T20" fmla="*/ 0 w 76"/>
                <a:gd name="T21" fmla="*/ 30 h 68"/>
                <a:gd name="T22" fmla="*/ 0 w 76"/>
                <a:gd name="T23" fmla="*/ 38 h 68"/>
                <a:gd name="T24" fmla="*/ 4 w 76"/>
                <a:gd name="T25" fmla="*/ 44 h 68"/>
                <a:gd name="T26" fmla="*/ 6 w 76"/>
                <a:gd name="T27" fmla="*/ 50 h 68"/>
                <a:gd name="T28" fmla="*/ 12 w 76"/>
                <a:gd name="T29" fmla="*/ 56 h 68"/>
                <a:gd name="T30" fmla="*/ 16 w 76"/>
                <a:gd name="T31" fmla="*/ 62 h 68"/>
                <a:gd name="T32" fmla="*/ 24 w 76"/>
                <a:gd name="T33" fmla="*/ 64 h 68"/>
                <a:gd name="T34" fmla="*/ 30 w 76"/>
                <a:gd name="T35" fmla="*/ 68 h 68"/>
                <a:gd name="T36" fmla="*/ 38 w 76"/>
                <a:gd name="T37" fmla="*/ 68 h 68"/>
                <a:gd name="T38" fmla="*/ 38 w 76"/>
                <a:gd name="T39" fmla="*/ 68 h 68"/>
                <a:gd name="T40" fmla="*/ 46 w 76"/>
                <a:gd name="T41" fmla="*/ 68 h 68"/>
                <a:gd name="T42" fmla="*/ 52 w 76"/>
                <a:gd name="T43" fmla="*/ 64 h 68"/>
                <a:gd name="T44" fmla="*/ 60 w 76"/>
                <a:gd name="T45" fmla="*/ 62 h 68"/>
                <a:gd name="T46" fmla="*/ 64 w 76"/>
                <a:gd name="T47" fmla="*/ 56 h 68"/>
                <a:gd name="T48" fmla="*/ 70 w 76"/>
                <a:gd name="T49" fmla="*/ 50 h 68"/>
                <a:gd name="T50" fmla="*/ 72 w 76"/>
                <a:gd name="T51" fmla="*/ 44 h 68"/>
                <a:gd name="T52" fmla="*/ 76 w 76"/>
                <a:gd name="T53" fmla="*/ 38 h 68"/>
                <a:gd name="T54" fmla="*/ 76 w 76"/>
                <a:gd name="T55" fmla="*/ 30 h 68"/>
                <a:gd name="T56" fmla="*/ 76 w 76"/>
                <a:gd name="T57" fmla="*/ 30 h 68"/>
                <a:gd name="T58" fmla="*/ 74 w 76"/>
                <a:gd name="T59" fmla="*/ 18 h 68"/>
                <a:gd name="T60" fmla="*/ 70 w 76"/>
                <a:gd name="T61" fmla="*/ 10 h 68"/>
                <a:gd name="T62" fmla="*/ 70 w 76"/>
                <a:gd name="T63" fmla="*/ 10 h 68"/>
                <a:gd name="T64" fmla="*/ 58 w 76"/>
                <a:gd name="T65" fmla="*/ 12 h 68"/>
                <a:gd name="T66" fmla="*/ 50 w 76"/>
                <a:gd name="T67"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 h="68">
                  <a:moveTo>
                    <a:pt x="50" y="12"/>
                  </a:moveTo>
                  <a:lnTo>
                    <a:pt x="50" y="12"/>
                  </a:lnTo>
                  <a:lnTo>
                    <a:pt x="40" y="10"/>
                  </a:lnTo>
                  <a:lnTo>
                    <a:pt x="28" y="6"/>
                  </a:lnTo>
                  <a:lnTo>
                    <a:pt x="14" y="0"/>
                  </a:lnTo>
                  <a:lnTo>
                    <a:pt x="14" y="0"/>
                  </a:lnTo>
                  <a:lnTo>
                    <a:pt x="8" y="6"/>
                  </a:lnTo>
                  <a:lnTo>
                    <a:pt x="4" y="14"/>
                  </a:lnTo>
                  <a:lnTo>
                    <a:pt x="2" y="22"/>
                  </a:lnTo>
                  <a:lnTo>
                    <a:pt x="0" y="30"/>
                  </a:lnTo>
                  <a:lnTo>
                    <a:pt x="0" y="30"/>
                  </a:lnTo>
                  <a:lnTo>
                    <a:pt x="0" y="38"/>
                  </a:lnTo>
                  <a:lnTo>
                    <a:pt x="4" y="44"/>
                  </a:lnTo>
                  <a:lnTo>
                    <a:pt x="6" y="50"/>
                  </a:lnTo>
                  <a:lnTo>
                    <a:pt x="12" y="56"/>
                  </a:lnTo>
                  <a:lnTo>
                    <a:pt x="16" y="62"/>
                  </a:lnTo>
                  <a:lnTo>
                    <a:pt x="24" y="64"/>
                  </a:lnTo>
                  <a:lnTo>
                    <a:pt x="30" y="68"/>
                  </a:lnTo>
                  <a:lnTo>
                    <a:pt x="38" y="68"/>
                  </a:lnTo>
                  <a:lnTo>
                    <a:pt x="38" y="68"/>
                  </a:lnTo>
                  <a:lnTo>
                    <a:pt x="46" y="68"/>
                  </a:lnTo>
                  <a:lnTo>
                    <a:pt x="52" y="64"/>
                  </a:lnTo>
                  <a:lnTo>
                    <a:pt x="60" y="62"/>
                  </a:lnTo>
                  <a:lnTo>
                    <a:pt x="64" y="56"/>
                  </a:lnTo>
                  <a:lnTo>
                    <a:pt x="70" y="50"/>
                  </a:lnTo>
                  <a:lnTo>
                    <a:pt x="72" y="44"/>
                  </a:lnTo>
                  <a:lnTo>
                    <a:pt x="76" y="38"/>
                  </a:lnTo>
                  <a:lnTo>
                    <a:pt x="76" y="30"/>
                  </a:lnTo>
                  <a:lnTo>
                    <a:pt x="76" y="30"/>
                  </a:lnTo>
                  <a:lnTo>
                    <a:pt x="74" y="18"/>
                  </a:lnTo>
                  <a:lnTo>
                    <a:pt x="70" y="10"/>
                  </a:lnTo>
                  <a:lnTo>
                    <a:pt x="70" y="10"/>
                  </a:lnTo>
                  <a:lnTo>
                    <a:pt x="58" y="12"/>
                  </a:lnTo>
                  <a:lnTo>
                    <a:pt x="5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4" name="Freeform 54">
              <a:extLst>
                <a:ext uri="{FF2B5EF4-FFF2-40B4-BE49-F238E27FC236}">
                  <a16:creationId xmlns:a16="http://schemas.microsoft.com/office/drawing/2014/main" id="{C78E5425-6538-3243-AC7D-FAFD8714CE9C}"/>
                </a:ext>
              </a:extLst>
            </p:cNvPr>
            <p:cNvSpPr>
              <a:spLocks/>
            </p:cNvSpPr>
            <p:nvPr/>
          </p:nvSpPr>
          <p:spPr bwMode="auto">
            <a:xfrm>
              <a:off x="3660" y="4626"/>
              <a:ext cx="76" cy="122"/>
            </a:xfrm>
            <a:custGeom>
              <a:avLst/>
              <a:gdLst>
                <a:gd name="T0" fmla="*/ 2 w 76"/>
                <a:gd name="T1" fmla="*/ 28 h 122"/>
                <a:gd name="T2" fmla="*/ 2 w 76"/>
                <a:gd name="T3" fmla="*/ 28 h 122"/>
                <a:gd name="T4" fmla="*/ 0 w 76"/>
                <a:gd name="T5" fmla="*/ 22 h 122"/>
                <a:gd name="T6" fmla="*/ 0 w 76"/>
                <a:gd name="T7" fmla="*/ 16 h 122"/>
                <a:gd name="T8" fmla="*/ 4 w 76"/>
                <a:gd name="T9" fmla="*/ 10 h 122"/>
                <a:gd name="T10" fmla="*/ 4 w 76"/>
                <a:gd name="T11" fmla="*/ 10 h 122"/>
                <a:gd name="T12" fmla="*/ 8 w 76"/>
                <a:gd name="T13" fmla="*/ 6 h 122"/>
                <a:gd name="T14" fmla="*/ 14 w 76"/>
                <a:gd name="T15" fmla="*/ 2 h 122"/>
                <a:gd name="T16" fmla="*/ 22 w 76"/>
                <a:gd name="T17" fmla="*/ 0 h 122"/>
                <a:gd name="T18" fmla="*/ 22 w 76"/>
                <a:gd name="T19" fmla="*/ 0 h 122"/>
                <a:gd name="T20" fmla="*/ 28 w 76"/>
                <a:gd name="T21" fmla="*/ 0 h 122"/>
                <a:gd name="T22" fmla="*/ 34 w 76"/>
                <a:gd name="T23" fmla="*/ 4 h 122"/>
                <a:gd name="T24" fmla="*/ 38 w 76"/>
                <a:gd name="T25" fmla="*/ 6 h 122"/>
                <a:gd name="T26" fmla="*/ 40 w 76"/>
                <a:gd name="T27" fmla="*/ 10 h 122"/>
                <a:gd name="T28" fmla="*/ 76 w 76"/>
                <a:gd name="T29" fmla="*/ 98 h 122"/>
                <a:gd name="T30" fmla="*/ 76 w 76"/>
                <a:gd name="T31" fmla="*/ 98 h 122"/>
                <a:gd name="T32" fmla="*/ 76 w 76"/>
                <a:gd name="T33" fmla="*/ 100 h 122"/>
                <a:gd name="T34" fmla="*/ 76 w 76"/>
                <a:gd name="T35" fmla="*/ 104 h 122"/>
                <a:gd name="T36" fmla="*/ 74 w 76"/>
                <a:gd name="T37" fmla="*/ 112 h 122"/>
                <a:gd name="T38" fmla="*/ 66 w 76"/>
                <a:gd name="T39" fmla="*/ 118 h 122"/>
                <a:gd name="T40" fmla="*/ 66 w 76"/>
                <a:gd name="T41" fmla="*/ 118 h 122"/>
                <a:gd name="T42" fmla="*/ 64 w 76"/>
                <a:gd name="T43" fmla="*/ 120 h 122"/>
                <a:gd name="T44" fmla="*/ 56 w 76"/>
                <a:gd name="T45" fmla="*/ 122 h 122"/>
                <a:gd name="T46" fmla="*/ 46 w 76"/>
                <a:gd name="T47" fmla="*/ 122 h 122"/>
                <a:gd name="T48" fmla="*/ 40 w 76"/>
                <a:gd name="T49" fmla="*/ 120 h 122"/>
                <a:gd name="T50" fmla="*/ 36 w 76"/>
                <a:gd name="T51" fmla="*/ 116 h 122"/>
                <a:gd name="T52" fmla="*/ 2 w 76"/>
                <a:gd name="T53"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22">
                  <a:moveTo>
                    <a:pt x="2" y="28"/>
                  </a:moveTo>
                  <a:lnTo>
                    <a:pt x="2" y="28"/>
                  </a:lnTo>
                  <a:lnTo>
                    <a:pt x="0" y="22"/>
                  </a:lnTo>
                  <a:lnTo>
                    <a:pt x="0" y="16"/>
                  </a:lnTo>
                  <a:lnTo>
                    <a:pt x="4" y="10"/>
                  </a:lnTo>
                  <a:lnTo>
                    <a:pt x="4" y="10"/>
                  </a:lnTo>
                  <a:lnTo>
                    <a:pt x="8" y="6"/>
                  </a:lnTo>
                  <a:lnTo>
                    <a:pt x="14" y="2"/>
                  </a:lnTo>
                  <a:lnTo>
                    <a:pt x="22" y="0"/>
                  </a:lnTo>
                  <a:lnTo>
                    <a:pt x="22" y="0"/>
                  </a:lnTo>
                  <a:lnTo>
                    <a:pt x="28" y="0"/>
                  </a:lnTo>
                  <a:lnTo>
                    <a:pt x="34" y="4"/>
                  </a:lnTo>
                  <a:lnTo>
                    <a:pt x="38" y="6"/>
                  </a:lnTo>
                  <a:lnTo>
                    <a:pt x="40" y="10"/>
                  </a:lnTo>
                  <a:lnTo>
                    <a:pt x="76" y="98"/>
                  </a:lnTo>
                  <a:lnTo>
                    <a:pt x="76" y="98"/>
                  </a:lnTo>
                  <a:lnTo>
                    <a:pt x="76" y="100"/>
                  </a:lnTo>
                  <a:lnTo>
                    <a:pt x="76" y="104"/>
                  </a:lnTo>
                  <a:lnTo>
                    <a:pt x="74" y="112"/>
                  </a:lnTo>
                  <a:lnTo>
                    <a:pt x="66" y="118"/>
                  </a:lnTo>
                  <a:lnTo>
                    <a:pt x="66" y="118"/>
                  </a:lnTo>
                  <a:lnTo>
                    <a:pt x="64" y="120"/>
                  </a:lnTo>
                  <a:lnTo>
                    <a:pt x="56" y="122"/>
                  </a:lnTo>
                  <a:lnTo>
                    <a:pt x="46" y="122"/>
                  </a:lnTo>
                  <a:lnTo>
                    <a:pt x="40" y="120"/>
                  </a:lnTo>
                  <a:lnTo>
                    <a:pt x="36" y="116"/>
                  </a:lnTo>
                  <a:lnTo>
                    <a:pt x="2" y="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5" name="Freeform 55">
              <a:extLst>
                <a:ext uri="{FF2B5EF4-FFF2-40B4-BE49-F238E27FC236}">
                  <a16:creationId xmlns:a16="http://schemas.microsoft.com/office/drawing/2014/main" id="{5CF93009-1C36-1644-8E54-5370E9F75DB0}"/>
                </a:ext>
              </a:extLst>
            </p:cNvPr>
            <p:cNvSpPr>
              <a:spLocks/>
            </p:cNvSpPr>
            <p:nvPr/>
          </p:nvSpPr>
          <p:spPr bwMode="auto">
            <a:xfrm>
              <a:off x="3604" y="4584"/>
              <a:ext cx="166" cy="296"/>
            </a:xfrm>
            <a:custGeom>
              <a:avLst/>
              <a:gdLst>
                <a:gd name="T0" fmla="*/ 150 w 166"/>
                <a:gd name="T1" fmla="*/ 170 h 296"/>
                <a:gd name="T2" fmla="*/ 150 w 166"/>
                <a:gd name="T3" fmla="*/ 170 h 296"/>
                <a:gd name="T4" fmla="*/ 150 w 166"/>
                <a:gd name="T5" fmla="*/ 178 h 296"/>
                <a:gd name="T6" fmla="*/ 152 w 166"/>
                <a:gd name="T7" fmla="*/ 196 h 296"/>
                <a:gd name="T8" fmla="*/ 156 w 166"/>
                <a:gd name="T9" fmla="*/ 218 h 296"/>
                <a:gd name="T10" fmla="*/ 160 w 166"/>
                <a:gd name="T11" fmla="*/ 228 h 296"/>
                <a:gd name="T12" fmla="*/ 166 w 166"/>
                <a:gd name="T13" fmla="*/ 238 h 296"/>
                <a:gd name="T14" fmla="*/ 48 w 166"/>
                <a:gd name="T15" fmla="*/ 238 h 296"/>
                <a:gd name="T16" fmla="*/ 48 w 166"/>
                <a:gd name="T17" fmla="*/ 280 h 296"/>
                <a:gd name="T18" fmla="*/ 48 w 166"/>
                <a:gd name="T19" fmla="*/ 280 h 296"/>
                <a:gd name="T20" fmla="*/ 46 w 166"/>
                <a:gd name="T21" fmla="*/ 288 h 296"/>
                <a:gd name="T22" fmla="*/ 42 w 166"/>
                <a:gd name="T23" fmla="*/ 292 h 296"/>
                <a:gd name="T24" fmla="*/ 34 w 166"/>
                <a:gd name="T25" fmla="*/ 296 h 296"/>
                <a:gd name="T26" fmla="*/ 14 w 166"/>
                <a:gd name="T27" fmla="*/ 296 h 296"/>
                <a:gd name="T28" fmla="*/ 14 w 166"/>
                <a:gd name="T29" fmla="*/ 296 h 296"/>
                <a:gd name="T30" fmla="*/ 8 w 166"/>
                <a:gd name="T31" fmla="*/ 292 h 296"/>
                <a:gd name="T32" fmla="*/ 4 w 166"/>
                <a:gd name="T33" fmla="*/ 288 h 296"/>
                <a:gd name="T34" fmla="*/ 0 w 166"/>
                <a:gd name="T35" fmla="*/ 282 h 296"/>
                <a:gd name="T36" fmla="*/ 0 w 166"/>
                <a:gd name="T37" fmla="*/ 282 h 296"/>
                <a:gd name="T38" fmla="*/ 0 w 166"/>
                <a:gd name="T39" fmla="*/ 276 h 296"/>
                <a:gd name="T40" fmla="*/ 0 w 166"/>
                <a:gd name="T41" fmla="*/ 282 h 296"/>
                <a:gd name="T42" fmla="*/ 0 w 166"/>
                <a:gd name="T43" fmla="*/ 14 h 296"/>
                <a:gd name="T44" fmla="*/ 0 w 166"/>
                <a:gd name="T45" fmla="*/ 14 h 296"/>
                <a:gd name="T46" fmla="*/ 4 w 166"/>
                <a:gd name="T47" fmla="*/ 6 h 296"/>
                <a:gd name="T48" fmla="*/ 8 w 166"/>
                <a:gd name="T49" fmla="*/ 2 h 296"/>
                <a:gd name="T50" fmla="*/ 12 w 166"/>
                <a:gd name="T51" fmla="*/ 0 h 296"/>
                <a:gd name="T52" fmla="*/ 18 w 166"/>
                <a:gd name="T53" fmla="*/ 0 h 296"/>
                <a:gd name="T54" fmla="*/ 36 w 166"/>
                <a:gd name="T55" fmla="*/ 0 h 296"/>
                <a:gd name="T56" fmla="*/ 36 w 166"/>
                <a:gd name="T57" fmla="*/ 0 h 296"/>
                <a:gd name="T58" fmla="*/ 38 w 166"/>
                <a:gd name="T59" fmla="*/ 0 h 296"/>
                <a:gd name="T60" fmla="*/ 42 w 166"/>
                <a:gd name="T61" fmla="*/ 2 h 296"/>
                <a:gd name="T62" fmla="*/ 46 w 166"/>
                <a:gd name="T63" fmla="*/ 6 h 296"/>
                <a:gd name="T64" fmla="*/ 48 w 166"/>
                <a:gd name="T65" fmla="*/ 16 h 296"/>
                <a:gd name="T66" fmla="*/ 48 w 166"/>
                <a:gd name="T67" fmla="*/ 170 h 296"/>
                <a:gd name="T68" fmla="*/ 150 w 166"/>
                <a:gd name="T69" fmla="*/ 17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6">
                  <a:moveTo>
                    <a:pt x="150" y="170"/>
                  </a:moveTo>
                  <a:lnTo>
                    <a:pt x="150" y="170"/>
                  </a:lnTo>
                  <a:lnTo>
                    <a:pt x="150" y="178"/>
                  </a:lnTo>
                  <a:lnTo>
                    <a:pt x="152" y="196"/>
                  </a:lnTo>
                  <a:lnTo>
                    <a:pt x="156" y="218"/>
                  </a:lnTo>
                  <a:lnTo>
                    <a:pt x="160" y="228"/>
                  </a:lnTo>
                  <a:lnTo>
                    <a:pt x="166" y="238"/>
                  </a:lnTo>
                  <a:lnTo>
                    <a:pt x="48" y="238"/>
                  </a:lnTo>
                  <a:lnTo>
                    <a:pt x="48" y="280"/>
                  </a:lnTo>
                  <a:lnTo>
                    <a:pt x="48" y="280"/>
                  </a:lnTo>
                  <a:lnTo>
                    <a:pt x="46" y="288"/>
                  </a:lnTo>
                  <a:lnTo>
                    <a:pt x="42" y="292"/>
                  </a:lnTo>
                  <a:lnTo>
                    <a:pt x="34" y="296"/>
                  </a:lnTo>
                  <a:lnTo>
                    <a:pt x="14" y="296"/>
                  </a:lnTo>
                  <a:lnTo>
                    <a:pt x="14" y="296"/>
                  </a:lnTo>
                  <a:lnTo>
                    <a:pt x="8" y="292"/>
                  </a:lnTo>
                  <a:lnTo>
                    <a:pt x="4" y="288"/>
                  </a:lnTo>
                  <a:lnTo>
                    <a:pt x="0" y="282"/>
                  </a:lnTo>
                  <a:lnTo>
                    <a:pt x="0" y="282"/>
                  </a:lnTo>
                  <a:lnTo>
                    <a:pt x="0" y="276"/>
                  </a:lnTo>
                  <a:lnTo>
                    <a:pt x="0" y="282"/>
                  </a:lnTo>
                  <a:lnTo>
                    <a:pt x="0" y="14"/>
                  </a:lnTo>
                  <a:lnTo>
                    <a:pt x="0" y="14"/>
                  </a:lnTo>
                  <a:lnTo>
                    <a:pt x="4" y="6"/>
                  </a:lnTo>
                  <a:lnTo>
                    <a:pt x="8" y="2"/>
                  </a:lnTo>
                  <a:lnTo>
                    <a:pt x="12" y="0"/>
                  </a:lnTo>
                  <a:lnTo>
                    <a:pt x="18" y="0"/>
                  </a:lnTo>
                  <a:lnTo>
                    <a:pt x="36" y="0"/>
                  </a:lnTo>
                  <a:lnTo>
                    <a:pt x="36" y="0"/>
                  </a:lnTo>
                  <a:lnTo>
                    <a:pt x="38" y="0"/>
                  </a:lnTo>
                  <a:lnTo>
                    <a:pt x="42" y="2"/>
                  </a:lnTo>
                  <a:lnTo>
                    <a:pt x="46" y="6"/>
                  </a:lnTo>
                  <a:lnTo>
                    <a:pt x="48" y="16"/>
                  </a:lnTo>
                  <a:lnTo>
                    <a:pt x="48" y="170"/>
                  </a:lnTo>
                  <a:lnTo>
                    <a:pt x="150" y="17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6" name="Freeform 56">
              <a:extLst>
                <a:ext uri="{FF2B5EF4-FFF2-40B4-BE49-F238E27FC236}">
                  <a16:creationId xmlns:a16="http://schemas.microsoft.com/office/drawing/2014/main" id="{112A402F-473F-3546-A214-71EFA88BBF3F}"/>
                </a:ext>
              </a:extLst>
            </p:cNvPr>
            <p:cNvSpPr>
              <a:spLocks/>
            </p:cNvSpPr>
            <p:nvPr/>
          </p:nvSpPr>
          <p:spPr bwMode="auto">
            <a:xfrm>
              <a:off x="3696"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8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8" y="24"/>
                  </a:lnTo>
                  <a:lnTo>
                    <a:pt x="8" y="34"/>
                  </a:lnTo>
                  <a:lnTo>
                    <a:pt x="8" y="34"/>
                  </a:lnTo>
                  <a:lnTo>
                    <a:pt x="8" y="40"/>
                  </a:lnTo>
                  <a:lnTo>
                    <a:pt x="4" y="48"/>
                  </a:lnTo>
                  <a:lnTo>
                    <a:pt x="4" y="48"/>
                  </a:lnTo>
                  <a:lnTo>
                    <a:pt x="2" y="48"/>
                  </a:lnTo>
                  <a:lnTo>
                    <a:pt x="2" y="48"/>
                  </a:lnTo>
                  <a:lnTo>
                    <a:pt x="0" y="4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7" name="Freeform 57">
              <a:extLst>
                <a:ext uri="{FF2B5EF4-FFF2-40B4-BE49-F238E27FC236}">
                  <a16:creationId xmlns:a16="http://schemas.microsoft.com/office/drawing/2014/main" id="{0C06C0A8-407C-2C4F-AB95-8BDF53592628}"/>
                </a:ext>
              </a:extLst>
            </p:cNvPr>
            <p:cNvSpPr>
              <a:spLocks/>
            </p:cNvSpPr>
            <p:nvPr/>
          </p:nvSpPr>
          <p:spPr bwMode="auto">
            <a:xfrm>
              <a:off x="3696"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8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8" y="24"/>
                  </a:lnTo>
                  <a:lnTo>
                    <a:pt x="8" y="34"/>
                  </a:lnTo>
                  <a:lnTo>
                    <a:pt x="8" y="34"/>
                  </a:lnTo>
                  <a:lnTo>
                    <a:pt x="8" y="40"/>
                  </a:lnTo>
                  <a:lnTo>
                    <a:pt x="4" y="48"/>
                  </a:lnTo>
                  <a:lnTo>
                    <a:pt x="4" y="48"/>
                  </a:lnTo>
                  <a:lnTo>
                    <a:pt x="2" y="48"/>
                  </a:lnTo>
                  <a:lnTo>
                    <a:pt x="2" y="4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8" name="Freeform 58">
              <a:extLst>
                <a:ext uri="{FF2B5EF4-FFF2-40B4-BE49-F238E27FC236}">
                  <a16:creationId xmlns:a16="http://schemas.microsoft.com/office/drawing/2014/main" id="{84F9A64D-0B99-6E41-86B9-F40B9F3ABF87}"/>
                </a:ext>
              </a:extLst>
            </p:cNvPr>
            <p:cNvSpPr>
              <a:spLocks/>
            </p:cNvSpPr>
            <p:nvPr/>
          </p:nvSpPr>
          <p:spPr bwMode="auto">
            <a:xfrm>
              <a:off x="3714" y="4456"/>
              <a:ext cx="8" cy="48"/>
            </a:xfrm>
            <a:custGeom>
              <a:avLst/>
              <a:gdLst>
                <a:gd name="T0" fmla="*/ 0 w 8"/>
                <a:gd name="T1" fmla="*/ 48 h 48"/>
                <a:gd name="T2" fmla="*/ 0 w 8"/>
                <a:gd name="T3" fmla="*/ 48 h 48"/>
                <a:gd name="T4" fmla="*/ 0 w 8"/>
                <a:gd name="T5" fmla="*/ 46 h 48"/>
                <a:gd name="T6" fmla="*/ 0 w 8"/>
                <a:gd name="T7" fmla="*/ 44 h 48"/>
                <a:gd name="T8" fmla="*/ 0 w 8"/>
                <a:gd name="T9" fmla="*/ 44 h 48"/>
                <a:gd name="T10" fmla="*/ 4 w 8"/>
                <a:gd name="T11" fmla="*/ 38 h 48"/>
                <a:gd name="T12" fmla="*/ 4 w 8"/>
                <a:gd name="T13" fmla="*/ 34 h 48"/>
                <a:gd name="T14" fmla="*/ 4 w 8"/>
                <a:gd name="T15" fmla="*/ 34 h 48"/>
                <a:gd name="T16" fmla="*/ 4 w 8"/>
                <a:gd name="T17" fmla="*/ 26 h 48"/>
                <a:gd name="T18" fmla="*/ 4 w 8"/>
                <a:gd name="T19" fmla="*/ 26 h 48"/>
                <a:gd name="T20" fmla="*/ 2 w 8"/>
                <a:gd name="T21" fmla="*/ 24 h 48"/>
                <a:gd name="T22" fmla="*/ 2 w 8"/>
                <a:gd name="T23" fmla="*/ 24 h 48"/>
                <a:gd name="T24" fmla="*/ 0 w 8"/>
                <a:gd name="T25" fmla="*/ 16 h 48"/>
                <a:gd name="T26" fmla="*/ 0 w 8"/>
                <a:gd name="T27" fmla="*/ 16 h 48"/>
                <a:gd name="T28" fmla="*/ 2 w 8"/>
                <a:gd name="T29" fmla="*/ 6 h 48"/>
                <a:gd name="T30" fmla="*/ 4 w 8"/>
                <a:gd name="T31" fmla="*/ 0 h 48"/>
                <a:gd name="T32" fmla="*/ 4 w 8"/>
                <a:gd name="T33" fmla="*/ 0 h 48"/>
                <a:gd name="T34" fmla="*/ 6 w 8"/>
                <a:gd name="T35" fmla="*/ 0 h 48"/>
                <a:gd name="T36" fmla="*/ 6 w 8"/>
                <a:gd name="T37" fmla="*/ 0 h 48"/>
                <a:gd name="T38" fmla="*/ 6 w 8"/>
                <a:gd name="T39" fmla="*/ 2 h 48"/>
                <a:gd name="T40" fmla="*/ 6 w 8"/>
                <a:gd name="T41" fmla="*/ 2 h 48"/>
                <a:gd name="T42" fmla="*/ 6 w 8"/>
                <a:gd name="T43" fmla="*/ 6 h 48"/>
                <a:gd name="T44" fmla="*/ 4 w 8"/>
                <a:gd name="T45" fmla="*/ 16 h 48"/>
                <a:gd name="T46" fmla="*/ 4 w 8"/>
                <a:gd name="T47" fmla="*/ 16 h 48"/>
                <a:gd name="T48" fmla="*/ 4 w 8"/>
                <a:gd name="T49" fmla="*/ 22 h 48"/>
                <a:gd name="T50" fmla="*/ 4 w 8"/>
                <a:gd name="T51" fmla="*/ 22 h 48"/>
                <a:gd name="T52" fmla="*/ 6 w 8"/>
                <a:gd name="T53" fmla="*/ 24 h 48"/>
                <a:gd name="T54" fmla="*/ 8 w 8"/>
                <a:gd name="T55" fmla="*/ 34 h 48"/>
                <a:gd name="T56" fmla="*/ 8 w 8"/>
                <a:gd name="T57" fmla="*/ 34 h 48"/>
                <a:gd name="T58" fmla="*/ 8 w 8"/>
                <a:gd name="T59" fmla="*/ 40 h 48"/>
                <a:gd name="T60" fmla="*/ 4 w 8"/>
                <a:gd name="T61" fmla="*/ 48 h 48"/>
                <a:gd name="T62" fmla="*/ 4 w 8"/>
                <a:gd name="T63" fmla="*/ 48 h 48"/>
                <a:gd name="T64" fmla="*/ 2 w 8"/>
                <a:gd name="T65" fmla="*/ 48 h 48"/>
                <a:gd name="T66" fmla="*/ 2 w 8"/>
                <a:gd name="T67" fmla="*/ 48 h 48"/>
                <a:gd name="T68" fmla="*/ 0 w 8"/>
                <a:gd name="T6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48">
                  <a:moveTo>
                    <a:pt x="0" y="48"/>
                  </a:moveTo>
                  <a:lnTo>
                    <a:pt x="0" y="48"/>
                  </a:lnTo>
                  <a:lnTo>
                    <a:pt x="0" y="46"/>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6" y="2"/>
                  </a:lnTo>
                  <a:lnTo>
                    <a:pt x="6" y="2"/>
                  </a:lnTo>
                  <a:lnTo>
                    <a:pt x="6" y="6"/>
                  </a:lnTo>
                  <a:lnTo>
                    <a:pt x="4" y="16"/>
                  </a:lnTo>
                  <a:lnTo>
                    <a:pt x="4" y="16"/>
                  </a:lnTo>
                  <a:lnTo>
                    <a:pt x="4" y="22"/>
                  </a:lnTo>
                  <a:lnTo>
                    <a:pt x="4" y="22"/>
                  </a:lnTo>
                  <a:lnTo>
                    <a:pt x="6" y="24"/>
                  </a:lnTo>
                  <a:lnTo>
                    <a:pt x="8" y="34"/>
                  </a:lnTo>
                  <a:lnTo>
                    <a:pt x="8" y="34"/>
                  </a:lnTo>
                  <a:lnTo>
                    <a:pt x="8" y="40"/>
                  </a:lnTo>
                  <a:lnTo>
                    <a:pt x="4" y="48"/>
                  </a:lnTo>
                  <a:lnTo>
                    <a:pt x="4" y="48"/>
                  </a:lnTo>
                  <a:lnTo>
                    <a:pt x="2" y="48"/>
                  </a:lnTo>
                  <a:lnTo>
                    <a:pt x="2" y="48"/>
                  </a:lnTo>
                  <a:lnTo>
                    <a:pt x="0" y="4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09" name="Freeform 59">
              <a:extLst>
                <a:ext uri="{FF2B5EF4-FFF2-40B4-BE49-F238E27FC236}">
                  <a16:creationId xmlns:a16="http://schemas.microsoft.com/office/drawing/2014/main" id="{0E9D8F2B-D8B1-314F-8BB9-15409AD367F1}"/>
                </a:ext>
              </a:extLst>
            </p:cNvPr>
            <p:cNvSpPr>
              <a:spLocks/>
            </p:cNvSpPr>
            <p:nvPr/>
          </p:nvSpPr>
          <p:spPr bwMode="auto">
            <a:xfrm>
              <a:off x="3714" y="4456"/>
              <a:ext cx="8" cy="48"/>
            </a:xfrm>
            <a:custGeom>
              <a:avLst/>
              <a:gdLst>
                <a:gd name="T0" fmla="*/ 0 w 8"/>
                <a:gd name="T1" fmla="*/ 48 h 48"/>
                <a:gd name="T2" fmla="*/ 0 w 8"/>
                <a:gd name="T3" fmla="*/ 48 h 48"/>
                <a:gd name="T4" fmla="*/ 0 w 8"/>
                <a:gd name="T5" fmla="*/ 46 h 48"/>
                <a:gd name="T6" fmla="*/ 0 w 8"/>
                <a:gd name="T7" fmla="*/ 44 h 48"/>
                <a:gd name="T8" fmla="*/ 0 w 8"/>
                <a:gd name="T9" fmla="*/ 44 h 48"/>
                <a:gd name="T10" fmla="*/ 4 w 8"/>
                <a:gd name="T11" fmla="*/ 38 h 48"/>
                <a:gd name="T12" fmla="*/ 4 w 8"/>
                <a:gd name="T13" fmla="*/ 34 h 48"/>
                <a:gd name="T14" fmla="*/ 4 w 8"/>
                <a:gd name="T15" fmla="*/ 34 h 48"/>
                <a:gd name="T16" fmla="*/ 4 w 8"/>
                <a:gd name="T17" fmla="*/ 26 h 48"/>
                <a:gd name="T18" fmla="*/ 4 w 8"/>
                <a:gd name="T19" fmla="*/ 26 h 48"/>
                <a:gd name="T20" fmla="*/ 2 w 8"/>
                <a:gd name="T21" fmla="*/ 24 h 48"/>
                <a:gd name="T22" fmla="*/ 2 w 8"/>
                <a:gd name="T23" fmla="*/ 24 h 48"/>
                <a:gd name="T24" fmla="*/ 0 w 8"/>
                <a:gd name="T25" fmla="*/ 16 h 48"/>
                <a:gd name="T26" fmla="*/ 0 w 8"/>
                <a:gd name="T27" fmla="*/ 16 h 48"/>
                <a:gd name="T28" fmla="*/ 2 w 8"/>
                <a:gd name="T29" fmla="*/ 6 h 48"/>
                <a:gd name="T30" fmla="*/ 4 w 8"/>
                <a:gd name="T31" fmla="*/ 0 h 48"/>
                <a:gd name="T32" fmla="*/ 4 w 8"/>
                <a:gd name="T33" fmla="*/ 0 h 48"/>
                <a:gd name="T34" fmla="*/ 6 w 8"/>
                <a:gd name="T35" fmla="*/ 0 h 48"/>
                <a:gd name="T36" fmla="*/ 6 w 8"/>
                <a:gd name="T37" fmla="*/ 0 h 48"/>
                <a:gd name="T38" fmla="*/ 6 w 8"/>
                <a:gd name="T39" fmla="*/ 2 h 48"/>
                <a:gd name="T40" fmla="*/ 6 w 8"/>
                <a:gd name="T41" fmla="*/ 2 h 48"/>
                <a:gd name="T42" fmla="*/ 6 w 8"/>
                <a:gd name="T43" fmla="*/ 6 h 48"/>
                <a:gd name="T44" fmla="*/ 4 w 8"/>
                <a:gd name="T45" fmla="*/ 16 h 48"/>
                <a:gd name="T46" fmla="*/ 4 w 8"/>
                <a:gd name="T47" fmla="*/ 16 h 48"/>
                <a:gd name="T48" fmla="*/ 4 w 8"/>
                <a:gd name="T49" fmla="*/ 22 h 48"/>
                <a:gd name="T50" fmla="*/ 4 w 8"/>
                <a:gd name="T51" fmla="*/ 22 h 48"/>
                <a:gd name="T52" fmla="*/ 6 w 8"/>
                <a:gd name="T53" fmla="*/ 24 h 48"/>
                <a:gd name="T54" fmla="*/ 8 w 8"/>
                <a:gd name="T55" fmla="*/ 34 h 48"/>
                <a:gd name="T56" fmla="*/ 8 w 8"/>
                <a:gd name="T57" fmla="*/ 34 h 48"/>
                <a:gd name="T58" fmla="*/ 8 w 8"/>
                <a:gd name="T59" fmla="*/ 40 h 48"/>
                <a:gd name="T60" fmla="*/ 4 w 8"/>
                <a:gd name="T61" fmla="*/ 48 h 48"/>
                <a:gd name="T62" fmla="*/ 4 w 8"/>
                <a:gd name="T63" fmla="*/ 48 h 48"/>
                <a:gd name="T64" fmla="*/ 2 w 8"/>
                <a:gd name="T65" fmla="*/ 48 h 48"/>
                <a:gd name="T66" fmla="*/ 2 w 8"/>
                <a:gd name="T67" fmla="*/ 48 h 48"/>
                <a:gd name="T68" fmla="*/ 0 w 8"/>
                <a:gd name="T6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48">
                  <a:moveTo>
                    <a:pt x="0" y="48"/>
                  </a:moveTo>
                  <a:lnTo>
                    <a:pt x="0" y="48"/>
                  </a:lnTo>
                  <a:lnTo>
                    <a:pt x="0" y="46"/>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6" y="2"/>
                  </a:lnTo>
                  <a:lnTo>
                    <a:pt x="6" y="2"/>
                  </a:lnTo>
                  <a:lnTo>
                    <a:pt x="6" y="6"/>
                  </a:lnTo>
                  <a:lnTo>
                    <a:pt x="4" y="16"/>
                  </a:lnTo>
                  <a:lnTo>
                    <a:pt x="4" y="16"/>
                  </a:lnTo>
                  <a:lnTo>
                    <a:pt x="4" y="22"/>
                  </a:lnTo>
                  <a:lnTo>
                    <a:pt x="4" y="22"/>
                  </a:lnTo>
                  <a:lnTo>
                    <a:pt x="6" y="24"/>
                  </a:lnTo>
                  <a:lnTo>
                    <a:pt x="8" y="34"/>
                  </a:lnTo>
                  <a:lnTo>
                    <a:pt x="8" y="34"/>
                  </a:lnTo>
                  <a:lnTo>
                    <a:pt x="8" y="40"/>
                  </a:lnTo>
                  <a:lnTo>
                    <a:pt x="4" y="48"/>
                  </a:lnTo>
                  <a:lnTo>
                    <a:pt x="4" y="48"/>
                  </a:lnTo>
                  <a:lnTo>
                    <a:pt x="2" y="48"/>
                  </a:lnTo>
                  <a:lnTo>
                    <a:pt x="2" y="4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0" name="Freeform 60">
              <a:extLst>
                <a:ext uri="{FF2B5EF4-FFF2-40B4-BE49-F238E27FC236}">
                  <a16:creationId xmlns:a16="http://schemas.microsoft.com/office/drawing/2014/main" id="{057AE623-BA46-4C44-9D72-1A4DF43C506B}"/>
                </a:ext>
              </a:extLst>
            </p:cNvPr>
            <p:cNvSpPr>
              <a:spLocks/>
            </p:cNvSpPr>
            <p:nvPr/>
          </p:nvSpPr>
          <p:spPr bwMode="auto">
            <a:xfrm>
              <a:off x="3732"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6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6" y="24"/>
                  </a:lnTo>
                  <a:lnTo>
                    <a:pt x="8" y="34"/>
                  </a:lnTo>
                  <a:lnTo>
                    <a:pt x="8" y="34"/>
                  </a:lnTo>
                  <a:lnTo>
                    <a:pt x="8" y="40"/>
                  </a:lnTo>
                  <a:lnTo>
                    <a:pt x="4" y="48"/>
                  </a:lnTo>
                  <a:lnTo>
                    <a:pt x="4" y="48"/>
                  </a:lnTo>
                  <a:lnTo>
                    <a:pt x="2" y="48"/>
                  </a:lnTo>
                  <a:lnTo>
                    <a:pt x="2" y="48"/>
                  </a:lnTo>
                  <a:lnTo>
                    <a:pt x="0" y="4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1" name="Freeform 61">
              <a:extLst>
                <a:ext uri="{FF2B5EF4-FFF2-40B4-BE49-F238E27FC236}">
                  <a16:creationId xmlns:a16="http://schemas.microsoft.com/office/drawing/2014/main" id="{F9001CA3-3F1C-8A42-AFF6-CC1D0D2DE692}"/>
                </a:ext>
              </a:extLst>
            </p:cNvPr>
            <p:cNvSpPr>
              <a:spLocks/>
            </p:cNvSpPr>
            <p:nvPr/>
          </p:nvSpPr>
          <p:spPr bwMode="auto">
            <a:xfrm>
              <a:off x="3732" y="4456"/>
              <a:ext cx="8" cy="48"/>
            </a:xfrm>
            <a:custGeom>
              <a:avLst/>
              <a:gdLst>
                <a:gd name="T0" fmla="*/ 0 w 8"/>
                <a:gd name="T1" fmla="*/ 48 h 48"/>
                <a:gd name="T2" fmla="*/ 0 w 8"/>
                <a:gd name="T3" fmla="*/ 48 h 48"/>
                <a:gd name="T4" fmla="*/ 0 w 8"/>
                <a:gd name="T5" fmla="*/ 44 h 48"/>
                <a:gd name="T6" fmla="*/ 0 w 8"/>
                <a:gd name="T7" fmla="*/ 44 h 48"/>
                <a:gd name="T8" fmla="*/ 4 w 8"/>
                <a:gd name="T9" fmla="*/ 38 h 48"/>
                <a:gd name="T10" fmla="*/ 4 w 8"/>
                <a:gd name="T11" fmla="*/ 34 h 48"/>
                <a:gd name="T12" fmla="*/ 4 w 8"/>
                <a:gd name="T13" fmla="*/ 34 h 48"/>
                <a:gd name="T14" fmla="*/ 4 w 8"/>
                <a:gd name="T15" fmla="*/ 26 h 48"/>
                <a:gd name="T16" fmla="*/ 4 w 8"/>
                <a:gd name="T17" fmla="*/ 26 h 48"/>
                <a:gd name="T18" fmla="*/ 2 w 8"/>
                <a:gd name="T19" fmla="*/ 24 h 48"/>
                <a:gd name="T20" fmla="*/ 2 w 8"/>
                <a:gd name="T21" fmla="*/ 24 h 48"/>
                <a:gd name="T22" fmla="*/ 0 w 8"/>
                <a:gd name="T23" fmla="*/ 16 h 48"/>
                <a:gd name="T24" fmla="*/ 0 w 8"/>
                <a:gd name="T25" fmla="*/ 16 h 48"/>
                <a:gd name="T26" fmla="*/ 2 w 8"/>
                <a:gd name="T27" fmla="*/ 6 h 48"/>
                <a:gd name="T28" fmla="*/ 4 w 8"/>
                <a:gd name="T29" fmla="*/ 0 h 48"/>
                <a:gd name="T30" fmla="*/ 4 w 8"/>
                <a:gd name="T31" fmla="*/ 0 h 48"/>
                <a:gd name="T32" fmla="*/ 6 w 8"/>
                <a:gd name="T33" fmla="*/ 0 h 48"/>
                <a:gd name="T34" fmla="*/ 6 w 8"/>
                <a:gd name="T35" fmla="*/ 0 h 48"/>
                <a:gd name="T36" fmla="*/ 8 w 8"/>
                <a:gd name="T37" fmla="*/ 2 h 48"/>
                <a:gd name="T38" fmla="*/ 8 w 8"/>
                <a:gd name="T39" fmla="*/ 2 h 48"/>
                <a:gd name="T40" fmla="*/ 6 w 8"/>
                <a:gd name="T41" fmla="*/ 6 h 48"/>
                <a:gd name="T42" fmla="*/ 4 w 8"/>
                <a:gd name="T43" fmla="*/ 16 h 48"/>
                <a:gd name="T44" fmla="*/ 4 w 8"/>
                <a:gd name="T45" fmla="*/ 16 h 48"/>
                <a:gd name="T46" fmla="*/ 6 w 8"/>
                <a:gd name="T47" fmla="*/ 22 h 48"/>
                <a:gd name="T48" fmla="*/ 6 w 8"/>
                <a:gd name="T49" fmla="*/ 22 h 48"/>
                <a:gd name="T50" fmla="*/ 6 w 8"/>
                <a:gd name="T51" fmla="*/ 24 h 48"/>
                <a:gd name="T52" fmla="*/ 8 w 8"/>
                <a:gd name="T53" fmla="*/ 34 h 48"/>
                <a:gd name="T54" fmla="*/ 8 w 8"/>
                <a:gd name="T55" fmla="*/ 34 h 48"/>
                <a:gd name="T56" fmla="*/ 8 w 8"/>
                <a:gd name="T57" fmla="*/ 40 h 48"/>
                <a:gd name="T58" fmla="*/ 4 w 8"/>
                <a:gd name="T59" fmla="*/ 48 h 48"/>
                <a:gd name="T60" fmla="*/ 4 w 8"/>
                <a:gd name="T61" fmla="*/ 48 h 48"/>
                <a:gd name="T62" fmla="*/ 2 w 8"/>
                <a:gd name="T63" fmla="*/ 48 h 48"/>
                <a:gd name="T64" fmla="*/ 2 w 8"/>
                <a:gd name="T65" fmla="*/ 48 h 48"/>
                <a:gd name="T66" fmla="*/ 0 w 8"/>
                <a:gd name="T6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48">
                  <a:moveTo>
                    <a:pt x="0" y="48"/>
                  </a:moveTo>
                  <a:lnTo>
                    <a:pt x="0" y="48"/>
                  </a:lnTo>
                  <a:lnTo>
                    <a:pt x="0" y="44"/>
                  </a:lnTo>
                  <a:lnTo>
                    <a:pt x="0" y="44"/>
                  </a:lnTo>
                  <a:lnTo>
                    <a:pt x="4" y="38"/>
                  </a:lnTo>
                  <a:lnTo>
                    <a:pt x="4" y="34"/>
                  </a:lnTo>
                  <a:lnTo>
                    <a:pt x="4" y="34"/>
                  </a:lnTo>
                  <a:lnTo>
                    <a:pt x="4" y="26"/>
                  </a:lnTo>
                  <a:lnTo>
                    <a:pt x="4" y="26"/>
                  </a:lnTo>
                  <a:lnTo>
                    <a:pt x="2" y="24"/>
                  </a:lnTo>
                  <a:lnTo>
                    <a:pt x="2" y="24"/>
                  </a:lnTo>
                  <a:lnTo>
                    <a:pt x="0" y="16"/>
                  </a:lnTo>
                  <a:lnTo>
                    <a:pt x="0" y="16"/>
                  </a:lnTo>
                  <a:lnTo>
                    <a:pt x="2" y="6"/>
                  </a:lnTo>
                  <a:lnTo>
                    <a:pt x="4" y="0"/>
                  </a:lnTo>
                  <a:lnTo>
                    <a:pt x="4" y="0"/>
                  </a:lnTo>
                  <a:lnTo>
                    <a:pt x="6" y="0"/>
                  </a:lnTo>
                  <a:lnTo>
                    <a:pt x="6" y="0"/>
                  </a:lnTo>
                  <a:lnTo>
                    <a:pt x="8" y="2"/>
                  </a:lnTo>
                  <a:lnTo>
                    <a:pt x="8" y="2"/>
                  </a:lnTo>
                  <a:lnTo>
                    <a:pt x="6" y="6"/>
                  </a:lnTo>
                  <a:lnTo>
                    <a:pt x="4" y="16"/>
                  </a:lnTo>
                  <a:lnTo>
                    <a:pt x="4" y="16"/>
                  </a:lnTo>
                  <a:lnTo>
                    <a:pt x="6" y="22"/>
                  </a:lnTo>
                  <a:lnTo>
                    <a:pt x="6" y="22"/>
                  </a:lnTo>
                  <a:lnTo>
                    <a:pt x="6" y="24"/>
                  </a:lnTo>
                  <a:lnTo>
                    <a:pt x="8" y="34"/>
                  </a:lnTo>
                  <a:lnTo>
                    <a:pt x="8" y="34"/>
                  </a:lnTo>
                  <a:lnTo>
                    <a:pt x="8" y="40"/>
                  </a:lnTo>
                  <a:lnTo>
                    <a:pt x="4" y="48"/>
                  </a:lnTo>
                  <a:lnTo>
                    <a:pt x="4" y="48"/>
                  </a:lnTo>
                  <a:lnTo>
                    <a:pt x="2" y="48"/>
                  </a:lnTo>
                  <a:lnTo>
                    <a:pt x="2" y="48"/>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2" name="Freeform 62">
              <a:extLst>
                <a:ext uri="{FF2B5EF4-FFF2-40B4-BE49-F238E27FC236}">
                  <a16:creationId xmlns:a16="http://schemas.microsoft.com/office/drawing/2014/main" id="{39CCCDF2-EDCA-E14C-9189-1C3CF256D977}"/>
                </a:ext>
              </a:extLst>
            </p:cNvPr>
            <p:cNvSpPr>
              <a:spLocks/>
            </p:cNvSpPr>
            <p:nvPr/>
          </p:nvSpPr>
          <p:spPr bwMode="auto">
            <a:xfrm>
              <a:off x="3730" y="4638"/>
              <a:ext cx="128" cy="78"/>
            </a:xfrm>
            <a:custGeom>
              <a:avLst/>
              <a:gdLst>
                <a:gd name="T0" fmla="*/ 8 w 128"/>
                <a:gd name="T1" fmla="*/ 2 h 78"/>
                <a:gd name="T2" fmla="*/ 8 w 128"/>
                <a:gd name="T3" fmla="*/ 2 h 78"/>
                <a:gd name="T4" fmla="*/ 4 w 128"/>
                <a:gd name="T5" fmla="*/ 6 h 78"/>
                <a:gd name="T6" fmla="*/ 0 w 128"/>
                <a:gd name="T7" fmla="*/ 12 h 78"/>
                <a:gd name="T8" fmla="*/ 0 w 128"/>
                <a:gd name="T9" fmla="*/ 12 h 78"/>
                <a:gd name="T10" fmla="*/ 0 w 128"/>
                <a:gd name="T11" fmla="*/ 16 h 78"/>
                <a:gd name="T12" fmla="*/ 2 w 128"/>
                <a:gd name="T13" fmla="*/ 20 h 78"/>
                <a:gd name="T14" fmla="*/ 4 w 128"/>
                <a:gd name="T15" fmla="*/ 24 h 78"/>
                <a:gd name="T16" fmla="*/ 4 w 128"/>
                <a:gd name="T17" fmla="*/ 24 h 78"/>
                <a:gd name="T18" fmla="*/ 10 w 128"/>
                <a:gd name="T19" fmla="*/ 32 h 78"/>
                <a:gd name="T20" fmla="*/ 16 w 128"/>
                <a:gd name="T21" fmla="*/ 40 h 78"/>
                <a:gd name="T22" fmla="*/ 26 w 128"/>
                <a:gd name="T23" fmla="*/ 50 h 78"/>
                <a:gd name="T24" fmla="*/ 38 w 128"/>
                <a:gd name="T25" fmla="*/ 60 h 78"/>
                <a:gd name="T26" fmla="*/ 54 w 128"/>
                <a:gd name="T27" fmla="*/ 68 h 78"/>
                <a:gd name="T28" fmla="*/ 70 w 128"/>
                <a:gd name="T29" fmla="*/ 76 h 78"/>
                <a:gd name="T30" fmla="*/ 88 w 128"/>
                <a:gd name="T31" fmla="*/ 78 h 78"/>
                <a:gd name="T32" fmla="*/ 88 w 128"/>
                <a:gd name="T33" fmla="*/ 78 h 78"/>
                <a:gd name="T34" fmla="*/ 104 w 128"/>
                <a:gd name="T35" fmla="*/ 78 h 78"/>
                <a:gd name="T36" fmla="*/ 116 w 128"/>
                <a:gd name="T37" fmla="*/ 76 h 78"/>
                <a:gd name="T38" fmla="*/ 120 w 128"/>
                <a:gd name="T39" fmla="*/ 74 h 78"/>
                <a:gd name="T40" fmla="*/ 126 w 128"/>
                <a:gd name="T41" fmla="*/ 72 h 78"/>
                <a:gd name="T42" fmla="*/ 126 w 128"/>
                <a:gd name="T43" fmla="*/ 72 h 78"/>
                <a:gd name="T44" fmla="*/ 128 w 128"/>
                <a:gd name="T45" fmla="*/ 68 h 78"/>
                <a:gd name="T46" fmla="*/ 128 w 128"/>
                <a:gd name="T47" fmla="*/ 64 h 78"/>
                <a:gd name="T48" fmla="*/ 128 w 128"/>
                <a:gd name="T49" fmla="*/ 58 h 78"/>
                <a:gd name="T50" fmla="*/ 128 w 128"/>
                <a:gd name="T51" fmla="*/ 58 h 78"/>
                <a:gd name="T52" fmla="*/ 124 w 128"/>
                <a:gd name="T53" fmla="*/ 54 h 78"/>
                <a:gd name="T54" fmla="*/ 120 w 128"/>
                <a:gd name="T55" fmla="*/ 52 h 78"/>
                <a:gd name="T56" fmla="*/ 112 w 128"/>
                <a:gd name="T57" fmla="*/ 50 h 78"/>
                <a:gd name="T58" fmla="*/ 112 w 128"/>
                <a:gd name="T59" fmla="*/ 50 h 78"/>
                <a:gd name="T60" fmla="*/ 108 w 128"/>
                <a:gd name="T61" fmla="*/ 52 h 78"/>
                <a:gd name="T62" fmla="*/ 96 w 128"/>
                <a:gd name="T63" fmla="*/ 52 h 78"/>
                <a:gd name="T64" fmla="*/ 80 w 128"/>
                <a:gd name="T65" fmla="*/ 50 h 78"/>
                <a:gd name="T66" fmla="*/ 72 w 128"/>
                <a:gd name="T67" fmla="*/ 48 h 78"/>
                <a:gd name="T68" fmla="*/ 64 w 128"/>
                <a:gd name="T69" fmla="*/ 44 h 78"/>
                <a:gd name="T70" fmla="*/ 64 w 128"/>
                <a:gd name="T71" fmla="*/ 44 h 78"/>
                <a:gd name="T72" fmla="*/ 58 w 128"/>
                <a:gd name="T73" fmla="*/ 40 h 78"/>
                <a:gd name="T74" fmla="*/ 48 w 128"/>
                <a:gd name="T75" fmla="*/ 34 h 78"/>
                <a:gd name="T76" fmla="*/ 38 w 128"/>
                <a:gd name="T77" fmla="*/ 24 h 78"/>
                <a:gd name="T78" fmla="*/ 22 w 128"/>
                <a:gd name="T79" fmla="*/ 4 h 78"/>
                <a:gd name="T80" fmla="*/ 22 w 128"/>
                <a:gd name="T81" fmla="*/ 4 h 78"/>
                <a:gd name="T82" fmla="*/ 18 w 128"/>
                <a:gd name="T83" fmla="*/ 0 h 78"/>
                <a:gd name="T84" fmla="*/ 14 w 128"/>
                <a:gd name="T85" fmla="*/ 0 h 78"/>
                <a:gd name="T86" fmla="*/ 8 w 128"/>
                <a:gd name="T8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78">
                  <a:moveTo>
                    <a:pt x="8" y="2"/>
                  </a:moveTo>
                  <a:lnTo>
                    <a:pt x="8" y="2"/>
                  </a:lnTo>
                  <a:lnTo>
                    <a:pt x="4" y="6"/>
                  </a:lnTo>
                  <a:lnTo>
                    <a:pt x="0" y="12"/>
                  </a:lnTo>
                  <a:lnTo>
                    <a:pt x="0" y="12"/>
                  </a:lnTo>
                  <a:lnTo>
                    <a:pt x="0" y="16"/>
                  </a:lnTo>
                  <a:lnTo>
                    <a:pt x="2" y="20"/>
                  </a:lnTo>
                  <a:lnTo>
                    <a:pt x="4" y="24"/>
                  </a:lnTo>
                  <a:lnTo>
                    <a:pt x="4" y="24"/>
                  </a:lnTo>
                  <a:lnTo>
                    <a:pt x="10" y="32"/>
                  </a:lnTo>
                  <a:lnTo>
                    <a:pt x="16" y="40"/>
                  </a:lnTo>
                  <a:lnTo>
                    <a:pt x="26" y="50"/>
                  </a:lnTo>
                  <a:lnTo>
                    <a:pt x="38" y="60"/>
                  </a:lnTo>
                  <a:lnTo>
                    <a:pt x="54" y="68"/>
                  </a:lnTo>
                  <a:lnTo>
                    <a:pt x="70" y="76"/>
                  </a:lnTo>
                  <a:lnTo>
                    <a:pt x="88" y="78"/>
                  </a:lnTo>
                  <a:lnTo>
                    <a:pt x="88" y="78"/>
                  </a:lnTo>
                  <a:lnTo>
                    <a:pt x="104" y="78"/>
                  </a:lnTo>
                  <a:lnTo>
                    <a:pt x="116" y="76"/>
                  </a:lnTo>
                  <a:lnTo>
                    <a:pt x="120" y="74"/>
                  </a:lnTo>
                  <a:lnTo>
                    <a:pt x="126" y="72"/>
                  </a:lnTo>
                  <a:lnTo>
                    <a:pt x="126" y="72"/>
                  </a:lnTo>
                  <a:lnTo>
                    <a:pt x="128" y="68"/>
                  </a:lnTo>
                  <a:lnTo>
                    <a:pt x="128" y="64"/>
                  </a:lnTo>
                  <a:lnTo>
                    <a:pt x="128" y="58"/>
                  </a:lnTo>
                  <a:lnTo>
                    <a:pt x="128" y="58"/>
                  </a:lnTo>
                  <a:lnTo>
                    <a:pt x="124" y="54"/>
                  </a:lnTo>
                  <a:lnTo>
                    <a:pt x="120" y="52"/>
                  </a:lnTo>
                  <a:lnTo>
                    <a:pt x="112" y="50"/>
                  </a:lnTo>
                  <a:lnTo>
                    <a:pt x="112" y="50"/>
                  </a:lnTo>
                  <a:lnTo>
                    <a:pt x="108" y="52"/>
                  </a:lnTo>
                  <a:lnTo>
                    <a:pt x="96" y="52"/>
                  </a:lnTo>
                  <a:lnTo>
                    <a:pt x="80" y="50"/>
                  </a:lnTo>
                  <a:lnTo>
                    <a:pt x="72" y="48"/>
                  </a:lnTo>
                  <a:lnTo>
                    <a:pt x="64" y="44"/>
                  </a:lnTo>
                  <a:lnTo>
                    <a:pt x="64" y="44"/>
                  </a:lnTo>
                  <a:lnTo>
                    <a:pt x="58" y="40"/>
                  </a:lnTo>
                  <a:lnTo>
                    <a:pt x="48" y="34"/>
                  </a:lnTo>
                  <a:lnTo>
                    <a:pt x="38" y="24"/>
                  </a:lnTo>
                  <a:lnTo>
                    <a:pt x="22" y="4"/>
                  </a:lnTo>
                  <a:lnTo>
                    <a:pt x="22" y="4"/>
                  </a:lnTo>
                  <a:lnTo>
                    <a:pt x="18" y="0"/>
                  </a:lnTo>
                  <a:lnTo>
                    <a:pt x="14" y="0"/>
                  </a:lnTo>
                  <a:lnTo>
                    <a:pt x="8" y="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3" name="Freeform 63">
              <a:extLst>
                <a:ext uri="{FF2B5EF4-FFF2-40B4-BE49-F238E27FC236}">
                  <a16:creationId xmlns:a16="http://schemas.microsoft.com/office/drawing/2014/main" id="{F4C220DB-15C8-CD4B-8B68-0188A48D7B6D}"/>
                </a:ext>
              </a:extLst>
            </p:cNvPr>
            <p:cNvSpPr>
              <a:spLocks/>
            </p:cNvSpPr>
            <p:nvPr/>
          </p:nvSpPr>
          <p:spPr bwMode="auto">
            <a:xfrm>
              <a:off x="3730" y="4638"/>
              <a:ext cx="128" cy="78"/>
            </a:xfrm>
            <a:custGeom>
              <a:avLst/>
              <a:gdLst>
                <a:gd name="T0" fmla="*/ 8 w 128"/>
                <a:gd name="T1" fmla="*/ 2 h 78"/>
                <a:gd name="T2" fmla="*/ 8 w 128"/>
                <a:gd name="T3" fmla="*/ 2 h 78"/>
                <a:gd name="T4" fmla="*/ 4 w 128"/>
                <a:gd name="T5" fmla="*/ 6 h 78"/>
                <a:gd name="T6" fmla="*/ 0 w 128"/>
                <a:gd name="T7" fmla="*/ 12 h 78"/>
                <a:gd name="T8" fmla="*/ 0 w 128"/>
                <a:gd name="T9" fmla="*/ 12 h 78"/>
                <a:gd name="T10" fmla="*/ 0 w 128"/>
                <a:gd name="T11" fmla="*/ 16 h 78"/>
                <a:gd name="T12" fmla="*/ 2 w 128"/>
                <a:gd name="T13" fmla="*/ 20 h 78"/>
                <a:gd name="T14" fmla="*/ 4 w 128"/>
                <a:gd name="T15" fmla="*/ 24 h 78"/>
                <a:gd name="T16" fmla="*/ 4 w 128"/>
                <a:gd name="T17" fmla="*/ 24 h 78"/>
                <a:gd name="T18" fmla="*/ 10 w 128"/>
                <a:gd name="T19" fmla="*/ 32 h 78"/>
                <a:gd name="T20" fmla="*/ 16 w 128"/>
                <a:gd name="T21" fmla="*/ 40 h 78"/>
                <a:gd name="T22" fmla="*/ 26 w 128"/>
                <a:gd name="T23" fmla="*/ 50 h 78"/>
                <a:gd name="T24" fmla="*/ 38 w 128"/>
                <a:gd name="T25" fmla="*/ 60 h 78"/>
                <a:gd name="T26" fmla="*/ 54 w 128"/>
                <a:gd name="T27" fmla="*/ 68 h 78"/>
                <a:gd name="T28" fmla="*/ 70 w 128"/>
                <a:gd name="T29" fmla="*/ 76 h 78"/>
                <a:gd name="T30" fmla="*/ 88 w 128"/>
                <a:gd name="T31" fmla="*/ 78 h 78"/>
                <a:gd name="T32" fmla="*/ 88 w 128"/>
                <a:gd name="T33" fmla="*/ 78 h 78"/>
                <a:gd name="T34" fmla="*/ 104 w 128"/>
                <a:gd name="T35" fmla="*/ 78 h 78"/>
                <a:gd name="T36" fmla="*/ 116 w 128"/>
                <a:gd name="T37" fmla="*/ 76 h 78"/>
                <a:gd name="T38" fmla="*/ 120 w 128"/>
                <a:gd name="T39" fmla="*/ 74 h 78"/>
                <a:gd name="T40" fmla="*/ 126 w 128"/>
                <a:gd name="T41" fmla="*/ 72 h 78"/>
                <a:gd name="T42" fmla="*/ 126 w 128"/>
                <a:gd name="T43" fmla="*/ 72 h 78"/>
                <a:gd name="T44" fmla="*/ 128 w 128"/>
                <a:gd name="T45" fmla="*/ 68 h 78"/>
                <a:gd name="T46" fmla="*/ 128 w 128"/>
                <a:gd name="T47" fmla="*/ 64 h 78"/>
                <a:gd name="T48" fmla="*/ 128 w 128"/>
                <a:gd name="T49" fmla="*/ 58 h 78"/>
                <a:gd name="T50" fmla="*/ 128 w 128"/>
                <a:gd name="T51" fmla="*/ 58 h 78"/>
                <a:gd name="T52" fmla="*/ 124 w 128"/>
                <a:gd name="T53" fmla="*/ 54 h 78"/>
                <a:gd name="T54" fmla="*/ 120 w 128"/>
                <a:gd name="T55" fmla="*/ 52 h 78"/>
                <a:gd name="T56" fmla="*/ 112 w 128"/>
                <a:gd name="T57" fmla="*/ 50 h 78"/>
                <a:gd name="T58" fmla="*/ 112 w 128"/>
                <a:gd name="T59" fmla="*/ 50 h 78"/>
                <a:gd name="T60" fmla="*/ 108 w 128"/>
                <a:gd name="T61" fmla="*/ 52 h 78"/>
                <a:gd name="T62" fmla="*/ 96 w 128"/>
                <a:gd name="T63" fmla="*/ 52 h 78"/>
                <a:gd name="T64" fmla="*/ 80 w 128"/>
                <a:gd name="T65" fmla="*/ 50 h 78"/>
                <a:gd name="T66" fmla="*/ 72 w 128"/>
                <a:gd name="T67" fmla="*/ 48 h 78"/>
                <a:gd name="T68" fmla="*/ 64 w 128"/>
                <a:gd name="T69" fmla="*/ 44 h 78"/>
                <a:gd name="T70" fmla="*/ 64 w 128"/>
                <a:gd name="T71" fmla="*/ 44 h 78"/>
                <a:gd name="T72" fmla="*/ 58 w 128"/>
                <a:gd name="T73" fmla="*/ 40 h 78"/>
                <a:gd name="T74" fmla="*/ 48 w 128"/>
                <a:gd name="T75" fmla="*/ 34 h 78"/>
                <a:gd name="T76" fmla="*/ 38 w 128"/>
                <a:gd name="T77" fmla="*/ 24 h 78"/>
                <a:gd name="T78" fmla="*/ 22 w 128"/>
                <a:gd name="T79" fmla="*/ 4 h 78"/>
                <a:gd name="T80" fmla="*/ 22 w 128"/>
                <a:gd name="T81" fmla="*/ 4 h 78"/>
                <a:gd name="T82" fmla="*/ 18 w 128"/>
                <a:gd name="T83" fmla="*/ 0 h 78"/>
                <a:gd name="T84" fmla="*/ 14 w 128"/>
                <a:gd name="T85" fmla="*/ 0 h 78"/>
                <a:gd name="T86" fmla="*/ 8 w 128"/>
                <a:gd name="T87"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78">
                  <a:moveTo>
                    <a:pt x="8" y="2"/>
                  </a:moveTo>
                  <a:lnTo>
                    <a:pt x="8" y="2"/>
                  </a:lnTo>
                  <a:lnTo>
                    <a:pt x="4" y="6"/>
                  </a:lnTo>
                  <a:lnTo>
                    <a:pt x="0" y="12"/>
                  </a:lnTo>
                  <a:lnTo>
                    <a:pt x="0" y="12"/>
                  </a:lnTo>
                  <a:lnTo>
                    <a:pt x="0" y="16"/>
                  </a:lnTo>
                  <a:lnTo>
                    <a:pt x="2" y="20"/>
                  </a:lnTo>
                  <a:lnTo>
                    <a:pt x="4" y="24"/>
                  </a:lnTo>
                  <a:lnTo>
                    <a:pt x="4" y="24"/>
                  </a:lnTo>
                  <a:lnTo>
                    <a:pt x="10" y="32"/>
                  </a:lnTo>
                  <a:lnTo>
                    <a:pt x="16" y="40"/>
                  </a:lnTo>
                  <a:lnTo>
                    <a:pt x="26" y="50"/>
                  </a:lnTo>
                  <a:lnTo>
                    <a:pt x="38" y="60"/>
                  </a:lnTo>
                  <a:lnTo>
                    <a:pt x="54" y="68"/>
                  </a:lnTo>
                  <a:lnTo>
                    <a:pt x="70" y="76"/>
                  </a:lnTo>
                  <a:lnTo>
                    <a:pt x="88" y="78"/>
                  </a:lnTo>
                  <a:lnTo>
                    <a:pt x="88" y="78"/>
                  </a:lnTo>
                  <a:lnTo>
                    <a:pt x="104" y="78"/>
                  </a:lnTo>
                  <a:lnTo>
                    <a:pt x="116" y="76"/>
                  </a:lnTo>
                  <a:lnTo>
                    <a:pt x="120" y="74"/>
                  </a:lnTo>
                  <a:lnTo>
                    <a:pt x="126" y="72"/>
                  </a:lnTo>
                  <a:lnTo>
                    <a:pt x="126" y="72"/>
                  </a:lnTo>
                  <a:lnTo>
                    <a:pt x="128" y="68"/>
                  </a:lnTo>
                  <a:lnTo>
                    <a:pt x="128" y="64"/>
                  </a:lnTo>
                  <a:lnTo>
                    <a:pt x="128" y="58"/>
                  </a:lnTo>
                  <a:lnTo>
                    <a:pt x="128" y="58"/>
                  </a:lnTo>
                  <a:lnTo>
                    <a:pt x="124" y="54"/>
                  </a:lnTo>
                  <a:lnTo>
                    <a:pt x="120" y="52"/>
                  </a:lnTo>
                  <a:lnTo>
                    <a:pt x="112" y="50"/>
                  </a:lnTo>
                  <a:lnTo>
                    <a:pt x="112" y="50"/>
                  </a:lnTo>
                  <a:lnTo>
                    <a:pt x="108" y="52"/>
                  </a:lnTo>
                  <a:lnTo>
                    <a:pt x="96" y="52"/>
                  </a:lnTo>
                  <a:lnTo>
                    <a:pt x="80" y="50"/>
                  </a:lnTo>
                  <a:lnTo>
                    <a:pt x="72" y="48"/>
                  </a:lnTo>
                  <a:lnTo>
                    <a:pt x="64" y="44"/>
                  </a:lnTo>
                  <a:lnTo>
                    <a:pt x="64" y="44"/>
                  </a:lnTo>
                  <a:lnTo>
                    <a:pt x="58" y="40"/>
                  </a:lnTo>
                  <a:lnTo>
                    <a:pt x="48" y="34"/>
                  </a:lnTo>
                  <a:lnTo>
                    <a:pt x="38" y="24"/>
                  </a:lnTo>
                  <a:lnTo>
                    <a:pt x="22" y="4"/>
                  </a:lnTo>
                  <a:lnTo>
                    <a:pt x="22" y="4"/>
                  </a:lnTo>
                  <a:lnTo>
                    <a:pt x="18" y="0"/>
                  </a:lnTo>
                  <a:lnTo>
                    <a:pt x="14" y="0"/>
                  </a:lnTo>
                  <a:lnTo>
                    <a:pt x="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4" name="Freeform 64">
              <a:extLst>
                <a:ext uri="{FF2B5EF4-FFF2-40B4-BE49-F238E27FC236}">
                  <a16:creationId xmlns:a16="http://schemas.microsoft.com/office/drawing/2014/main" id="{1B4E962A-A1EA-C040-BAE4-48E7586674F3}"/>
                </a:ext>
              </a:extLst>
            </p:cNvPr>
            <p:cNvSpPr>
              <a:spLocks noEditPoints="1"/>
            </p:cNvSpPr>
            <p:nvPr/>
          </p:nvSpPr>
          <p:spPr bwMode="auto">
            <a:xfrm>
              <a:off x="3690" y="4520"/>
              <a:ext cx="104" cy="192"/>
            </a:xfrm>
            <a:custGeom>
              <a:avLst/>
              <a:gdLst>
                <a:gd name="T0" fmla="*/ 46 w 104"/>
                <a:gd name="T1" fmla="*/ 14 h 192"/>
                <a:gd name="T2" fmla="*/ 34 w 104"/>
                <a:gd name="T3" fmla="*/ 12 h 192"/>
                <a:gd name="T4" fmla="*/ 32 w 104"/>
                <a:gd name="T5" fmla="*/ 6 h 192"/>
                <a:gd name="T6" fmla="*/ 44 w 104"/>
                <a:gd name="T7" fmla="*/ 2 h 192"/>
                <a:gd name="T8" fmla="*/ 54 w 104"/>
                <a:gd name="T9" fmla="*/ 8 h 192"/>
                <a:gd name="T10" fmla="*/ 54 w 104"/>
                <a:gd name="T11" fmla="*/ 12 h 192"/>
                <a:gd name="T12" fmla="*/ 42 w 104"/>
                <a:gd name="T13" fmla="*/ 146 h 192"/>
                <a:gd name="T14" fmla="*/ 38 w 104"/>
                <a:gd name="T15" fmla="*/ 124 h 192"/>
                <a:gd name="T16" fmla="*/ 44 w 104"/>
                <a:gd name="T17" fmla="*/ 118 h 192"/>
                <a:gd name="T18" fmla="*/ 56 w 104"/>
                <a:gd name="T19" fmla="*/ 114 h 192"/>
                <a:gd name="T20" fmla="*/ 66 w 104"/>
                <a:gd name="T21" fmla="*/ 120 h 192"/>
                <a:gd name="T22" fmla="*/ 86 w 104"/>
                <a:gd name="T23" fmla="*/ 124 h 192"/>
                <a:gd name="T24" fmla="*/ 80 w 104"/>
                <a:gd name="T25" fmla="*/ 120 h 192"/>
                <a:gd name="T26" fmla="*/ 98 w 104"/>
                <a:gd name="T27" fmla="*/ 98 h 192"/>
                <a:gd name="T28" fmla="*/ 104 w 104"/>
                <a:gd name="T29" fmla="*/ 66 h 192"/>
                <a:gd name="T30" fmla="*/ 98 w 104"/>
                <a:gd name="T31" fmla="*/ 48 h 192"/>
                <a:gd name="T32" fmla="*/ 78 w 104"/>
                <a:gd name="T33" fmla="*/ 18 h 192"/>
                <a:gd name="T34" fmla="*/ 64 w 104"/>
                <a:gd name="T35" fmla="*/ 8 h 192"/>
                <a:gd name="T36" fmla="*/ 54 w 104"/>
                <a:gd name="T37" fmla="*/ 4 h 192"/>
                <a:gd name="T38" fmla="*/ 42 w 104"/>
                <a:gd name="T39" fmla="*/ 0 h 192"/>
                <a:gd name="T40" fmla="*/ 28 w 104"/>
                <a:gd name="T41" fmla="*/ 6 h 192"/>
                <a:gd name="T42" fmla="*/ 12 w 104"/>
                <a:gd name="T43" fmla="*/ 12 h 192"/>
                <a:gd name="T44" fmla="*/ 0 w 104"/>
                <a:gd name="T45" fmla="*/ 22 h 192"/>
                <a:gd name="T46" fmla="*/ 0 w 104"/>
                <a:gd name="T47" fmla="*/ 26 h 192"/>
                <a:gd name="T48" fmla="*/ 26 w 104"/>
                <a:gd name="T49" fmla="*/ 38 h 192"/>
                <a:gd name="T50" fmla="*/ 40 w 104"/>
                <a:gd name="T51" fmla="*/ 42 h 192"/>
                <a:gd name="T52" fmla="*/ 68 w 104"/>
                <a:gd name="T53" fmla="*/ 38 h 192"/>
                <a:gd name="T54" fmla="*/ 72 w 104"/>
                <a:gd name="T55" fmla="*/ 30 h 192"/>
                <a:gd name="T56" fmla="*/ 66 w 104"/>
                <a:gd name="T57" fmla="*/ 20 h 192"/>
                <a:gd name="T58" fmla="*/ 60 w 104"/>
                <a:gd name="T59" fmla="*/ 10 h 192"/>
                <a:gd name="T60" fmla="*/ 72 w 104"/>
                <a:gd name="T61" fmla="*/ 22 h 192"/>
                <a:gd name="T62" fmla="*/ 76 w 104"/>
                <a:gd name="T63" fmla="*/ 30 h 192"/>
                <a:gd name="T64" fmla="*/ 64 w 104"/>
                <a:gd name="T65" fmla="*/ 42 h 192"/>
                <a:gd name="T66" fmla="*/ 76 w 104"/>
                <a:gd name="T67" fmla="*/ 60 h 192"/>
                <a:gd name="T68" fmla="*/ 78 w 104"/>
                <a:gd name="T69" fmla="*/ 72 h 192"/>
                <a:gd name="T70" fmla="*/ 72 w 104"/>
                <a:gd name="T71" fmla="*/ 92 h 192"/>
                <a:gd name="T72" fmla="*/ 58 w 104"/>
                <a:gd name="T73" fmla="*/ 104 h 192"/>
                <a:gd name="T74" fmla="*/ 36 w 104"/>
                <a:gd name="T75" fmla="*/ 106 h 192"/>
                <a:gd name="T76" fmla="*/ 28 w 104"/>
                <a:gd name="T77" fmla="*/ 114 h 192"/>
                <a:gd name="T78" fmla="*/ 24 w 104"/>
                <a:gd name="T79" fmla="*/ 136 h 192"/>
                <a:gd name="T80" fmla="*/ 28 w 104"/>
                <a:gd name="T81" fmla="*/ 148 h 192"/>
                <a:gd name="T82" fmla="*/ 68 w 104"/>
                <a:gd name="T83" fmla="*/ 192 h 192"/>
                <a:gd name="T84" fmla="*/ 70 w 104"/>
                <a:gd name="T85" fmla="*/ 176 h 192"/>
                <a:gd name="T86" fmla="*/ 42 w 104"/>
                <a:gd name="T87" fmla="*/ 1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 h="192">
                  <a:moveTo>
                    <a:pt x="52" y="14"/>
                  </a:moveTo>
                  <a:lnTo>
                    <a:pt x="52" y="14"/>
                  </a:lnTo>
                  <a:lnTo>
                    <a:pt x="46" y="14"/>
                  </a:lnTo>
                  <a:lnTo>
                    <a:pt x="40" y="14"/>
                  </a:lnTo>
                  <a:lnTo>
                    <a:pt x="34" y="12"/>
                  </a:lnTo>
                  <a:lnTo>
                    <a:pt x="34" y="12"/>
                  </a:lnTo>
                  <a:lnTo>
                    <a:pt x="32" y="10"/>
                  </a:lnTo>
                  <a:lnTo>
                    <a:pt x="30" y="8"/>
                  </a:lnTo>
                  <a:lnTo>
                    <a:pt x="32" y="6"/>
                  </a:lnTo>
                  <a:lnTo>
                    <a:pt x="32" y="6"/>
                  </a:lnTo>
                  <a:lnTo>
                    <a:pt x="34" y="4"/>
                  </a:lnTo>
                  <a:lnTo>
                    <a:pt x="44" y="2"/>
                  </a:lnTo>
                  <a:lnTo>
                    <a:pt x="44" y="2"/>
                  </a:lnTo>
                  <a:lnTo>
                    <a:pt x="48" y="4"/>
                  </a:lnTo>
                  <a:lnTo>
                    <a:pt x="54" y="8"/>
                  </a:lnTo>
                  <a:lnTo>
                    <a:pt x="54" y="8"/>
                  </a:lnTo>
                  <a:lnTo>
                    <a:pt x="56" y="10"/>
                  </a:lnTo>
                  <a:lnTo>
                    <a:pt x="54" y="12"/>
                  </a:lnTo>
                  <a:lnTo>
                    <a:pt x="52" y="14"/>
                  </a:lnTo>
                  <a:close/>
                  <a:moveTo>
                    <a:pt x="42" y="146"/>
                  </a:moveTo>
                  <a:lnTo>
                    <a:pt x="42" y="146"/>
                  </a:lnTo>
                  <a:lnTo>
                    <a:pt x="38" y="140"/>
                  </a:lnTo>
                  <a:lnTo>
                    <a:pt x="38" y="132"/>
                  </a:lnTo>
                  <a:lnTo>
                    <a:pt x="38" y="124"/>
                  </a:lnTo>
                  <a:lnTo>
                    <a:pt x="38" y="124"/>
                  </a:lnTo>
                  <a:lnTo>
                    <a:pt x="40" y="120"/>
                  </a:lnTo>
                  <a:lnTo>
                    <a:pt x="44" y="118"/>
                  </a:lnTo>
                  <a:lnTo>
                    <a:pt x="50" y="116"/>
                  </a:lnTo>
                  <a:lnTo>
                    <a:pt x="50" y="116"/>
                  </a:lnTo>
                  <a:lnTo>
                    <a:pt x="56" y="114"/>
                  </a:lnTo>
                  <a:lnTo>
                    <a:pt x="60" y="116"/>
                  </a:lnTo>
                  <a:lnTo>
                    <a:pt x="66" y="120"/>
                  </a:lnTo>
                  <a:lnTo>
                    <a:pt x="66" y="120"/>
                  </a:lnTo>
                  <a:lnTo>
                    <a:pt x="72" y="128"/>
                  </a:lnTo>
                  <a:lnTo>
                    <a:pt x="80" y="138"/>
                  </a:lnTo>
                  <a:lnTo>
                    <a:pt x="86" y="124"/>
                  </a:lnTo>
                  <a:lnTo>
                    <a:pt x="86" y="124"/>
                  </a:lnTo>
                  <a:lnTo>
                    <a:pt x="80" y="120"/>
                  </a:lnTo>
                  <a:lnTo>
                    <a:pt x="80" y="120"/>
                  </a:lnTo>
                  <a:lnTo>
                    <a:pt x="84" y="116"/>
                  </a:lnTo>
                  <a:lnTo>
                    <a:pt x="94" y="106"/>
                  </a:lnTo>
                  <a:lnTo>
                    <a:pt x="98" y="98"/>
                  </a:lnTo>
                  <a:lnTo>
                    <a:pt x="102" y="88"/>
                  </a:lnTo>
                  <a:lnTo>
                    <a:pt x="104" y="78"/>
                  </a:lnTo>
                  <a:lnTo>
                    <a:pt x="104" y="66"/>
                  </a:lnTo>
                  <a:lnTo>
                    <a:pt x="104" y="66"/>
                  </a:lnTo>
                  <a:lnTo>
                    <a:pt x="104" y="60"/>
                  </a:lnTo>
                  <a:lnTo>
                    <a:pt x="98" y="48"/>
                  </a:lnTo>
                  <a:lnTo>
                    <a:pt x="94" y="38"/>
                  </a:lnTo>
                  <a:lnTo>
                    <a:pt x="88" y="28"/>
                  </a:lnTo>
                  <a:lnTo>
                    <a:pt x="78" y="18"/>
                  </a:lnTo>
                  <a:lnTo>
                    <a:pt x="66" y="8"/>
                  </a:lnTo>
                  <a:lnTo>
                    <a:pt x="66" y="8"/>
                  </a:lnTo>
                  <a:lnTo>
                    <a:pt x="64" y="8"/>
                  </a:lnTo>
                  <a:lnTo>
                    <a:pt x="58" y="8"/>
                  </a:lnTo>
                  <a:lnTo>
                    <a:pt x="58" y="8"/>
                  </a:lnTo>
                  <a:lnTo>
                    <a:pt x="54" y="4"/>
                  </a:lnTo>
                  <a:lnTo>
                    <a:pt x="50" y="0"/>
                  </a:lnTo>
                  <a:lnTo>
                    <a:pt x="42" y="0"/>
                  </a:lnTo>
                  <a:lnTo>
                    <a:pt x="42" y="0"/>
                  </a:lnTo>
                  <a:lnTo>
                    <a:pt x="36" y="0"/>
                  </a:lnTo>
                  <a:lnTo>
                    <a:pt x="32" y="2"/>
                  </a:lnTo>
                  <a:lnTo>
                    <a:pt x="28" y="6"/>
                  </a:lnTo>
                  <a:lnTo>
                    <a:pt x="28" y="6"/>
                  </a:lnTo>
                  <a:lnTo>
                    <a:pt x="20" y="8"/>
                  </a:lnTo>
                  <a:lnTo>
                    <a:pt x="12" y="12"/>
                  </a:lnTo>
                  <a:lnTo>
                    <a:pt x="2" y="18"/>
                  </a:lnTo>
                  <a:lnTo>
                    <a:pt x="2" y="18"/>
                  </a:lnTo>
                  <a:lnTo>
                    <a:pt x="0" y="22"/>
                  </a:lnTo>
                  <a:lnTo>
                    <a:pt x="0" y="24"/>
                  </a:lnTo>
                  <a:lnTo>
                    <a:pt x="0" y="26"/>
                  </a:lnTo>
                  <a:lnTo>
                    <a:pt x="0" y="26"/>
                  </a:lnTo>
                  <a:lnTo>
                    <a:pt x="4" y="30"/>
                  </a:lnTo>
                  <a:lnTo>
                    <a:pt x="12" y="34"/>
                  </a:lnTo>
                  <a:lnTo>
                    <a:pt x="26" y="38"/>
                  </a:lnTo>
                  <a:lnTo>
                    <a:pt x="26" y="38"/>
                  </a:lnTo>
                  <a:lnTo>
                    <a:pt x="30" y="40"/>
                  </a:lnTo>
                  <a:lnTo>
                    <a:pt x="40" y="42"/>
                  </a:lnTo>
                  <a:lnTo>
                    <a:pt x="54" y="42"/>
                  </a:lnTo>
                  <a:lnTo>
                    <a:pt x="60" y="40"/>
                  </a:lnTo>
                  <a:lnTo>
                    <a:pt x="68" y="38"/>
                  </a:lnTo>
                  <a:lnTo>
                    <a:pt x="68" y="38"/>
                  </a:lnTo>
                  <a:lnTo>
                    <a:pt x="70" y="34"/>
                  </a:lnTo>
                  <a:lnTo>
                    <a:pt x="72" y="30"/>
                  </a:lnTo>
                  <a:lnTo>
                    <a:pt x="70" y="24"/>
                  </a:lnTo>
                  <a:lnTo>
                    <a:pt x="70" y="24"/>
                  </a:lnTo>
                  <a:lnTo>
                    <a:pt x="66" y="20"/>
                  </a:lnTo>
                  <a:lnTo>
                    <a:pt x="58" y="14"/>
                  </a:lnTo>
                  <a:lnTo>
                    <a:pt x="58" y="14"/>
                  </a:lnTo>
                  <a:lnTo>
                    <a:pt x="60" y="10"/>
                  </a:lnTo>
                  <a:lnTo>
                    <a:pt x="60" y="10"/>
                  </a:lnTo>
                  <a:lnTo>
                    <a:pt x="68" y="16"/>
                  </a:lnTo>
                  <a:lnTo>
                    <a:pt x="72" y="22"/>
                  </a:lnTo>
                  <a:lnTo>
                    <a:pt x="74" y="26"/>
                  </a:lnTo>
                  <a:lnTo>
                    <a:pt x="76" y="30"/>
                  </a:lnTo>
                  <a:lnTo>
                    <a:pt x="76" y="30"/>
                  </a:lnTo>
                  <a:lnTo>
                    <a:pt x="74" y="34"/>
                  </a:lnTo>
                  <a:lnTo>
                    <a:pt x="72" y="38"/>
                  </a:lnTo>
                  <a:lnTo>
                    <a:pt x="64" y="42"/>
                  </a:lnTo>
                  <a:lnTo>
                    <a:pt x="64" y="42"/>
                  </a:lnTo>
                  <a:lnTo>
                    <a:pt x="70" y="52"/>
                  </a:lnTo>
                  <a:lnTo>
                    <a:pt x="76" y="60"/>
                  </a:lnTo>
                  <a:lnTo>
                    <a:pt x="78" y="68"/>
                  </a:lnTo>
                  <a:lnTo>
                    <a:pt x="78" y="68"/>
                  </a:lnTo>
                  <a:lnTo>
                    <a:pt x="78" y="72"/>
                  </a:lnTo>
                  <a:lnTo>
                    <a:pt x="78" y="80"/>
                  </a:lnTo>
                  <a:lnTo>
                    <a:pt x="76" y="86"/>
                  </a:lnTo>
                  <a:lnTo>
                    <a:pt x="72" y="92"/>
                  </a:lnTo>
                  <a:lnTo>
                    <a:pt x="66" y="98"/>
                  </a:lnTo>
                  <a:lnTo>
                    <a:pt x="58" y="104"/>
                  </a:lnTo>
                  <a:lnTo>
                    <a:pt x="58" y="104"/>
                  </a:lnTo>
                  <a:lnTo>
                    <a:pt x="54" y="104"/>
                  </a:lnTo>
                  <a:lnTo>
                    <a:pt x="46" y="104"/>
                  </a:lnTo>
                  <a:lnTo>
                    <a:pt x="36" y="106"/>
                  </a:lnTo>
                  <a:lnTo>
                    <a:pt x="32" y="110"/>
                  </a:lnTo>
                  <a:lnTo>
                    <a:pt x="28" y="114"/>
                  </a:lnTo>
                  <a:lnTo>
                    <a:pt x="28" y="114"/>
                  </a:lnTo>
                  <a:lnTo>
                    <a:pt x="28" y="118"/>
                  </a:lnTo>
                  <a:lnTo>
                    <a:pt x="26" y="124"/>
                  </a:lnTo>
                  <a:lnTo>
                    <a:pt x="24" y="136"/>
                  </a:lnTo>
                  <a:lnTo>
                    <a:pt x="26" y="142"/>
                  </a:lnTo>
                  <a:lnTo>
                    <a:pt x="28" y="148"/>
                  </a:lnTo>
                  <a:lnTo>
                    <a:pt x="28" y="148"/>
                  </a:lnTo>
                  <a:lnTo>
                    <a:pt x="38" y="162"/>
                  </a:lnTo>
                  <a:lnTo>
                    <a:pt x="50" y="176"/>
                  </a:lnTo>
                  <a:lnTo>
                    <a:pt x="68" y="192"/>
                  </a:lnTo>
                  <a:lnTo>
                    <a:pt x="68" y="192"/>
                  </a:lnTo>
                  <a:lnTo>
                    <a:pt x="70" y="176"/>
                  </a:lnTo>
                  <a:lnTo>
                    <a:pt x="70" y="176"/>
                  </a:lnTo>
                  <a:lnTo>
                    <a:pt x="62" y="168"/>
                  </a:lnTo>
                  <a:lnTo>
                    <a:pt x="52" y="158"/>
                  </a:lnTo>
                  <a:lnTo>
                    <a:pt x="42" y="14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5" name="Freeform 65">
              <a:extLst>
                <a:ext uri="{FF2B5EF4-FFF2-40B4-BE49-F238E27FC236}">
                  <a16:creationId xmlns:a16="http://schemas.microsoft.com/office/drawing/2014/main" id="{78E28955-D713-774C-AC0D-2E4C9307D5B9}"/>
                </a:ext>
              </a:extLst>
            </p:cNvPr>
            <p:cNvSpPr>
              <a:spLocks/>
            </p:cNvSpPr>
            <p:nvPr/>
          </p:nvSpPr>
          <p:spPr bwMode="auto">
            <a:xfrm>
              <a:off x="3720" y="4522"/>
              <a:ext cx="26" cy="12"/>
            </a:xfrm>
            <a:custGeom>
              <a:avLst/>
              <a:gdLst>
                <a:gd name="T0" fmla="*/ 22 w 26"/>
                <a:gd name="T1" fmla="*/ 12 h 12"/>
                <a:gd name="T2" fmla="*/ 22 w 26"/>
                <a:gd name="T3" fmla="*/ 12 h 12"/>
                <a:gd name="T4" fmla="*/ 16 w 26"/>
                <a:gd name="T5" fmla="*/ 12 h 12"/>
                <a:gd name="T6" fmla="*/ 10 w 26"/>
                <a:gd name="T7" fmla="*/ 12 h 12"/>
                <a:gd name="T8" fmla="*/ 4 w 26"/>
                <a:gd name="T9" fmla="*/ 10 h 12"/>
                <a:gd name="T10" fmla="*/ 4 w 26"/>
                <a:gd name="T11" fmla="*/ 10 h 12"/>
                <a:gd name="T12" fmla="*/ 2 w 26"/>
                <a:gd name="T13" fmla="*/ 8 h 12"/>
                <a:gd name="T14" fmla="*/ 0 w 26"/>
                <a:gd name="T15" fmla="*/ 6 h 12"/>
                <a:gd name="T16" fmla="*/ 2 w 26"/>
                <a:gd name="T17" fmla="*/ 4 h 12"/>
                <a:gd name="T18" fmla="*/ 2 w 26"/>
                <a:gd name="T19" fmla="*/ 4 h 12"/>
                <a:gd name="T20" fmla="*/ 4 w 26"/>
                <a:gd name="T21" fmla="*/ 2 h 12"/>
                <a:gd name="T22" fmla="*/ 14 w 26"/>
                <a:gd name="T23" fmla="*/ 0 h 12"/>
                <a:gd name="T24" fmla="*/ 14 w 26"/>
                <a:gd name="T25" fmla="*/ 0 h 12"/>
                <a:gd name="T26" fmla="*/ 18 w 26"/>
                <a:gd name="T27" fmla="*/ 2 h 12"/>
                <a:gd name="T28" fmla="*/ 24 w 26"/>
                <a:gd name="T29" fmla="*/ 6 h 12"/>
                <a:gd name="T30" fmla="*/ 24 w 26"/>
                <a:gd name="T31" fmla="*/ 6 h 12"/>
                <a:gd name="T32" fmla="*/ 26 w 26"/>
                <a:gd name="T33" fmla="*/ 8 h 12"/>
                <a:gd name="T34" fmla="*/ 24 w 26"/>
                <a:gd name="T35" fmla="*/ 10 h 12"/>
                <a:gd name="T36" fmla="*/ 22 w 26"/>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12">
                  <a:moveTo>
                    <a:pt x="22" y="12"/>
                  </a:moveTo>
                  <a:lnTo>
                    <a:pt x="22" y="12"/>
                  </a:lnTo>
                  <a:lnTo>
                    <a:pt x="16" y="12"/>
                  </a:lnTo>
                  <a:lnTo>
                    <a:pt x="10" y="12"/>
                  </a:lnTo>
                  <a:lnTo>
                    <a:pt x="4" y="10"/>
                  </a:lnTo>
                  <a:lnTo>
                    <a:pt x="4" y="10"/>
                  </a:lnTo>
                  <a:lnTo>
                    <a:pt x="2" y="8"/>
                  </a:lnTo>
                  <a:lnTo>
                    <a:pt x="0" y="6"/>
                  </a:lnTo>
                  <a:lnTo>
                    <a:pt x="2" y="4"/>
                  </a:lnTo>
                  <a:lnTo>
                    <a:pt x="2" y="4"/>
                  </a:lnTo>
                  <a:lnTo>
                    <a:pt x="4" y="2"/>
                  </a:lnTo>
                  <a:lnTo>
                    <a:pt x="14" y="0"/>
                  </a:lnTo>
                  <a:lnTo>
                    <a:pt x="14" y="0"/>
                  </a:lnTo>
                  <a:lnTo>
                    <a:pt x="18" y="2"/>
                  </a:lnTo>
                  <a:lnTo>
                    <a:pt x="24" y="6"/>
                  </a:lnTo>
                  <a:lnTo>
                    <a:pt x="24" y="6"/>
                  </a:lnTo>
                  <a:lnTo>
                    <a:pt x="26" y="8"/>
                  </a:lnTo>
                  <a:lnTo>
                    <a:pt x="24" y="10"/>
                  </a:lnTo>
                  <a:lnTo>
                    <a:pt x="2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6" name="Freeform 66">
              <a:extLst>
                <a:ext uri="{FF2B5EF4-FFF2-40B4-BE49-F238E27FC236}">
                  <a16:creationId xmlns:a16="http://schemas.microsoft.com/office/drawing/2014/main" id="{F6BCDF95-4949-F444-BC3C-48196BBE1B0C}"/>
                </a:ext>
              </a:extLst>
            </p:cNvPr>
            <p:cNvSpPr>
              <a:spLocks/>
            </p:cNvSpPr>
            <p:nvPr/>
          </p:nvSpPr>
          <p:spPr bwMode="auto">
            <a:xfrm>
              <a:off x="3690" y="4520"/>
              <a:ext cx="104" cy="192"/>
            </a:xfrm>
            <a:custGeom>
              <a:avLst/>
              <a:gdLst>
                <a:gd name="T0" fmla="*/ 42 w 104"/>
                <a:gd name="T1" fmla="*/ 146 h 192"/>
                <a:gd name="T2" fmla="*/ 38 w 104"/>
                <a:gd name="T3" fmla="*/ 132 h 192"/>
                <a:gd name="T4" fmla="*/ 38 w 104"/>
                <a:gd name="T5" fmla="*/ 124 h 192"/>
                <a:gd name="T6" fmla="*/ 44 w 104"/>
                <a:gd name="T7" fmla="*/ 118 h 192"/>
                <a:gd name="T8" fmla="*/ 50 w 104"/>
                <a:gd name="T9" fmla="*/ 116 h 192"/>
                <a:gd name="T10" fmla="*/ 60 w 104"/>
                <a:gd name="T11" fmla="*/ 116 h 192"/>
                <a:gd name="T12" fmla="*/ 66 w 104"/>
                <a:gd name="T13" fmla="*/ 120 h 192"/>
                <a:gd name="T14" fmla="*/ 80 w 104"/>
                <a:gd name="T15" fmla="*/ 138 h 192"/>
                <a:gd name="T16" fmla="*/ 86 w 104"/>
                <a:gd name="T17" fmla="*/ 124 h 192"/>
                <a:gd name="T18" fmla="*/ 80 w 104"/>
                <a:gd name="T19" fmla="*/ 120 h 192"/>
                <a:gd name="T20" fmla="*/ 94 w 104"/>
                <a:gd name="T21" fmla="*/ 106 h 192"/>
                <a:gd name="T22" fmla="*/ 102 w 104"/>
                <a:gd name="T23" fmla="*/ 88 h 192"/>
                <a:gd name="T24" fmla="*/ 104 w 104"/>
                <a:gd name="T25" fmla="*/ 66 h 192"/>
                <a:gd name="T26" fmla="*/ 104 w 104"/>
                <a:gd name="T27" fmla="*/ 60 h 192"/>
                <a:gd name="T28" fmla="*/ 94 w 104"/>
                <a:gd name="T29" fmla="*/ 38 h 192"/>
                <a:gd name="T30" fmla="*/ 78 w 104"/>
                <a:gd name="T31" fmla="*/ 18 h 192"/>
                <a:gd name="T32" fmla="*/ 66 w 104"/>
                <a:gd name="T33" fmla="*/ 8 h 192"/>
                <a:gd name="T34" fmla="*/ 58 w 104"/>
                <a:gd name="T35" fmla="*/ 8 h 192"/>
                <a:gd name="T36" fmla="*/ 54 w 104"/>
                <a:gd name="T37" fmla="*/ 4 h 192"/>
                <a:gd name="T38" fmla="*/ 42 w 104"/>
                <a:gd name="T39" fmla="*/ 0 h 192"/>
                <a:gd name="T40" fmla="*/ 36 w 104"/>
                <a:gd name="T41" fmla="*/ 0 h 192"/>
                <a:gd name="T42" fmla="*/ 28 w 104"/>
                <a:gd name="T43" fmla="*/ 6 h 192"/>
                <a:gd name="T44" fmla="*/ 20 w 104"/>
                <a:gd name="T45" fmla="*/ 8 h 192"/>
                <a:gd name="T46" fmla="*/ 2 w 104"/>
                <a:gd name="T47" fmla="*/ 18 h 192"/>
                <a:gd name="T48" fmla="*/ 0 w 104"/>
                <a:gd name="T49" fmla="*/ 22 h 192"/>
                <a:gd name="T50" fmla="*/ 0 w 104"/>
                <a:gd name="T51" fmla="*/ 26 h 192"/>
                <a:gd name="T52" fmla="*/ 4 w 104"/>
                <a:gd name="T53" fmla="*/ 30 h 192"/>
                <a:gd name="T54" fmla="*/ 26 w 104"/>
                <a:gd name="T55" fmla="*/ 38 h 192"/>
                <a:gd name="T56" fmla="*/ 30 w 104"/>
                <a:gd name="T57" fmla="*/ 40 h 192"/>
                <a:gd name="T58" fmla="*/ 54 w 104"/>
                <a:gd name="T59" fmla="*/ 42 h 192"/>
                <a:gd name="T60" fmla="*/ 68 w 104"/>
                <a:gd name="T61" fmla="*/ 38 h 192"/>
                <a:gd name="T62" fmla="*/ 70 w 104"/>
                <a:gd name="T63" fmla="*/ 34 h 192"/>
                <a:gd name="T64" fmla="*/ 70 w 104"/>
                <a:gd name="T65" fmla="*/ 24 h 192"/>
                <a:gd name="T66" fmla="*/ 66 w 104"/>
                <a:gd name="T67" fmla="*/ 20 h 192"/>
                <a:gd name="T68" fmla="*/ 58 w 104"/>
                <a:gd name="T69" fmla="*/ 14 h 192"/>
                <a:gd name="T70" fmla="*/ 60 w 104"/>
                <a:gd name="T71" fmla="*/ 10 h 192"/>
                <a:gd name="T72" fmla="*/ 72 w 104"/>
                <a:gd name="T73" fmla="*/ 22 h 192"/>
                <a:gd name="T74" fmla="*/ 76 w 104"/>
                <a:gd name="T75" fmla="*/ 30 h 192"/>
                <a:gd name="T76" fmla="*/ 74 w 104"/>
                <a:gd name="T77" fmla="*/ 34 h 192"/>
                <a:gd name="T78" fmla="*/ 64 w 104"/>
                <a:gd name="T79" fmla="*/ 42 h 192"/>
                <a:gd name="T80" fmla="*/ 70 w 104"/>
                <a:gd name="T81" fmla="*/ 52 h 192"/>
                <a:gd name="T82" fmla="*/ 78 w 104"/>
                <a:gd name="T83" fmla="*/ 68 h 192"/>
                <a:gd name="T84" fmla="*/ 78 w 104"/>
                <a:gd name="T85" fmla="*/ 72 h 192"/>
                <a:gd name="T86" fmla="*/ 76 w 104"/>
                <a:gd name="T87" fmla="*/ 86 h 192"/>
                <a:gd name="T88" fmla="*/ 66 w 104"/>
                <a:gd name="T89" fmla="*/ 98 h 192"/>
                <a:gd name="T90" fmla="*/ 58 w 104"/>
                <a:gd name="T91" fmla="*/ 104 h 192"/>
                <a:gd name="T92" fmla="*/ 46 w 104"/>
                <a:gd name="T93" fmla="*/ 104 h 192"/>
                <a:gd name="T94" fmla="*/ 32 w 104"/>
                <a:gd name="T95" fmla="*/ 110 h 192"/>
                <a:gd name="T96" fmla="*/ 28 w 104"/>
                <a:gd name="T97" fmla="*/ 114 h 192"/>
                <a:gd name="T98" fmla="*/ 26 w 104"/>
                <a:gd name="T99" fmla="*/ 124 h 192"/>
                <a:gd name="T100" fmla="*/ 26 w 104"/>
                <a:gd name="T101" fmla="*/ 142 h 192"/>
                <a:gd name="T102" fmla="*/ 28 w 104"/>
                <a:gd name="T103" fmla="*/ 148 h 192"/>
                <a:gd name="T104" fmla="*/ 50 w 104"/>
                <a:gd name="T105" fmla="*/ 176 h 192"/>
                <a:gd name="T106" fmla="*/ 68 w 104"/>
                <a:gd name="T107" fmla="*/ 192 h 192"/>
                <a:gd name="T108" fmla="*/ 70 w 104"/>
                <a:gd name="T109" fmla="*/ 176 h 192"/>
                <a:gd name="T110" fmla="*/ 52 w 104"/>
                <a:gd name="T111" fmla="*/ 15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92">
                  <a:moveTo>
                    <a:pt x="42" y="146"/>
                  </a:moveTo>
                  <a:lnTo>
                    <a:pt x="42" y="146"/>
                  </a:lnTo>
                  <a:lnTo>
                    <a:pt x="38" y="140"/>
                  </a:lnTo>
                  <a:lnTo>
                    <a:pt x="38" y="132"/>
                  </a:lnTo>
                  <a:lnTo>
                    <a:pt x="38" y="124"/>
                  </a:lnTo>
                  <a:lnTo>
                    <a:pt x="38" y="124"/>
                  </a:lnTo>
                  <a:lnTo>
                    <a:pt x="40" y="120"/>
                  </a:lnTo>
                  <a:lnTo>
                    <a:pt x="44" y="118"/>
                  </a:lnTo>
                  <a:lnTo>
                    <a:pt x="50" y="116"/>
                  </a:lnTo>
                  <a:lnTo>
                    <a:pt x="50" y="116"/>
                  </a:lnTo>
                  <a:lnTo>
                    <a:pt x="56" y="114"/>
                  </a:lnTo>
                  <a:lnTo>
                    <a:pt x="60" y="116"/>
                  </a:lnTo>
                  <a:lnTo>
                    <a:pt x="66" y="120"/>
                  </a:lnTo>
                  <a:lnTo>
                    <a:pt x="66" y="120"/>
                  </a:lnTo>
                  <a:lnTo>
                    <a:pt x="72" y="128"/>
                  </a:lnTo>
                  <a:lnTo>
                    <a:pt x="80" y="138"/>
                  </a:lnTo>
                  <a:lnTo>
                    <a:pt x="86" y="124"/>
                  </a:lnTo>
                  <a:lnTo>
                    <a:pt x="86" y="124"/>
                  </a:lnTo>
                  <a:lnTo>
                    <a:pt x="80" y="120"/>
                  </a:lnTo>
                  <a:lnTo>
                    <a:pt x="80" y="120"/>
                  </a:lnTo>
                  <a:lnTo>
                    <a:pt x="84" y="116"/>
                  </a:lnTo>
                  <a:lnTo>
                    <a:pt x="94" y="106"/>
                  </a:lnTo>
                  <a:lnTo>
                    <a:pt x="98" y="98"/>
                  </a:lnTo>
                  <a:lnTo>
                    <a:pt x="102" y="88"/>
                  </a:lnTo>
                  <a:lnTo>
                    <a:pt x="104" y="78"/>
                  </a:lnTo>
                  <a:lnTo>
                    <a:pt x="104" y="66"/>
                  </a:lnTo>
                  <a:lnTo>
                    <a:pt x="104" y="66"/>
                  </a:lnTo>
                  <a:lnTo>
                    <a:pt x="104" y="60"/>
                  </a:lnTo>
                  <a:lnTo>
                    <a:pt x="98" y="48"/>
                  </a:lnTo>
                  <a:lnTo>
                    <a:pt x="94" y="38"/>
                  </a:lnTo>
                  <a:lnTo>
                    <a:pt x="88" y="28"/>
                  </a:lnTo>
                  <a:lnTo>
                    <a:pt x="78" y="18"/>
                  </a:lnTo>
                  <a:lnTo>
                    <a:pt x="66" y="8"/>
                  </a:lnTo>
                  <a:lnTo>
                    <a:pt x="66" y="8"/>
                  </a:lnTo>
                  <a:lnTo>
                    <a:pt x="64" y="8"/>
                  </a:lnTo>
                  <a:lnTo>
                    <a:pt x="58" y="8"/>
                  </a:lnTo>
                  <a:lnTo>
                    <a:pt x="58" y="8"/>
                  </a:lnTo>
                  <a:lnTo>
                    <a:pt x="54" y="4"/>
                  </a:lnTo>
                  <a:lnTo>
                    <a:pt x="50" y="0"/>
                  </a:lnTo>
                  <a:lnTo>
                    <a:pt x="42" y="0"/>
                  </a:lnTo>
                  <a:lnTo>
                    <a:pt x="42" y="0"/>
                  </a:lnTo>
                  <a:lnTo>
                    <a:pt x="36" y="0"/>
                  </a:lnTo>
                  <a:lnTo>
                    <a:pt x="32" y="2"/>
                  </a:lnTo>
                  <a:lnTo>
                    <a:pt x="28" y="6"/>
                  </a:lnTo>
                  <a:lnTo>
                    <a:pt x="28" y="6"/>
                  </a:lnTo>
                  <a:lnTo>
                    <a:pt x="20" y="8"/>
                  </a:lnTo>
                  <a:lnTo>
                    <a:pt x="12" y="12"/>
                  </a:lnTo>
                  <a:lnTo>
                    <a:pt x="2" y="18"/>
                  </a:lnTo>
                  <a:lnTo>
                    <a:pt x="2" y="18"/>
                  </a:lnTo>
                  <a:lnTo>
                    <a:pt x="0" y="22"/>
                  </a:lnTo>
                  <a:lnTo>
                    <a:pt x="0" y="24"/>
                  </a:lnTo>
                  <a:lnTo>
                    <a:pt x="0" y="26"/>
                  </a:lnTo>
                  <a:lnTo>
                    <a:pt x="0" y="26"/>
                  </a:lnTo>
                  <a:lnTo>
                    <a:pt x="4" y="30"/>
                  </a:lnTo>
                  <a:lnTo>
                    <a:pt x="12" y="34"/>
                  </a:lnTo>
                  <a:lnTo>
                    <a:pt x="26" y="38"/>
                  </a:lnTo>
                  <a:lnTo>
                    <a:pt x="26" y="38"/>
                  </a:lnTo>
                  <a:lnTo>
                    <a:pt x="30" y="40"/>
                  </a:lnTo>
                  <a:lnTo>
                    <a:pt x="40" y="42"/>
                  </a:lnTo>
                  <a:lnTo>
                    <a:pt x="54" y="42"/>
                  </a:lnTo>
                  <a:lnTo>
                    <a:pt x="60" y="40"/>
                  </a:lnTo>
                  <a:lnTo>
                    <a:pt x="68" y="38"/>
                  </a:lnTo>
                  <a:lnTo>
                    <a:pt x="68" y="38"/>
                  </a:lnTo>
                  <a:lnTo>
                    <a:pt x="70" y="34"/>
                  </a:lnTo>
                  <a:lnTo>
                    <a:pt x="72" y="30"/>
                  </a:lnTo>
                  <a:lnTo>
                    <a:pt x="70" y="24"/>
                  </a:lnTo>
                  <a:lnTo>
                    <a:pt x="70" y="24"/>
                  </a:lnTo>
                  <a:lnTo>
                    <a:pt x="66" y="20"/>
                  </a:lnTo>
                  <a:lnTo>
                    <a:pt x="58" y="14"/>
                  </a:lnTo>
                  <a:lnTo>
                    <a:pt x="58" y="14"/>
                  </a:lnTo>
                  <a:lnTo>
                    <a:pt x="60" y="10"/>
                  </a:lnTo>
                  <a:lnTo>
                    <a:pt x="60" y="10"/>
                  </a:lnTo>
                  <a:lnTo>
                    <a:pt x="68" y="16"/>
                  </a:lnTo>
                  <a:lnTo>
                    <a:pt x="72" y="22"/>
                  </a:lnTo>
                  <a:lnTo>
                    <a:pt x="74" y="26"/>
                  </a:lnTo>
                  <a:lnTo>
                    <a:pt x="76" y="30"/>
                  </a:lnTo>
                  <a:lnTo>
                    <a:pt x="76" y="30"/>
                  </a:lnTo>
                  <a:lnTo>
                    <a:pt x="74" y="34"/>
                  </a:lnTo>
                  <a:lnTo>
                    <a:pt x="72" y="38"/>
                  </a:lnTo>
                  <a:lnTo>
                    <a:pt x="64" y="42"/>
                  </a:lnTo>
                  <a:lnTo>
                    <a:pt x="64" y="42"/>
                  </a:lnTo>
                  <a:lnTo>
                    <a:pt x="70" y="52"/>
                  </a:lnTo>
                  <a:lnTo>
                    <a:pt x="76" y="60"/>
                  </a:lnTo>
                  <a:lnTo>
                    <a:pt x="78" y="68"/>
                  </a:lnTo>
                  <a:lnTo>
                    <a:pt x="78" y="68"/>
                  </a:lnTo>
                  <a:lnTo>
                    <a:pt x="78" y="72"/>
                  </a:lnTo>
                  <a:lnTo>
                    <a:pt x="78" y="80"/>
                  </a:lnTo>
                  <a:lnTo>
                    <a:pt x="76" y="86"/>
                  </a:lnTo>
                  <a:lnTo>
                    <a:pt x="72" y="92"/>
                  </a:lnTo>
                  <a:lnTo>
                    <a:pt x="66" y="98"/>
                  </a:lnTo>
                  <a:lnTo>
                    <a:pt x="58" y="104"/>
                  </a:lnTo>
                  <a:lnTo>
                    <a:pt x="58" y="104"/>
                  </a:lnTo>
                  <a:lnTo>
                    <a:pt x="54" y="104"/>
                  </a:lnTo>
                  <a:lnTo>
                    <a:pt x="46" y="104"/>
                  </a:lnTo>
                  <a:lnTo>
                    <a:pt x="36" y="106"/>
                  </a:lnTo>
                  <a:lnTo>
                    <a:pt x="32" y="110"/>
                  </a:lnTo>
                  <a:lnTo>
                    <a:pt x="28" y="114"/>
                  </a:lnTo>
                  <a:lnTo>
                    <a:pt x="28" y="114"/>
                  </a:lnTo>
                  <a:lnTo>
                    <a:pt x="28" y="118"/>
                  </a:lnTo>
                  <a:lnTo>
                    <a:pt x="26" y="124"/>
                  </a:lnTo>
                  <a:lnTo>
                    <a:pt x="24" y="136"/>
                  </a:lnTo>
                  <a:lnTo>
                    <a:pt x="26" y="142"/>
                  </a:lnTo>
                  <a:lnTo>
                    <a:pt x="28" y="148"/>
                  </a:lnTo>
                  <a:lnTo>
                    <a:pt x="28" y="148"/>
                  </a:lnTo>
                  <a:lnTo>
                    <a:pt x="38" y="162"/>
                  </a:lnTo>
                  <a:lnTo>
                    <a:pt x="50" y="176"/>
                  </a:lnTo>
                  <a:lnTo>
                    <a:pt x="68" y="192"/>
                  </a:lnTo>
                  <a:lnTo>
                    <a:pt x="68" y="192"/>
                  </a:lnTo>
                  <a:lnTo>
                    <a:pt x="70" y="176"/>
                  </a:lnTo>
                  <a:lnTo>
                    <a:pt x="70" y="176"/>
                  </a:lnTo>
                  <a:lnTo>
                    <a:pt x="62" y="168"/>
                  </a:lnTo>
                  <a:lnTo>
                    <a:pt x="52" y="158"/>
                  </a:lnTo>
                  <a:lnTo>
                    <a:pt x="42" y="146"/>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7" name="Freeform 67">
              <a:extLst>
                <a:ext uri="{FF2B5EF4-FFF2-40B4-BE49-F238E27FC236}">
                  <a16:creationId xmlns:a16="http://schemas.microsoft.com/office/drawing/2014/main" id="{880D325D-96E4-BD47-875C-180FF346D8C1}"/>
                </a:ext>
              </a:extLst>
            </p:cNvPr>
            <p:cNvSpPr>
              <a:spLocks/>
            </p:cNvSpPr>
            <p:nvPr/>
          </p:nvSpPr>
          <p:spPr bwMode="auto">
            <a:xfrm>
              <a:off x="3758" y="4640"/>
              <a:ext cx="306" cy="206"/>
            </a:xfrm>
            <a:custGeom>
              <a:avLst/>
              <a:gdLst>
                <a:gd name="T0" fmla="*/ 250 w 306"/>
                <a:gd name="T1" fmla="*/ 180 h 206"/>
                <a:gd name="T2" fmla="*/ 280 w 306"/>
                <a:gd name="T3" fmla="*/ 146 h 206"/>
                <a:gd name="T4" fmla="*/ 298 w 306"/>
                <a:gd name="T5" fmla="*/ 120 h 206"/>
                <a:gd name="T6" fmla="*/ 306 w 306"/>
                <a:gd name="T7" fmla="*/ 100 h 206"/>
                <a:gd name="T8" fmla="*/ 302 w 306"/>
                <a:gd name="T9" fmla="*/ 86 h 206"/>
                <a:gd name="T10" fmla="*/ 292 w 306"/>
                <a:gd name="T11" fmla="*/ 58 h 206"/>
                <a:gd name="T12" fmla="*/ 290 w 306"/>
                <a:gd name="T13" fmla="*/ 52 h 206"/>
                <a:gd name="T14" fmla="*/ 274 w 306"/>
                <a:gd name="T15" fmla="*/ 30 h 206"/>
                <a:gd name="T16" fmla="*/ 258 w 306"/>
                <a:gd name="T17" fmla="*/ 18 h 206"/>
                <a:gd name="T18" fmla="*/ 248 w 306"/>
                <a:gd name="T19" fmla="*/ 14 h 206"/>
                <a:gd name="T20" fmla="*/ 228 w 306"/>
                <a:gd name="T21" fmla="*/ 14 h 206"/>
                <a:gd name="T22" fmla="*/ 170 w 306"/>
                <a:gd name="T23" fmla="*/ 14 h 206"/>
                <a:gd name="T24" fmla="*/ 66 w 306"/>
                <a:gd name="T25" fmla="*/ 6 h 206"/>
                <a:gd name="T26" fmla="*/ 24 w 306"/>
                <a:gd name="T27" fmla="*/ 0 h 206"/>
                <a:gd name="T28" fmla="*/ 16 w 306"/>
                <a:gd name="T29" fmla="*/ 22 h 206"/>
                <a:gd name="T30" fmla="*/ 18 w 306"/>
                <a:gd name="T31" fmla="*/ 24 h 206"/>
                <a:gd name="T32" fmla="*/ 36 w 306"/>
                <a:gd name="T33" fmla="*/ 38 h 206"/>
                <a:gd name="T34" fmla="*/ 54 w 306"/>
                <a:gd name="T35" fmla="*/ 46 h 206"/>
                <a:gd name="T36" fmla="*/ 74 w 306"/>
                <a:gd name="T37" fmla="*/ 46 h 206"/>
                <a:gd name="T38" fmla="*/ 84 w 306"/>
                <a:gd name="T39" fmla="*/ 46 h 206"/>
                <a:gd name="T40" fmla="*/ 96 w 306"/>
                <a:gd name="T41" fmla="*/ 46 h 206"/>
                <a:gd name="T42" fmla="*/ 102 w 306"/>
                <a:gd name="T43" fmla="*/ 52 h 206"/>
                <a:gd name="T44" fmla="*/ 104 w 306"/>
                <a:gd name="T45" fmla="*/ 62 h 206"/>
                <a:gd name="T46" fmla="*/ 102 w 306"/>
                <a:gd name="T47" fmla="*/ 70 h 206"/>
                <a:gd name="T48" fmla="*/ 92 w 306"/>
                <a:gd name="T49" fmla="*/ 78 h 206"/>
                <a:gd name="T50" fmla="*/ 84 w 306"/>
                <a:gd name="T51" fmla="*/ 80 h 206"/>
                <a:gd name="T52" fmla="*/ 62 w 306"/>
                <a:gd name="T53" fmla="*/ 80 h 206"/>
                <a:gd name="T54" fmla="*/ 56 w 306"/>
                <a:gd name="T55" fmla="*/ 80 h 206"/>
                <a:gd name="T56" fmla="*/ 26 w 306"/>
                <a:gd name="T57" fmla="*/ 72 h 206"/>
                <a:gd name="T58" fmla="*/ 6 w 306"/>
                <a:gd name="T59" fmla="*/ 60 h 206"/>
                <a:gd name="T60" fmla="*/ 4 w 306"/>
                <a:gd name="T61" fmla="*/ 80 h 206"/>
                <a:gd name="T62" fmla="*/ 0 w 306"/>
                <a:gd name="T63" fmla="*/ 110 h 206"/>
                <a:gd name="T64" fmla="*/ 2 w 306"/>
                <a:gd name="T65" fmla="*/ 120 h 206"/>
                <a:gd name="T66" fmla="*/ 6 w 306"/>
                <a:gd name="T67" fmla="*/ 156 h 206"/>
                <a:gd name="T68" fmla="*/ 18 w 306"/>
                <a:gd name="T69" fmla="*/ 182 h 206"/>
                <a:gd name="T70" fmla="*/ 28 w 306"/>
                <a:gd name="T71" fmla="*/ 192 h 206"/>
                <a:gd name="T72" fmla="*/ 36 w 306"/>
                <a:gd name="T73" fmla="*/ 198 h 206"/>
                <a:gd name="T74" fmla="*/ 64 w 306"/>
                <a:gd name="T75" fmla="*/ 206 h 206"/>
                <a:gd name="T76" fmla="*/ 76 w 306"/>
                <a:gd name="T77" fmla="*/ 206 h 206"/>
                <a:gd name="T78" fmla="*/ 154 w 306"/>
                <a:gd name="T79" fmla="*/ 202 h 206"/>
                <a:gd name="T80" fmla="*/ 210 w 306"/>
                <a:gd name="T81" fmla="*/ 194 h 206"/>
                <a:gd name="T82" fmla="*/ 230 w 306"/>
                <a:gd name="T83"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206">
                  <a:moveTo>
                    <a:pt x="250" y="180"/>
                  </a:moveTo>
                  <a:lnTo>
                    <a:pt x="250" y="180"/>
                  </a:lnTo>
                  <a:lnTo>
                    <a:pt x="260" y="170"/>
                  </a:lnTo>
                  <a:lnTo>
                    <a:pt x="280" y="146"/>
                  </a:lnTo>
                  <a:lnTo>
                    <a:pt x="290" y="134"/>
                  </a:lnTo>
                  <a:lnTo>
                    <a:pt x="298" y="120"/>
                  </a:lnTo>
                  <a:lnTo>
                    <a:pt x="304" y="108"/>
                  </a:lnTo>
                  <a:lnTo>
                    <a:pt x="306" y="100"/>
                  </a:lnTo>
                  <a:lnTo>
                    <a:pt x="306" y="100"/>
                  </a:lnTo>
                  <a:lnTo>
                    <a:pt x="302" y="86"/>
                  </a:lnTo>
                  <a:lnTo>
                    <a:pt x="300" y="74"/>
                  </a:lnTo>
                  <a:lnTo>
                    <a:pt x="292" y="58"/>
                  </a:lnTo>
                  <a:lnTo>
                    <a:pt x="292" y="58"/>
                  </a:lnTo>
                  <a:lnTo>
                    <a:pt x="290" y="52"/>
                  </a:lnTo>
                  <a:lnTo>
                    <a:pt x="280" y="38"/>
                  </a:lnTo>
                  <a:lnTo>
                    <a:pt x="274" y="30"/>
                  </a:lnTo>
                  <a:lnTo>
                    <a:pt x="266" y="22"/>
                  </a:lnTo>
                  <a:lnTo>
                    <a:pt x="258" y="18"/>
                  </a:lnTo>
                  <a:lnTo>
                    <a:pt x="248" y="14"/>
                  </a:lnTo>
                  <a:lnTo>
                    <a:pt x="248" y="14"/>
                  </a:lnTo>
                  <a:lnTo>
                    <a:pt x="228" y="14"/>
                  </a:lnTo>
                  <a:lnTo>
                    <a:pt x="228" y="14"/>
                  </a:lnTo>
                  <a:lnTo>
                    <a:pt x="212" y="14"/>
                  </a:lnTo>
                  <a:lnTo>
                    <a:pt x="170" y="14"/>
                  </a:lnTo>
                  <a:lnTo>
                    <a:pt x="106" y="10"/>
                  </a:lnTo>
                  <a:lnTo>
                    <a:pt x="66" y="6"/>
                  </a:lnTo>
                  <a:lnTo>
                    <a:pt x="24" y="0"/>
                  </a:lnTo>
                  <a:lnTo>
                    <a:pt x="24" y="0"/>
                  </a:lnTo>
                  <a:lnTo>
                    <a:pt x="20" y="10"/>
                  </a:lnTo>
                  <a:lnTo>
                    <a:pt x="16" y="22"/>
                  </a:lnTo>
                  <a:lnTo>
                    <a:pt x="16" y="22"/>
                  </a:lnTo>
                  <a:lnTo>
                    <a:pt x="18" y="24"/>
                  </a:lnTo>
                  <a:lnTo>
                    <a:pt x="24" y="32"/>
                  </a:lnTo>
                  <a:lnTo>
                    <a:pt x="36" y="38"/>
                  </a:lnTo>
                  <a:lnTo>
                    <a:pt x="54" y="46"/>
                  </a:lnTo>
                  <a:lnTo>
                    <a:pt x="54" y="46"/>
                  </a:lnTo>
                  <a:lnTo>
                    <a:pt x="64" y="46"/>
                  </a:lnTo>
                  <a:lnTo>
                    <a:pt x="74" y="46"/>
                  </a:lnTo>
                  <a:lnTo>
                    <a:pt x="84" y="46"/>
                  </a:lnTo>
                  <a:lnTo>
                    <a:pt x="84" y="46"/>
                  </a:lnTo>
                  <a:lnTo>
                    <a:pt x="90" y="44"/>
                  </a:lnTo>
                  <a:lnTo>
                    <a:pt x="96" y="46"/>
                  </a:lnTo>
                  <a:lnTo>
                    <a:pt x="102" y="52"/>
                  </a:lnTo>
                  <a:lnTo>
                    <a:pt x="102" y="52"/>
                  </a:lnTo>
                  <a:lnTo>
                    <a:pt x="102" y="54"/>
                  </a:lnTo>
                  <a:lnTo>
                    <a:pt x="104" y="62"/>
                  </a:lnTo>
                  <a:lnTo>
                    <a:pt x="104" y="66"/>
                  </a:lnTo>
                  <a:lnTo>
                    <a:pt x="102" y="70"/>
                  </a:lnTo>
                  <a:lnTo>
                    <a:pt x="98" y="74"/>
                  </a:lnTo>
                  <a:lnTo>
                    <a:pt x="92" y="78"/>
                  </a:lnTo>
                  <a:lnTo>
                    <a:pt x="92" y="78"/>
                  </a:lnTo>
                  <a:lnTo>
                    <a:pt x="84" y="80"/>
                  </a:lnTo>
                  <a:lnTo>
                    <a:pt x="74" y="80"/>
                  </a:lnTo>
                  <a:lnTo>
                    <a:pt x="62" y="80"/>
                  </a:lnTo>
                  <a:lnTo>
                    <a:pt x="62" y="80"/>
                  </a:lnTo>
                  <a:lnTo>
                    <a:pt x="56" y="80"/>
                  </a:lnTo>
                  <a:lnTo>
                    <a:pt x="44" y="78"/>
                  </a:lnTo>
                  <a:lnTo>
                    <a:pt x="26" y="72"/>
                  </a:lnTo>
                  <a:lnTo>
                    <a:pt x="16" y="66"/>
                  </a:lnTo>
                  <a:lnTo>
                    <a:pt x="6" y="60"/>
                  </a:lnTo>
                  <a:lnTo>
                    <a:pt x="6" y="60"/>
                  </a:lnTo>
                  <a:lnTo>
                    <a:pt x="4" y="80"/>
                  </a:lnTo>
                  <a:lnTo>
                    <a:pt x="2" y="96"/>
                  </a:lnTo>
                  <a:lnTo>
                    <a:pt x="0" y="110"/>
                  </a:lnTo>
                  <a:lnTo>
                    <a:pt x="0" y="110"/>
                  </a:lnTo>
                  <a:lnTo>
                    <a:pt x="2" y="120"/>
                  </a:lnTo>
                  <a:lnTo>
                    <a:pt x="4" y="142"/>
                  </a:lnTo>
                  <a:lnTo>
                    <a:pt x="6" y="156"/>
                  </a:lnTo>
                  <a:lnTo>
                    <a:pt x="12" y="170"/>
                  </a:lnTo>
                  <a:lnTo>
                    <a:pt x="18" y="182"/>
                  </a:lnTo>
                  <a:lnTo>
                    <a:pt x="28" y="192"/>
                  </a:lnTo>
                  <a:lnTo>
                    <a:pt x="28" y="192"/>
                  </a:lnTo>
                  <a:lnTo>
                    <a:pt x="30" y="194"/>
                  </a:lnTo>
                  <a:lnTo>
                    <a:pt x="36" y="198"/>
                  </a:lnTo>
                  <a:lnTo>
                    <a:pt x="48" y="204"/>
                  </a:lnTo>
                  <a:lnTo>
                    <a:pt x="64" y="206"/>
                  </a:lnTo>
                  <a:lnTo>
                    <a:pt x="64" y="206"/>
                  </a:lnTo>
                  <a:lnTo>
                    <a:pt x="76" y="206"/>
                  </a:lnTo>
                  <a:lnTo>
                    <a:pt x="108" y="204"/>
                  </a:lnTo>
                  <a:lnTo>
                    <a:pt x="154" y="202"/>
                  </a:lnTo>
                  <a:lnTo>
                    <a:pt x="182" y="198"/>
                  </a:lnTo>
                  <a:lnTo>
                    <a:pt x="210" y="194"/>
                  </a:lnTo>
                  <a:lnTo>
                    <a:pt x="210" y="194"/>
                  </a:lnTo>
                  <a:lnTo>
                    <a:pt x="230" y="188"/>
                  </a:lnTo>
                  <a:lnTo>
                    <a:pt x="250" y="18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8" name="Freeform 68">
              <a:extLst>
                <a:ext uri="{FF2B5EF4-FFF2-40B4-BE49-F238E27FC236}">
                  <a16:creationId xmlns:a16="http://schemas.microsoft.com/office/drawing/2014/main" id="{483CF387-AEDA-5347-9DB2-B5412CBDE28E}"/>
                </a:ext>
              </a:extLst>
            </p:cNvPr>
            <p:cNvSpPr>
              <a:spLocks/>
            </p:cNvSpPr>
            <p:nvPr/>
          </p:nvSpPr>
          <p:spPr bwMode="auto">
            <a:xfrm>
              <a:off x="3758" y="4640"/>
              <a:ext cx="306" cy="206"/>
            </a:xfrm>
            <a:custGeom>
              <a:avLst/>
              <a:gdLst>
                <a:gd name="T0" fmla="*/ 250 w 306"/>
                <a:gd name="T1" fmla="*/ 180 h 206"/>
                <a:gd name="T2" fmla="*/ 280 w 306"/>
                <a:gd name="T3" fmla="*/ 146 h 206"/>
                <a:gd name="T4" fmla="*/ 298 w 306"/>
                <a:gd name="T5" fmla="*/ 120 h 206"/>
                <a:gd name="T6" fmla="*/ 306 w 306"/>
                <a:gd name="T7" fmla="*/ 100 h 206"/>
                <a:gd name="T8" fmla="*/ 302 w 306"/>
                <a:gd name="T9" fmla="*/ 86 h 206"/>
                <a:gd name="T10" fmla="*/ 292 w 306"/>
                <a:gd name="T11" fmla="*/ 58 h 206"/>
                <a:gd name="T12" fmla="*/ 290 w 306"/>
                <a:gd name="T13" fmla="*/ 52 h 206"/>
                <a:gd name="T14" fmla="*/ 274 w 306"/>
                <a:gd name="T15" fmla="*/ 30 h 206"/>
                <a:gd name="T16" fmla="*/ 258 w 306"/>
                <a:gd name="T17" fmla="*/ 18 h 206"/>
                <a:gd name="T18" fmla="*/ 248 w 306"/>
                <a:gd name="T19" fmla="*/ 14 h 206"/>
                <a:gd name="T20" fmla="*/ 228 w 306"/>
                <a:gd name="T21" fmla="*/ 14 h 206"/>
                <a:gd name="T22" fmla="*/ 170 w 306"/>
                <a:gd name="T23" fmla="*/ 14 h 206"/>
                <a:gd name="T24" fmla="*/ 66 w 306"/>
                <a:gd name="T25" fmla="*/ 6 h 206"/>
                <a:gd name="T26" fmla="*/ 24 w 306"/>
                <a:gd name="T27" fmla="*/ 0 h 206"/>
                <a:gd name="T28" fmla="*/ 16 w 306"/>
                <a:gd name="T29" fmla="*/ 22 h 206"/>
                <a:gd name="T30" fmla="*/ 18 w 306"/>
                <a:gd name="T31" fmla="*/ 24 h 206"/>
                <a:gd name="T32" fmla="*/ 36 w 306"/>
                <a:gd name="T33" fmla="*/ 38 h 206"/>
                <a:gd name="T34" fmla="*/ 54 w 306"/>
                <a:gd name="T35" fmla="*/ 46 h 206"/>
                <a:gd name="T36" fmla="*/ 74 w 306"/>
                <a:gd name="T37" fmla="*/ 46 h 206"/>
                <a:gd name="T38" fmla="*/ 84 w 306"/>
                <a:gd name="T39" fmla="*/ 46 h 206"/>
                <a:gd name="T40" fmla="*/ 96 w 306"/>
                <a:gd name="T41" fmla="*/ 46 h 206"/>
                <a:gd name="T42" fmla="*/ 102 w 306"/>
                <a:gd name="T43" fmla="*/ 52 h 206"/>
                <a:gd name="T44" fmla="*/ 104 w 306"/>
                <a:gd name="T45" fmla="*/ 62 h 206"/>
                <a:gd name="T46" fmla="*/ 102 w 306"/>
                <a:gd name="T47" fmla="*/ 70 h 206"/>
                <a:gd name="T48" fmla="*/ 92 w 306"/>
                <a:gd name="T49" fmla="*/ 78 h 206"/>
                <a:gd name="T50" fmla="*/ 84 w 306"/>
                <a:gd name="T51" fmla="*/ 80 h 206"/>
                <a:gd name="T52" fmla="*/ 62 w 306"/>
                <a:gd name="T53" fmla="*/ 80 h 206"/>
                <a:gd name="T54" fmla="*/ 56 w 306"/>
                <a:gd name="T55" fmla="*/ 80 h 206"/>
                <a:gd name="T56" fmla="*/ 26 w 306"/>
                <a:gd name="T57" fmla="*/ 72 h 206"/>
                <a:gd name="T58" fmla="*/ 6 w 306"/>
                <a:gd name="T59" fmla="*/ 60 h 206"/>
                <a:gd name="T60" fmla="*/ 4 w 306"/>
                <a:gd name="T61" fmla="*/ 80 h 206"/>
                <a:gd name="T62" fmla="*/ 0 w 306"/>
                <a:gd name="T63" fmla="*/ 110 h 206"/>
                <a:gd name="T64" fmla="*/ 2 w 306"/>
                <a:gd name="T65" fmla="*/ 120 h 206"/>
                <a:gd name="T66" fmla="*/ 6 w 306"/>
                <a:gd name="T67" fmla="*/ 156 h 206"/>
                <a:gd name="T68" fmla="*/ 18 w 306"/>
                <a:gd name="T69" fmla="*/ 182 h 206"/>
                <a:gd name="T70" fmla="*/ 28 w 306"/>
                <a:gd name="T71" fmla="*/ 192 h 206"/>
                <a:gd name="T72" fmla="*/ 36 w 306"/>
                <a:gd name="T73" fmla="*/ 198 h 206"/>
                <a:gd name="T74" fmla="*/ 64 w 306"/>
                <a:gd name="T75" fmla="*/ 206 h 206"/>
                <a:gd name="T76" fmla="*/ 76 w 306"/>
                <a:gd name="T77" fmla="*/ 206 h 206"/>
                <a:gd name="T78" fmla="*/ 154 w 306"/>
                <a:gd name="T79" fmla="*/ 202 h 206"/>
                <a:gd name="T80" fmla="*/ 210 w 306"/>
                <a:gd name="T81" fmla="*/ 194 h 206"/>
                <a:gd name="T82" fmla="*/ 230 w 306"/>
                <a:gd name="T83"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206">
                  <a:moveTo>
                    <a:pt x="250" y="180"/>
                  </a:moveTo>
                  <a:lnTo>
                    <a:pt x="250" y="180"/>
                  </a:lnTo>
                  <a:lnTo>
                    <a:pt x="260" y="170"/>
                  </a:lnTo>
                  <a:lnTo>
                    <a:pt x="280" y="146"/>
                  </a:lnTo>
                  <a:lnTo>
                    <a:pt x="290" y="134"/>
                  </a:lnTo>
                  <a:lnTo>
                    <a:pt x="298" y="120"/>
                  </a:lnTo>
                  <a:lnTo>
                    <a:pt x="304" y="108"/>
                  </a:lnTo>
                  <a:lnTo>
                    <a:pt x="306" y="100"/>
                  </a:lnTo>
                  <a:lnTo>
                    <a:pt x="306" y="100"/>
                  </a:lnTo>
                  <a:lnTo>
                    <a:pt x="302" y="86"/>
                  </a:lnTo>
                  <a:lnTo>
                    <a:pt x="300" y="74"/>
                  </a:lnTo>
                  <a:lnTo>
                    <a:pt x="292" y="58"/>
                  </a:lnTo>
                  <a:lnTo>
                    <a:pt x="292" y="58"/>
                  </a:lnTo>
                  <a:lnTo>
                    <a:pt x="290" y="52"/>
                  </a:lnTo>
                  <a:lnTo>
                    <a:pt x="280" y="38"/>
                  </a:lnTo>
                  <a:lnTo>
                    <a:pt x="274" y="30"/>
                  </a:lnTo>
                  <a:lnTo>
                    <a:pt x="266" y="22"/>
                  </a:lnTo>
                  <a:lnTo>
                    <a:pt x="258" y="18"/>
                  </a:lnTo>
                  <a:lnTo>
                    <a:pt x="248" y="14"/>
                  </a:lnTo>
                  <a:lnTo>
                    <a:pt x="248" y="14"/>
                  </a:lnTo>
                  <a:lnTo>
                    <a:pt x="228" y="14"/>
                  </a:lnTo>
                  <a:lnTo>
                    <a:pt x="228" y="14"/>
                  </a:lnTo>
                  <a:lnTo>
                    <a:pt x="212" y="14"/>
                  </a:lnTo>
                  <a:lnTo>
                    <a:pt x="170" y="14"/>
                  </a:lnTo>
                  <a:lnTo>
                    <a:pt x="106" y="10"/>
                  </a:lnTo>
                  <a:lnTo>
                    <a:pt x="66" y="6"/>
                  </a:lnTo>
                  <a:lnTo>
                    <a:pt x="24" y="0"/>
                  </a:lnTo>
                  <a:lnTo>
                    <a:pt x="24" y="0"/>
                  </a:lnTo>
                  <a:lnTo>
                    <a:pt x="20" y="10"/>
                  </a:lnTo>
                  <a:lnTo>
                    <a:pt x="16" y="22"/>
                  </a:lnTo>
                  <a:lnTo>
                    <a:pt x="16" y="22"/>
                  </a:lnTo>
                  <a:lnTo>
                    <a:pt x="18" y="24"/>
                  </a:lnTo>
                  <a:lnTo>
                    <a:pt x="24" y="32"/>
                  </a:lnTo>
                  <a:lnTo>
                    <a:pt x="36" y="38"/>
                  </a:lnTo>
                  <a:lnTo>
                    <a:pt x="54" y="46"/>
                  </a:lnTo>
                  <a:lnTo>
                    <a:pt x="54" y="46"/>
                  </a:lnTo>
                  <a:lnTo>
                    <a:pt x="64" y="46"/>
                  </a:lnTo>
                  <a:lnTo>
                    <a:pt x="74" y="46"/>
                  </a:lnTo>
                  <a:lnTo>
                    <a:pt x="84" y="46"/>
                  </a:lnTo>
                  <a:lnTo>
                    <a:pt x="84" y="46"/>
                  </a:lnTo>
                  <a:lnTo>
                    <a:pt x="90" y="44"/>
                  </a:lnTo>
                  <a:lnTo>
                    <a:pt x="96" y="46"/>
                  </a:lnTo>
                  <a:lnTo>
                    <a:pt x="102" y="52"/>
                  </a:lnTo>
                  <a:lnTo>
                    <a:pt x="102" y="52"/>
                  </a:lnTo>
                  <a:lnTo>
                    <a:pt x="102" y="54"/>
                  </a:lnTo>
                  <a:lnTo>
                    <a:pt x="104" y="62"/>
                  </a:lnTo>
                  <a:lnTo>
                    <a:pt x="104" y="66"/>
                  </a:lnTo>
                  <a:lnTo>
                    <a:pt x="102" y="70"/>
                  </a:lnTo>
                  <a:lnTo>
                    <a:pt x="98" y="74"/>
                  </a:lnTo>
                  <a:lnTo>
                    <a:pt x="92" y="78"/>
                  </a:lnTo>
                  <a:lnTo>
                    <a:pt x="92" y="78"/>
                  </a:lnTo>
                  <a:lnTo>
                    <a:pt x="84" y="80"/>
                  </a:lnTo>
                  <a:lnTo>
                    <a:pt x="74" y="80"/>
                  </a:lnTo>
                  <a:lnTo>
                    <a:pt x="62" y="80"/>
                  </a:lnTo>
                  <a:lnTo>
                    <a:pt x="62" y="80"/>
                  </a:lnTo>
                  <a:lnTo>
                    <a:pt x="56" y="80"/>
                  </a:lnTo>
                  <a:lnTo>
                    <a:pt x="44" y="78"/>
                  </a:lnTo>
                  <a:lnTo>
                    <a:pt x="26" y="72"/>
                  </a:lnTo>
                  <a:lnTo>
                    <a:pt x="16" y="66"/>
                  </a:lnTo>
                  <a:lnTo>
                    <a:pt x="6" y="60"/>
                  </a:lnTo>
                  <a:lnTo>
                    <a:pt x="6" y="60"/>
                  </a:lnTo>
                  <a:lnTo>
                    <a:pt x="4" y="80"/>
                  </a:lnTo>
                  <a:lnTo>
                    <a:pt x="2" y="96"/>
                  </a:lnTo>
                  <a:lnTo>
                    <a:pt x="0" y="110"/>
                  </a:lnTo>
                  <a:lnTo>
                    <a:pt x="0" y="110"/>
                  </a:lnTo>
                  <a:lnTo>
                    <a:pt x="2" y="120"/>
                  </a:lnTo>
                  <a:lnTo>
                    <a:pt x="4" y="142"/>
                  </a:lnTo>
                  <a:lnTo>
                    <a:pt x="6" y="156"/>
                  </a:lnTo>
                  <a:lnTo>
                    <a:pt x="12" y="170"/>
                  </a:lnTo>
                  <a:lnTo>
                    <a:pt x="18" y="182"/>
                  </a:lnTo>
                  <a:lnTo>
                    <a:pt x="28" y="192"/>
                  </a:lnTo>
                  <a:lnTo>
                    <a:pt x="28" y="192"/>
                  </a:lnTo>
                  <a:lnTo>
                    <a:pt x="30" y="194"/>
                  </a:lnTo>
                  <a:lnTo>
                    <a:pt x="36" y="198"/>
                  </a:lnTo>
                  <a:lnTo>
                    <a:pt x="48" y="204"/>
                  </a:lnTo>
                  <a:lnTo>
                    <a:pt x="64" y="206"/>
                  </a:lnTo>
                  <a:lnTo>
                    <a:pt x="64" y="206"/>
                  </a:lnTo>
                  <a:lnTo>
                    <a:pt x="76" y="206"/>
                  </a:lnTo>
                  <a:lnTo>
                    <a:pt x="108" y="204"/>
                  </a:lnTo>
                  <a:lnTo>
                    <a:pt x="154" y="202"/>
                  </a:lnTo>
                  <a:lnTo>
                    <a:pt x="182" y="198"/>
                  </a:lnTo>
                  <a:lnTo>
                    <a:pt x="210" y="194"/>
                  </a:lnTo>
                  <a:lnTo>
                    <a:pt x="210" y="194"/>
                  </a:lnTo>
                  <a:lnTo>
                    <a:pt x="230" y="188"/>
                  </a:lnTo>
                  <a:lnTo>
                    <a:pt x="25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19" name="Freeform 69">
              <a:extLst>
                <a:ext uri="{FF2B5EF4-FFF2-40B4-BE49-F238E27FC236}">
                  <a16:creationId xmlns:a16="http://schemas.microsoft.com/office/drawing/2014/main" id="{76D71B54-9B77-984A-B099-DB0046B511DD}"/>
                </a:ext>
              </a:extLst>
            </p:cNvPr>
            <p:cNvSpPr>
              <a:spLocks/>
            </p:cNvSpPr>
            <p:nvPr/>
          </p:nvSpPr>
          <p:spPr bwMode="auto">
            <a:xfrm>
              <a:off x="4014" y="4656"/>
              <a:ext cx="110" cy="224"/>
            </a:xfrm>
            <a:custGeom>
              <a:avLst/>
              <a:gdLst>
                <a:gd name="T0" fmla="*/ 92 w 110"/>
                <a:gd name="T1" fmla="*/ 0 h 224"/>
                <a:gd name="T2" fmla="*/ 74 w 110"/>
                <a:gd name="T3" fmla="*/ 0 h 224"/>
                <a:gd name="T4" fmla="*/ 74 w 110"/>
                <a:gd name="T5" fmla="*/ 0 h 224"/>
                <a:gd name="T6" fmla="*/ 72 w 110"/>
                <a:gd name="T7" fmla="*/ 0 h 224"/>
                <a:gd name="T8" fmla="*/ 68 w 110"/>
                <a:gd name="T9" fmla="*/ 2 h 224"/>
                <a:gd name="T10" fmla="*/ 64 w 110"/>
                <a:gd name="T11" fmla="*/ 6 h 224"/>
                <a:gd name="T12" fmla="*/ 60 w 110"/>
                <a:gd name="T13" fmla="*/ 16 h 224"/>
                <a:gd name="T14" fmla="*/ 60 w 110"/>
                <a:gd name="T15" fmla="*/ 98 h 224"/>
                <a:gd name="T16" fmla="*/ 52 w 110"/>
                <a:gd name="T17" fmla="*/ 98 h 224"/>
                <a:gd name="T18" fmla="*/ 52 w 110"/>
                <a:gd name="T19" fmla="*/ 98 h 224"/>
                <a:gd name="T20" fmla="*/ 32 w 110"/>
                <a:gd name="T21" fmla="*/ 128 h 224"/>
                <a:gd name="T22" fmla="*/ 18 w 110"/>
                <a:gd name="T23" fmla="*/ 146 h 224"/>
                <a:gd name="T24" fmla="*/ 0 w 110"/>
                <a:gd name="T25" fmla="*/ 166 h 224"/>
                <a:gd name="T26" fmla="*/ 60 w 110"/>
                <a:gd name="T27" fmla="*/ 166 h 224"/>
                <a:gd name="T28" fmla="*/ 60 w 110"/>
                <a:gd name="T29" fmla="*/ 208 h 224"/>
                <a:gd name="T30" fmla="*/ 60 w 110"/>
                <a:gd name="T31" fmla="*/ 208 h 224"/>
                <a:gd name="T32" fmla="*/ 62 w 110"/>
                <a:gd name="T33" fmla="*/ 216 h 224"/>
                <a:gd name="T34" fmla="*/ 68 w 110"/>
                <a:gd name="T35" fmla="*/ 220 h 224"/>
                <a:gd name="T36" fmla="*/ 76 w 110"/>
                <a:gd name="T37" fmla="*/ 224 h 224"/>
                <a:gd name="T38" fmla="*/ 96 w 110"/>
                <a:gd name="T39" fmla="*/ 224 h 224"/>
                <a:gd name="T40" fmla="*/ 96 w 110"/>
                <a:gd name="T41" fmla="*/ 224 h 224"/>
                <a:gd name="T42" fmla="*/ 102 w 110"/>
                <a:gd name="T43" fmla="*/ 220 h 224"/>
                <a:gd name="T44" fmla="*/ 106 w 110"/>
                <a:gd name="T45" fmla="*/ 216 h 224"/>
                <a:gd name="T46" fmla="*/ 110 w 110"/>
                <a:gd name="T47" fmla="*/ 210 h 224"/>
                <a:gd name="T48" fmla="*/ 110 w 110"/>
                <a:gd name="T49" fmla="*/ 14 h 224"/>
                <a:gd name="T50" fmla="*/ 110 w 110"/>
                <a:gd name="T51" fmla="*/ 14 h 224"/>
                <a:gd name="T52" fmla="*/ 106 w 110"/>
                <a:gd name="T53" fmla="*/ 8 h 224"/>
                <a:gd name="T54" fmla="*/ 100 w 110"/>
                <a:gd name="T55" fmla="*/ 2 h 224"/>
                <a:gd name="T56" fmla="*/ 96 w 110"/>
                <a:gd name="T57" fmla="*/ 0 h 224"/>
                <a:gd name="T58" fmla="*/ 92 w 110"/>
                <a:gd name="T5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4">
                  <a:moveTo>
                    <a:pt x="92" y="0"/>
                  </a:moveTo>
                  <a:lnTo>
                    <a:pt x="74" y="0"/>
                  </a:lnTo>
                  <a:lnTo>
                    <a:pt x="74" y="0"/>
                  </a:lnTo>
                  <a:lnTo>
                    <a:pt x="72" y="0"/>
                  </a:lnTo>
                  <a:lnTo>
                    <a:pt x="68" y="2"/>
                  </a:lnTo>
                  <a:lnTo>
                    <a:pt x="64" y="6"/>
                  </a:lnTo>
                  <a:lnTo>
                    <a:pt x="60" y="16"/>
                  </a:lnTo>
                  <a:lnTo>
                    <a:pt x="60" y="98"/>
                  </a:lnTo>
                  <a:lnTo>
                    <a:pt x="52" y="98"/>
                  </a:lnTo>
                  <a:lnTo>
                    <a:pt x="52" y="98"/>
                  </a:lnTo>
                  <a:lnTo>
                    <a:pt x="32" y="128"/>
                  </a:lnTo>
                  <a:lnTo>
                    <a:pt x="18" y="146"/>
                  </a:lnTo>
                  <a:lnTo>
                    <a:pt x="0" y="166"/>
                  </a:lnTo>
                  <a:lnTo>
                    <a:pt x="60" y="166"/>
                  </a:lnTo>
                  <a:lnTo>
                    <a:pt x="60" y="208"/>
                  </a:lnTo>
                  <a:lnTo>
                    <a:pt x="60" y="208"/>
                  </a:lnTo>
                  <a:lnTo>
                    <a:pt x="62" y="216"/>
                  </a:lnTo>
                  <a:lnTo>
                    <a:pt x="68" y="220"/>
                  </a:lnTo>
                  <a:lnTo>
                    <a:pt x="76" y="224"/>
                  </a:lnTo>
                  <a:lnTo>
                    <a:pt x="96" y="224"/>
                  </a:lnTo>
                  <a:lnTo>
                    <a:pt x="96" y="224"/>
                  </a:lnTo>
                  <a:lnTo>
                    <a:pt x="102" y="220"/>
                  </a:lnTo>
                  <a:lnTo>
                    <a:pt x="106" y="216"/>
                  </a:lnTo>
                  <a:lnTo>
                    <a:pt x="110" y="210"/>
                  </a:lnTo>
                  <a:lnTo>
                    <a:pt x="110" y="14"/>
                  </a:lnTo>
                  <a:lnTo>
                    <a:pt x="110" y="14"/>
                  </a:lnTo>
                  <a:lnTo>
                    <a:pt x="106" y="8"/>
                  </a:lnTo>
                  <a:lnTo>
                    <a:pt x="100" y="2"/>
                  </a:lnTo>
                  <a:lnTo>
                    <a:pt x="96" y="0"/>
                  </a:lnTo>
                  <a:lnTo>
                    <a:pt x="92"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0" name="Freeform 70">
              <a:extLst>
                <a:ext uri="{FF2B5EF4-FFF2-40B4-BE49-F238E27FC236}">
                  <a16:creationId xmlns:a16="http://schemas.microsoft.com/office/drawing/2014/main" id="{33B4AF34-0BCB-A846-98B8-74B6DF80085E}"/>
                </a:ext>
              </a:extLst>
            </p:cNvPr>
            <p:cNvSpPr>
              <a:spLocks/>
            </p:cNvSpPr>
            <p:nvPr/>
          </p:nvSpPr>
          <p:spPr bwMode="auto">
            <a:xfrm>
              <a:off x="4014" y="4656"/>
              <a:ext cx="110" cy="224"/>
            </a:xfrm>
            <a:custGeom>
              <a:avLst/>
              <a:gdLst>
                <a:gd name="T0" fmla="*/ 92 w 110"/>
                <a:gd name="T1" fmla="*/ 0 h 224"/>
                <a:gd name="T2" fmla="*/ 74 w 110"/>
                <a:gd name="T3" fmla="*/ 0 h 224"/>
                <a:gd name="T4" fmla="*/ 74 w 110"/>
                <a:gd name="T5" fmla="*/ 0 h 224"/>
                <a:gd name="T6" fmla="*/ 72 w 110"/>
                <a:gd name="T7" fmla="*/ 0 h 224"/>
                <a:gd name="T8" fmla="*/ 68 w 110"/>
                <a:gd name="T9" fmla="*/ 2 h 224"/>
                <a:gd name="T10" fmla="*/ 64 w 110"/>
                <a:gd name="T11" fmla="*/ 6 h 224"/>
                <a:gd name="T12" fmla="*/ 60 w 110"/>
                <a:gd name="T13" fmla="*/ 16 h 224"/>
                <a:gd name="T14" fmla="*/ 60 w 110"/>
                <a:gd name="T15" fmla="*/ 98 h 224"/>
                <a:gd name="T16" fmla="*/ 52 w 110"/>
                <a:gd name="T17" fmla="*/ 98 h 224"/>
                <a:gd name="T18" fmla="*/ 52 w 110"/>
                <a:gd name="T19" fmla="*/ 98 h 224"/>
                <a:gd name="T20" fmla="*/ 32 w 110"/>
                <a:gd name="T21" fmla="*/ 128 h 224"/>
                <a:gd name="T22" fmla="*/ 18 w 110"/>
                <a:gd name="T23" fmla="*/ 146 h 224"/>
                <a:gd name="T24" fmla="*/ 0 w 110"/>
                <a:gd name="T25" fmla="*/ 166 h 224"/>
                <a:gd name="T26" fmla="*/ 60 w 110"/>
                <a:gd name="T27" fmla="*/ 166 h 224"/>
                <a:gd name="T28" fmla="*/ 60 w 110"/>
                <a:gd name="T29" fmla="*/ 208 h 224"/>
                <a:gd name="T30" fmla="*/ 60 w 110"/>
                <a:gd name="T31" fmla="*/ 208 h 224"/>
                <a:gd name="T32" fmla="*/ 62 w 110"/>
                <a:gd name="T33" fmla="*/ 216 h 224"/>
                <a:gd name="T34" fmla="*/ 68 w 110"/>
                <a:gd name="T35" fmla="*/ 220 h 224"/>
                <a:gd name="T36" fmla="*/ 76 w 110"/>
                <a:gd name="T37" fmla="*/ 224 h 224"/>
                <a:gd name="T38" fmla="*/ 96 w 110"/>
                <a:gd name="T39" fmla="*/ 224 h 224"/>
                <a:gd name="T40" fmla="*/ 96 w 110"/>
                <a:gd name="T41" fmla="*/ 224 h 224"/>
                <a:gd name="T42" fmla="*/ 102 w 110"/>
                <a:gd name="T43" fmla="*/ 220 h 224"/>
                <a:gd name="T44" fmla="*/ 106 w 110"/>
                <a:gd name="T45" fmla="*/ 216 h 224"/>
                <a:gd name="T46" fmla="*/ 110 w 110"/>
                <a:gd name="T47" fmla="*/ 210 h 224"/>
                <a:gd name="T48" fmla="*/ 110 w 110"/>
                <a:gd name="T49" fmla="*/ 14 h 224"/>
                <a:gd name="T50" fmla="*/ 110 w 110"/>
                <a:gd name="T51" fmla="*/ 14 h 224"/>
                <a:gd name="T52" fmla="*/ 106 w 110"/>
                <a:gd name="T53" fmla="*/ 8 h 224"/>
                <a:gd name="T54" fmla="*/ 100 w 110"/>
                <a:gd name="T55" fmla="*/ 2 h 224"/>
                <a:gd name="T56" fmla="*/ 96 w 110"/>
                <a:gd name="T57" fmla="*/ 0 h 224"/>
                <a:gd name="T58" fmla="*/ 92 w 110"/>
                <a:gd name="T5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4">
                  <a:moveTo>
                    <a:pt x="92" y="0"/>
                  </a:moveTo>
                  <a:lnTo>
                    <a:pt x="74" y="0"/>
                  </a:lnTo>
                  <a:lnTo>
                    <a:pt x="74" y="0"/>
                  </a:lnTo>
                  <a:lnTo>
                    <a:pt x="72" y="0"/>
                  </a:lnTo>
                  <a:lnTo>
                    <a:pt x="68" y="2"/>
                  </a:lnTo>
                  <a:lnTo>
                    <a:pt x="64" y="6"/>
                  </a:lnTo>
                  <a:lnTo>
                    <a:pt x="60" y="16"/>
                  </a:lnTo>
                  <a:lnTo>
                    <a:pt x="60" y="98"/>
                  </a:lnTo>
                  <a:lnTo>
                    <a:pt x="52" y="98"/>
                  </a:lnTo>
                  <a:lnTo>
                    <a:pt x="52" y="98"/>
                  </a:lnTo>
                  <a:lnTo>
                    <a:pt x="32" y="128"/>
                  </a:lnTo>
                  <a:lnTo>
                    <a:pt x="18" y="146"/>
                  </a:lnTo>
                  <a:lnTo>
                    <a:pt x="0" y="166"/>
                  </a:lnTo>
                  <a:lnTo>
                    <a:pt x="60" y="166"/>
                  </a:lnTo>
                  <a:lnTo>
                    <a:pt x="60" y="208"/>
                  </a:lnTo>
                  <a:lnTo>
                    <a:pt x="60" y="208"/>
                  </a:lnTo>
                  <a:lnTo>
                    <a:pt x="62" y="216"/>
                  </a:lnTo>
                  <a:lnTo>
                    <a:pt x="68" y="220"/>
                  </a:lnTo>
                  <a:lnTo>
                    <a:pt x="76" y="224"/>
                  </a:lnTo>
                  <a:lnTo>
                    <a:pt x="96" y="224"/>
                  </a:lnTo>
                  <a:lnTo>
                    <a:pt x="96" y="224"/>
                  </a:lnTo>
                  <a:lnTo>
                    <a:pt x="102" y="220"/>
                  </a:lnTo>
                  <a:lnTo>
                    <a:pt x="106" y="216"/>
                  </a:lnTo>
                  <a:lnTo>
                    <a:pt x="110" y="210"/>
                  </a:lnTo>
                  <a:lnTo>
                    <a:pt x="110" y="14"/>
                  </a:lnTo>
                  <a:lnTo>
                    <a:pt x="110" y="14"/>
                  </a:lnTo>
                  <a:lnTo>
                    <a:pt x="106" y="8"/>
                  </a:lnTo>
                  <a:lnTo>
                    <a:pt x="100" y="2"/>
                  </a:lnTo>
                  <a:lnTo>
                    <a:pt x="96" y="0"/>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1" name="Rectangle 71">
              <a:extLst>
                <a:ext uri="{FF2B5EF4-FFF2-40B4-BE49-F238E27FC236}">
                  <a16:creationId xmlns:a16="http://schemas.microsoft.com/office/drawing/2014/main" id="{0B9CE636-15CC-314B-97BB-C8251DEA2196}"/>
                </a:ext>
              </a:extLst>
            </p:cNvPr>
            <p:cNvSpPr>
              <a:spLocks noChangeArrowheads="1"/>
            </p:cNvSpPr>
            <p:nvPr/>
          </p:nvSpPr>
          <p:spPr bwMode="auto">
            <a:xfrm>
              <a:off x="4124" y="4866"/>
              <a:ext cx="1" cy="1"/>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2" name="Rectangle 72">
              <a:extLst>
                <a:ext uri="{FF2B5EF4-FFF2-40B4-BE49-F238E27FC236}">
                  <a16:creationId xmlns:a16="http://schemas.microsoft.com/office/drawing/2014/main" id="{3D2C3A9C-BEA5-3549-9D2A-5A644143EB29}"/>
                </a:ext>
              </a:extLst>
            </p:cNvPr>
            <p:cNvSpPr>
              <a:spLocks noChangeArrowheads="1"/>
            </p:cNvSpPr>
            <p:nvPr/>
          </p:nvSpPr>
          <p:spPr bwMode="auto">
            <a:xfrm>
              <a:off x="4124" y="486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3" name="Freeform 73">
              <a:extLst>
                <a:ext uri="{FF2B5EF4-FFF2-40B4-BE49-F238E27FC236}">
                  <a16:creationId xmlns:a16="http://schemas.microsoft.com/office/drawing/2014/main" id="{F38A281E-8A92-1C4B-A777-5E96F6B40E2B}"/>
                </a:ext>
              </a:extLst>
            </p:cNvPr>
            <p:cNvSpPr>
              <a:spLocks/>
            </p:cNvSpPr>
            <p:nvPr/>
          </p:nvSpPr>
          <p:spPr bwMode="auto">
            <a:xfrm>
              <a:off x="4124" y="4860"/>
              <a:ext cx="0" cy="4"/>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4" name="Freeform 74">
              <a:extLst>
                <a:ext uri="{FF2B5EF4-FFF2-40B4-BE49-F238E27FC236}">
                  <a16:creationId xmlns:a16="http://schemas.microsoft.com/office/drawing/2014/main" id="{21C1230A-7775-4E48-9E78-E2DC807C8EE2}"/>
                </a:ext>
              </a:extLst>
            </p:cNvPr>
            <p:cNvSpPr>
              <a:spLocks/>
            </p:cNvSpPr>
            <p:nvPr/>
          </p:nvSpPr>
          <p:spPr bwMode="auto">
            <a:xfrm>
              <a:off x="4124" y="4860"/>
              <a:ext cx="0" cy="4"/>
            </a:xfrm>
            <a:custGeom>
              <a:avLst/>
              <a:gdLst>
                <a:gd name="T0" fmla="*/ 4 h 4"/>
                <a:gd name="T1" fmla="*/ 4 h 4"/>
                <a:gd name="T2" fmla="*/ 0 h 4"/>
                <a:gd name="T3" fmla="*/ 4 h 4"/>
              </a:gdLst>
              <a:ahLst/>
              <a:cxnLst>
                <a:cxn ang="0">
                  <a:pos x="0" y="T0"/>
                </a:cxn>
                <a:cxn ang="0">
                  <a:pos x="0" y="T1"/>
                </a:cxn>
                <a:cxn ang="0">
                  <a:pos x="0" y="T2"/>
                </a:cxn>
                <a:cxn ang="0">
                  <a:pos x="0" y="T3"/>
                </a:cxn>
              </a:cxnLst>
              <a:rect l="0" t="0" r="r" b="b"/>
              <a:pathLst>
                <a:path h="4">
                  <a:moveTo>
                    <a:pt x="0" y="4"/>
                  </a:moveTo>
                  <a:lnTo>
                    <a:pt x="0" y="4"/>
                  </a:lnTo>
                  <a:lnTo>
                    <a:pt x="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5" name="Rectangle 75">
              <a:extLst>
                <a:ext uri="{FF2B5EF4-FFF2-40B4-BE49-F238E27FC236}">
                  <a16:creationId xmlns:a16="http://schemas.microsoft.com/office/drawing/2014/main" id="{6619E363-81FA-BA4C-BFEA-67E8E7563A0E}"/>
                </a:ext>
              </a:extLst>
            </p:cNvPr>
            <p:cNvSpPr>
              <a:spLocks noChangeArrowheads="1"/>
            </p:cNvSpPr>
            <p:nvPr/>
          </p:nvSpPr>
          <p:spPr bwMode="auto">
            <a:xfrm>
              <a:off x="4124" y="4864"/>
              <a:ext cx="1" cy="1"/>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6" name="Rectangle 76">
              <a:extLst>
                <a:ext uri="{FF2B5EF4-FFF2-40B4-BE49-F238E27FC236}">
                  <a16:creationId xmlns:a16="http://schemas.microsoft.com/office/drawing/2014/main" id="{82FA9A42-F440-3A4D-8212-1E2A17248163}"/>
                </a:ext>
              </a:extLst>
            </p:cNvPr>
            <p:cNvSpPr>
              <a:spLocks noChangeArrowheads="1"/>
            </p:cNvSpPr>
            <p:nvPr/>
          </p:nvSpPr>
          <p:spPr bwMode="auto">
            <a:xfrm>
              <a:off x="4124" y="48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7" name="Rectangle 77">
              <a:extLst>
                <a:ext uri="{FF2B5EF4-FFF2-40B4-BE49-F238E27FC236}">
                  <a16:creationId xmlns:a16="http://schemas.microsoft.com/office/drawing/2014/main" id="{2D7420E2-DAEA-3A48-BE74-6F5ED90D596C}"/>
                </a:ext>
              </a:extLst>
            </p:cNvPr>
            <p:cNvSpPr>
              <a:spLocks noChangeArrowheads="1"/>
            </p:cNvSpPr>
            <p:nvPr/>
          </p:nvSpPr>
          <p:spPr bwMode="auto">
            <a:xfrm>
              <a:off x="4124" y="4864"/>
              <a:ext cx="1" cy="1"/>
            </a:xfrm>
            <a:prstGeom prst="rect">
              <a:avLst/>
            </a:prstGeom>
            <a:solidFill>
              <a:srgbClr val="808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28" name="Rectangle 78">
              <a:extLst>
                <a:ext uri="{FF2B5EF4-FFF2-40B4-BE49-F238E27FC236}">
                  <a16:creationId xmlns:a16="http://schemas.microsoft.com/office/drawing/2014/main" id="{2C69948F-E15A-9E44-9E2A-76DA2C61BCAD}"/>
                </a:ext>
              </a:extLst>
            </p:cNvPr>
            <p:cNvSpPr>
              <a:spLocks noChangeArrowheads="1"/>
            </p:cNvSpPr>
            <p:nvPr/>
          </p:nvSpPr>
          <p:spPr bwMode="auto">
            <a:xfrm>
              <a:off x="4124" y="486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grpSp>
        <p:nvGrpSpPr>
          <p:cNvPr id="130" name="Group 81">
            <a:extLst>
              <a:ext uri="{FF2B5EF4-FFF2-40B4-BE49-F238E27FC236}">
                <a16:creationId xmlns:a16="http://schemas.microsoft.com/office/drawing/2014/main" id="{30972839-CBA6-334E-9932-A04D73483715}"/>
              </a:ext>
            </a:extLst>
          </p:cNvPr>
          <p:cNvGrpSpPr>
            <a:grpSpLocks noChangeAspect="1"/>
          </p:cNvGrpSpPr>
          <p:nvPr/>
        </p:nvGrpSpPr>
        <p:grpSpPr bwMode="auto">
          <a:xfrm>
            <a:off x="9749290" y="2909396"/>
            <a:ext cx="696566" cy="696566"/>
            <a:chOff x="3624" y="5302"/>
            <a:chExt cx="480" cy="480"/>
          </a:xfrm>
        </p:grpSpPr>
        <p:sp>
          <p:nvSpPr>
            <p:cNvPr id="131" name="AutoShape 80">
              <a:extLst>
                <a:ext uri="{FF2B5EF4-FFF2-40B4-BE49-F238E27FC236}">
                  <a16:creationId xmlns:a16="http://schemas.microsoft.com/office/drawing/2014/main" id="{34DB9C08-5965-684E-8B8F-2BC6F2461052}"/>
                </a:ext>
              </a:extLst>
            </p:cNvPr>
            <p:cNvSpPr>
              <a:spLocks noChangeAspect="1" noChangeArrowheads="1" noTextEdit="1"/>
            </p:cNvSpPr>
            <p:nvPr/>
          </p:nvSpPr>
          <p:spPr bwMode="auto">
            <a:xfrm>
              <a:off x="3624" y="5302"/>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2" name="Freeform 82">
              <a:extLst>
                <a:ext uri="{FF2B5EF4-FFF2-40B4-BE49-F238E27FC236}">
                  <a16:creationId xmlns:a16="http://schemas.microsoft.com/office/drawing/2014/main" id="{193F18FE-5F1E-514F-A60D-E185BD4768F8}"/>
                </a:ext>
              </a:extLst>
            </p:cNvPr>
            <p:cNvSpPr>
              <a:spLocks/>
            </p:cNvSpPr>
            <p:nvPr/>
          </p:nvSpPr>
          <p:spPr bwMode="auto">
            <a:xfrm>
              <a:off x="3844" y="5528"/>
              <a:ext cx="74" cy="64"/>
            </a:xfrm>
            <a:custGeom>
              <a:avLst/>
              <a:gdLst>
                <a:gd name="T0" fmla="*/ 62 w 74"/>
                <a:gd name="T1" fmla="*/ 12 h 64"/>
                <a:gd name="T2" fmla="*/ 52 w 74"/>
                <a:gd name="T3" fmla="*/ 6 h 64"/>
                <a:gd name="T4" fmla="*/ 48 w 74"/>
                <a:gd name="T5" fmla="*/ 2 h 64"/>
                <a:gd name="T6" fmla="*/ 36 w 74"/>
                <a:gd name="T7" fmla="*/ 2 h 64"/>
                <a:gd name="T8" fmla="*/ 24 w 74"/>
                <a:gd name="T9" fmla="*/ 10 h 64"/>
                <a:gd name="T10" fmla="*/ 34 w 74"/>
                <a:gd name="T11" fmla="*/ 10 h 64"/>
                <a:gd name="T12" fmla="*/ 40 w 74"/>
                <a:gd name="T13" fmla="*/ 6 h 64"/>
                <a:gd name="T14" fmla="*/ 50 w 74"/>
                <a:gd name="T15" fmla="*/ 16 h 64"/>
                <a:gd name="T16" fmla="*/ 58 w 74"/>
                <a:gd name="T17" fmla="*/ 16 h 64"/>
                <a:gd name="T18" fmla="*/ 64 w 74"/>
                <a:gd name="T19" fmla="*/ 24 h 64"/>
                <a:gd name="T20" fmla="*/ 62 w 74"/>
                <a:gd name="T21" fmla="*/ 36 h 64"/>
                <a:gd name="T22" fmla="*/ 54 w 74"/>
                <a:gd name="T23" fmla="*/ 44 h 64"/>
                <a:gd name="T24" fmla="*/ 44 w 74"/>
                <a:gd name="T25" fmla="*/ 44 h 64"/>
                <a:gd name="T26" fmla="*/ 34 w 74"/>
                <a:gd name="T27" fmla="*/ 50 h 64"/>
                <a:gd name="T28" fmla="*/ 24 w 74"/>
                <a:gd name="T29" fmla="*/ 60 h 64"/>
                <a:gd name="T30" fmla="*/ 10 w 74"/>
                <a:gd name="T31" fmla="*/ 50 h 64"/>
                <a:gd name="T32" fmla="*/ 12 w 74"/>
                <a:gd name="T33" fmla="*/ 32 h 64"/>
                <a:gd name="T34" fmla="*/ 26 w 74"/>
                <a:gd name="T35" fmla="*/ 24 h 64"/>
                <a:gd name="T36" fmla="*/ 30 w 74"/>
                <a:gd name="T37" fmla="*/ 30 h 64"/>
                <a:gd name="T38" fmla="*/ 38 w 74"/>
                <a:gd name="T39" fmla="*/ 28 h 64"/>
                <a:gd name="T40" fmla="*/ 32 w 74"/>
                <a:gd name="T41" fmla="*/ 18 h 64"/>
                <a:gd name="T42" fmla="*/ 22 w 74"/>
                <a:gd name="T43" fmla="*/ 12 h 64"/>
                <a:gd name="T44" fmla="*/ 16 w 74"/>
                <a:gd name="T45" fmla="*/ 10 h 64"/>
                <a:gd name="T46" fmla="*/ 22 w 74"/>
                <a:gd name="T47" fmla="*/ 18 h 64"/>
                <a:gd name="T48" fmla="*/ 26 w 74"/>
                <a:gd name="T49" fmla="*/ 24 h 64"/>
                <a:gd name="T50" fmla="*/ 18 w 74"/>
                <a:gd name="T51" fmla="*/ 24 h 64"/>
                <a:gd name="T52" fmla="*/ 8 w 74"/>
                <a:gd name="T53" fmla="*/ 30 h 64"/>
                <a:gd name="T54" fmla="*/ 0 w 74"/>
                <a:gd name="T55" fmla="*/ 42 h 64"/>
                <a:gd name="T56" fmla="*/ 2 w 74"/>
                <a:gd name="T57" fmla="*/ 52 h 64"/>
                <a:gd name="T58" fmla="*/ 10 w 74"/>
                <a:gd name="T59" fmla="*/ 60 h 64"/>
                <a:gd name="T60" fmla="*/ 20 w 74"/>
                <a:gd name="T61" fmla="*/ 64 h 64"/>
                <a:gd name="T62" fmla="*/ 30 w 74"/>
                <a:gd name="T63" fmla="*/ 62 h 64"/>
                <a:gd name="T64" fmla="*/ 34 w 74"/>
                <a:gd name="T65" fmla="*/ 58 h 64"/>
                <a:gd name="T66" fmla="*/ 40 w 74"/>
                <a:gd name="T67" fmla="*/ 50 h 64"/>
                <a:gd name="T68" fmla="*/ 50 w 74"/>
                <a:gd name="T69" fmla="*/ 48 h 64"/>
                <a:gd name="T70" fmla="*/ 64 w 74"/>
                <a:gd name="T71" fmla="*/ 44 h 64"/>
                <a:gd name="T72" fmla="*/ 74 w 74"/>
                <a:gd name="T73"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64">
                  <a:moveTo>
                    <a:pt x="66" y="14"/>
                  </a:moveTo>
                  <a:lnTo>
                    <a:pt x="62" y="12"/>
                  </a:lnTo>
                  <a:lnTo>
                    <a:pt x="58" y="14"/>
                  </a:lnTo>
                  <a:lnTo>
                    <a:pt x="52" y="6"/>
                  </a:lnTo>
                  <a:lnTo>
                    <a:pt x="50" y="4"/>
                  </a:lnTo>
                  <a:lnTo>
                    <a:pt x="48" y="2"/>
                  </a:lnTo>
                  <a:lnTo>
                    <a:pt x="42" y="0"/>
                  </a:lnTo>
                  <a:lnTo>
                    <a:pt x="36" y="2"/>
                  </a:lnTo>
                  <a:lnTo>
                    <a:pt x="32" y="6"/>
                  </a:lnTo>
                  <a:lnTo>
                    <a:pt x="24" y="10"/>
                  </a:lnTo>
                  <a:lnTo>
                    <a:pt x="32" y="10"/>
                  </a:lnTo>
                  <a:lnTo>
                    <a:pt x="34" y="10"/>
                  </a:lnTo>
                  <a:lnTo>
                    <a:pt x="38" y="6"/>
                  </a:lnTo>
                  <a:lnTo>
                    <a:pt x="40" y="6"/>
                  </a:lnTo>
                  <a:lnTo>
                    <a:pt x="44" y="6"/>
                  </a:lnTo>
                  <a:lnTo>
                    <a:pt x="50" y="16"/>
                  </a:lnTo>
                  <a:lnTo>
                    <a:pt x="54" y="16"/>
                  </a:lnTo>
                  <a:lnTo>
                    <a:pt x="58" y="16"/>
                  </a:lnTo>
                  <a:lnTo>
                    <a:pt x="64" y="18"/>
                  </a:lnTo>
                  <a:lnTo>
                    <a:pt x="64" y="24"/>
                  </a:lnTo>
                  <a:lnTo>
                    <a:pt x="64" y="30"/>
                  </a:lnTo>
                  <a:lnTo>
                    <a:pt x="62" y="36"/>
                  </a:lnTo>
                  <a:lnTo>
                    <a:pt x="60" y="44"/>
                  </a:lnTo>
                  <a:lnTo>
                    <a:pt x="54" y="44"/>
                  </a:lnTo>
                  <a:lnTo>
                    <a:pt x="52" y="44"/>
                  </a:lnTo>
                  <a:lnTo>
                    <a:pt x="44" y="44"/>
                  </a:lnTo>
                  <a:lnTo>
                    <a:pt x="36" y="46"/>
                  </a:lnTo>
                  <a:lnTo>
                    <a:pt x="34" y="50"/>
                  </a:lnTo>
                  <a:lnTo>
                    <a:pt x="28" y="58"/>
                  </a:lnTo>
                  <a:lnTo>
                    <a:pt x="24" y="60"/>
                  </a:lnTo>
                  <a:lnTo>
                    <a:pt x="18" y="58"/>
                  </a:lnTo>
                  <a:lnTo>
                    <a:pt x="10" y="50"/>
                  </a:lnTo>
                  <a:lnTo>
                    <a:pt x="8" y="42"/>
                  </a:lnTo>
                  <a:lnTo>
                    <a:pt x="12" y="32"/>
                  </a:lnTo>
                  <a:lnTo>
                    <a:pt x="22" y="26"/>
                  </a:lnTo>
                  <a:lnTo>
                    <a:pt x="26" y="24"/>
                  </a:lnTo>
                  <a:lnTo>
                    <a:pt x="28" y="28"/>
                  </a:lnTo>
                  <a:lnTo>
                    <a:pt x="30" y="30"/>
                  </a:lnTo>
                  <a:lnTo>
                    <a:pt x="32" y="30"/>
                  </a:lnTo>
                  <a:lnTo>
                    <a:pt x="38" y="28"/>
                  </a:lnTo>
                  <a:lnTo>
                    <a:pt x="38" y="24"/>
                  </a:lnTo>
                  <a:lnTo>
                    <a:pt x="32" y="18"/>
                  </a:lnTo>
                  <a:lnTo>
                    <a:pt x="28" y="14"/>
                  </a:lnTo>
                  <a:lnTo>
                    <a:pt x="22" y="12"/>
                  </a:lnTo>
                  <a:lnTo>
                    <a:pt x="16" y="8"/>
                  </a:lnTo>
                  <a:lnTo>
                    <a:pt x="16" y="10"/>
                  </a:lnTo>
                  <a:lnTo>
                    <a:pt x="20" y="14"/>
                  </a:lnTo>
                  <a:lnTo>
                    <a:pt x="22" y="18"/>
                  </a:lnTo>
                  <a:lnTo>
                    <a:pt x="26" y="24"/>
                  </a:lnTo>
                  <a:lnTo>
                    <a:pt x="26" y="24"/>
                  </a:lnTo>
                  <a:lnTo>
                    <a:pt x="22" y="22"/>
                  </a:lnTo>
                  <a:lnTo>
                    <a:pt x="18" y="24"/>
                  </a:lnTo>
                  <a:lnTo>
                    <a:pt x="12" y="26"/>
                  </a:lnTo>
                  <a:lnTo>
                    <a:pt x="8" y="30"/>
                  </a:lnTo>
                  <a:lnTo>
                    <a:pt x="2" y="36"/>
                  </a:lnTo>
                  <a:lnTo>
                    <a:pt x="0" y="42"/>
                  </a:lnTo>
                  <a:lnTo>
                    <a:pt x="2" y="46"/>
                  </a:lnTo>
                  <a:lnTo>
                    <a:pt x="2" y="52"/>
                  </a:lnTo>
                  <a:lnTo>
                    <a:pt x="6" y="58"/>
                  </a:lnTo>
                  <a:lnTo>
                    <a:pt x="10" y="60"/>
                  </a:lnTo>
                  <a:lnTo>
                    <a:pt x="16" y="64"/>
                  </a:lnTo>
                  <a:lnTo>
                    <a:pt x="20" y="64"/>
                  </a:lnTo>
                  <a:lnTo>
                    <a:pt x="26" y="64"/>
                  </a:lnTo>
                  <a:lnTo>
                    <a:pt x="30" y="62"/>
                  </a:lnTo>
                  <a:lnTo>
                    <a:pt x="32" y="60"/>
                  </a:lnTo>
                  <a:lnTo>
                    <a:pt x="34" y="58"/>
                  </a:lnTo>
                  <a:lnTo>
                    <a:pt x="36" y="56"/>
                  </a:lnTo>
                  <a:lnTo>
                    <a:pt x="40" y="50"/>
                  </a:lnTo>
                  <a:lnTo>
                    <a:pt x="44" y="48"/>
                  </a:lnTo>
                  <a:lnTo>
                    <a:pt x="50" y="48"/>
                  </a:lnTo>
                  <a:lnTo>
                    <a:pt x="54" y="48"/>
                  </a:lnTo>
                  <a:lnTo>
                    <a:pt x="64" y="44"/>
                  </a:lnTo>
                  <a:lnTo>
                    <a:pt x="72" y="32"/>
                  </a:lnTo>
                  <a:lnTo>
                    <a:pt x="74" y="20"/>
                  </a:lnTo>
                  <a:lnTo>
                    <a:pt x="66" y="14"/>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3" name="Freeform 83">
              <a:extLst>
                <a:ext uri="{FF2B5EF4-FFF2-40B4-BE49-F238E27FC236}">
                  <a16:creationId xmlns:a16="http://schemas.microsoft.com/office/drawing/2014/main" id="{71469B49-C5FA-A84D-BC41-FCA9A86F9807}"/>
                </a:ext>
              </a:extLst>
            </p:cNvPr>
            <p:cNvSpPr>
              <a:spLocks noEditPoints="1"/>
            </p:cNvSpPr>
            <p:nvPr/>
          </p:nvSpPr>
          <p:spPr bwMode="auto">
            <a:xfrm>
              <a:off x="3682" y="5428"/>
              <a:ext cx="182" cy="352"/>
            </a:xfrm>
            <a:custGeom>
              <a:avLst/>
              <a:gdLst>
                <a:gd name="T0" fmla="*/ 82 w 182"/>
                <a:gd name="T1" fmla="*/ 176 h 352"/>
                <a:gd name="T2" fmla="*/ 56 w 182"/>
                <a:gd name="T3" fmla="*/ 126 h 352"/>
                <a:gd name="T4" fmla="*/ 54 w 182"/>
                <a:gd name="T5" fmla="*/ 110 h 352"/>
                <a:gd name="T6" fmla="*/ 64 w 182"/>
                <a:gd name="T7" fmla="*/ 98 h 352"/>
                <a:gd name="T8" fmla="*/ 80 w 182"/>
                <a:gd name="T9" fmla="*/ 96 h 352"/>
                <a:gd name="T10" fmla="*/ 102 w 182"/>
                <a:gd name="T11" fmla="*/ 116 h 352"/>
                <a:gd name="T12" fmla="*/ 98 w 182"/>
                <a:gd name="T13" fmla="*/ 98 h 352"/>
                <a:gd name="T14" fmla="*/ 88 w 182"/>
                <a:gd name="T15" fmla="*/ 86 h 352"/>
                <a:gd name="T16" fmla="*/ 58 w 182"/>
                <a:gd name="T17" fmla="*/ 86 h 352"/>
                <a:gd name="T18" fmla="*/ 30 w 182"/>
                <a:gd name="T19" fmla="*/ 110 h 352"/>
                <a:gd name="T20" fmla="*/ 8 w 182"/>
                <a:gd name="T21" fmla="*/ 162 h 352"/>
                <a:gd name="T22" fmla="*/ 0 w 182"/>
                <a:gd name="T23" fmla="*/ 218 h 352"/>
                <a:gd name="T24" fmla="*/ 6 w 182"/>
                <a:gd name="T25" fmla="*/ 244 h 352"/>
                <a:gd name="T26" fmla="*/ 22 w 182"/>
                <a:gd name="T27" fmla="*/ 256 h 352"/>
                <a:gd name="T28" fmla="*/ 30 w 182"/>
                <a:gd name="T29" fmla="*/ 286 h 352"/>
                <a:gd name="T30" fmla="*/ 36 w 182"/>
                <a:gd name="T31" fmla="*/ 332 h 352"/>
                <a:gd name="T32" fmla="*/ 86 w 182"/>
                <a:gd name="T33" fmla="*/ 352 h 352"/>
                <a:gd name="T34" fmla="*/ 84 w 182"/>
                <a:gd name="T35" fmla="*/ 300 h 352"/>
                <a:gd name="T36" fmla="*/ 74 w 182"/>
                <a:gd name="T37" fmla="*/ 252 h 352"/>
                <a:gd name="T38" fmla="*/ 72 w 182"/>
                <a:gd name="T39" fmla="*/ 216 h 352"/>
                <a:gd name="T40" fmla="*/ 180 w 182"/>
                <a:gd name="T41" fmla="*/ 86 h 352"/>
                <a:gd name="T42" fmla="*/ 170 w 182"/>
                <a:gd name="T43" fmla="*/ 78 h 352"/>
                <a:gd name="T44" fmla="*/ 158 w 182"/>
                <a:gd name="T45" fmla="*/ 78 h 352"/>
                <a:gd name="T46" fmla="*/ 114 w 182"/>
                <a:gd name="T47" fmla="*/ 132 h 352"/>
                <a:gd name="T48" fmla="*/ 80 w 182"/>
                <a:gd name="T49" fmla="*/ 100 h 352"/>
                <a:gd name="T50" fmla="*/ 68 w 182"/>
                <a:gd name="T51" fmla="*/ 102 h 352"/>
                <a:gd name="T52" fmla="*/ 60 w 182"/>
                <a:gd name="T53" fmla="*/ 110 h 352"/>
                <a:gd name="T54" fmla="*/ 60 w 182"/>
                <a:gd name="T55" fmla="*/ 122 h 352"/>
                <a:gd name="T56" fmla="*/ 108 w 182"/>
                <a:gd name="T57" fmla="*/ 170 h 352"/>
                <a:gd name="T58" fmla="*/ 116 w 182"/>
                <a:gd name="T59" fmla="*/ 172 h 352"/>
                <a:gd name="T60" fmla="*/ 126 w 182"/>
                <a:gd name="T61" fmla="*/ 170 h 352"/>
                <a:gd name="T62" fmla="*/ 178 w 182"/>
                <a:gd name="T63" fmla="*/ 104 h 352"/>
                <a:gd name="T64" fmla="*/ 182 w 182"/>
                <a:gd name="T65" fmla="*/ 92 h 352"/>
                <a:gd name="T66" fmla="*/ 122 w 182"/>
                <a:gd name="T67" fmla="*/ 88 h 352"/>
                <a:gd name="T68" fmla="*/ 132 w 182"/>
                <a:gd name="T69" fmla="*/ 88 h 352"/>
                <a:gd name="T70" fmla="*/ 148 w 182"/>
                <a:gd name="T71" fmla="*/ 80 h 352"/>
                <a:gd name="T72" fmla="*/ 160 w 182"/>
                <a:gd name="T73" fmla="*/ 68 h 352"/>
                <a:gd name="T74" fmla="*/ 166 w 182"/>
                <a:gd name="T75" fmla="*/ 54 h 352"/>
                <a:gd name="T76" fmla="*/ 168 w 182"/>
                <a:gd name="T77" fmla="*/ 44 h 352"/>
                <a:gd name="T78" fmla="*/ 164 w 182"/>
                <a:gd name="T79" fmla="*/ 26 h 352"/>
                <a:gd name="T80" fmla="*/ 154 w 182"/>
                <a:gd name="T81" fmla="*/ 12 h 352"/>
                <a:gd name="T82" fmla="*/ 140 w 182"/>
                <a:gd name="T83" fmla="*/ 4 h 352"/>
                <a:gd name="T84" fmla="*/ 122 w 182"/>
                <a:gd name="T85" fmla="*/ 0 h 352"/>
                <a:gd name="T86" fmla="*/ 114 w 182"/>
                <a:gd name="T87" fmla="*/ 0 h 352"/>
                <a:gd name="T88" fmla="*/ 98 w 182"/>
                <a:gd name="T89" fmla="*/ 8 h 352"/>
                <a:gd name="T90" fmla="*/ 86 w 182"/>
                <a:gd name="T91" fmla="*/ 20 h 352"/>
                <a:gd name="T92" fmla="*/ 78 w 182"/>
                <a:gd name="T93" fmla="*/ 36 h 352"/>
                <a:gd name="T94" fmla="*/ 78 w 182"/>
                <a:gd name="T95" fmla="*/ 44 h 352"/>
                <a:gd name="T96" fmla="*/ 82 w 182"/>
                <a:gd name="T97" fmla="*/ 62 h 352"/>
                <a:gd name="T98" fmla="*/ 90 w 182"/>
                <a:gd name="T99" fmla="*/ 76 h 352"/>
                <a:gd name="T100" fmla="*/ 106 w 182"/>
                <a:gd name="T101" fmla="*/ 84 h 352"/>
                <a:gd name="T102" fmla="*/ 122 w 182"/>
                <a:gd name="T103" fmla="*/ 8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 h="352">
                  <a:moveTo>
                    <a:pt x="76" y="196"/>
                  </a:moveTo>
                  <a:lnTo>
                    <a:pt x="82" y="176"/>
                  </a:lnTo>
                  <a:lnTo>
                    <a:pt x="90" y="158"/>
                  </a:lnTo>
                  <a:lnTo>
                    <a:pt x="56" y="126"/>
                  </a:lnTo>
                  <a:lnTo>
                    <a:pt x="54" y="120"/>
                  </a:lnTo>
                  <a:lnTo>
                    <a:pt x="54" y="110"/>
                  </a:lnTo>
                  <a:lnTo>
                    <a:pt x="56" y="106"/>
                  </a:lnTo>
                  <a:lnTo>
                    <a:pt x="64" y="98"/>
                  </a:lnTo>
                  <a:lnTo>
                    <a:pt x="68" y="96"/>
                  </a:lnTo>
                  <a:lnTo>
                    <a:pt x="80" y="96"/>
                  </a:lnTo>
                  <a:lnTo>
                    <a:pt x="84" y="98"/>
                  </a:lnTo>
                  <a:lnTo>
                    <a:pt x="102" y="116"/>
                  </a:lnTo>
                  <a:lnTo>
                    <a:pt x="102" y="106"/>
                  </a:lnTo>
                  <a:lnTo>
                    <a:pt x="98" y="98"/>
                  </a:lnTo>
                  <a:lnTo>
                    <a:pt x="94" y="90"/>
                  </a:lnTo>
                  <a:lnTo>
                    <a:pt x="88" y="86"/>
                  </a:lnTo>
                  <a:lnTo>
                    <a:pt x="74" y="84"/>
                  </a:lnTo>
                  <a:lnTo>
                    <a:pt x="58" y="86"/>
                  </a:lnTo>
                  <a:lnTo>
                    <a:pt x="44" y="94"/>
                  </a:lnTo>
                  <a:lnTo>
                    <a:pt x="30" y="110"/>
                  </a:lnTo>
                  <a:lnTo>
                    <a:pt x="16" y="138"/>
                  </a:lnTo>
                  <a:lnTo>
                    <a:pt x="8" y="162"/>
                  </a:lnTo>
                  <a:lnTo>
                    <a:pt x="2" y="188"/>
                  </a:lnTo>
                  <a:lnTo>
                    <a:pt x="0" y="218"/>
                  </a:lnTo>
                  <a:lnTo>
                    <a:pt x="2" y="232"/>
                  </a:lnTo>
                  <a:lnTo>
                    <a:pt x="6" y="244"/>
                  </a:lnTo>
                  <a:lnTo>
                    <a:pt x="14" y="252"/>
                  </a:lnTo>
                  <a:lnTo>
                    <a:pt x="22" y="256"/>
                  </a:lnTo>
                  <a:lnTo>
                    <a:pt x="26" y="268"/>
                  </a:lnTo>
                  <a:lnTo>
                    <a:pt x="30" y="286"/>
                  </a:lnTo>
                  <a:lnTo>
                    <a:pt x="34" y="306"/>
                  </a:lnTo>
                  <a:lnTo>
                    <a:pt x="36" y="332"/>
                  </a:lnTo>
                  <a:lnTo>
                    <a:pt x="34" y="352"/>
                  </a:lnTo>
                  <a:lnTo>
                    <a:pt x="86" y="352"/>
                  </a:lnTo>
                  <a:lnTo>
                    <a:pt x="86" y="332"/>
                  </a:lnTo>
                  <a:lnTo>
                    <a:pt x="84" y="300"/>
                  </a:lnTo>
                  <a:lnTo>
                    <a:pt x="80" y="274"/>
                  </a:lnTo>
                  <a:lnTo>
                    <a:pt x="74" y="252"/>
                  </a:lnTo>
                  <a:lnTo>
                    <a:pt x="68" y="236"/>
                  </a:lnTo>
                  <a:lnTo>
                    <a:pt x="72" y="216"/>
                  </a:lnTo>
                  <a:lnTo>
                    <a:pt x="76" y="196"/>
                  </a:lnTo>
                  <a:close/>
                  <a:moveTo>
                    <a:pt x="180" y="86"/>
                  </a:moveTo>
                  <a:lnTo>
                    <a:pt x="176" y="80"/>
                  </a:lnTo>
                  <a:lnTo>
                    <a:pt x="170" y="78"/>
                  </a:lnTo>
                  <a:lnTo>
                    <a:pt x="164" y="78"/>
                  </a:lnTo>
                  <a:lnTo>
                    <a:pt x="158" y="78"/>
                  </a:lnTo>
                  <a:lnTo>
                    <a:pt x="152" y="84"/>
                  </a:lnTo>
                  <a:lnTo>
                    <a:pt x="114" y="132"/>
                  </a:lnTo>
                  <a:lnTo>
                    <a:pt x="86" y="104"/>
                  </a:lnTo>
                  <a:lnTo>
                    <a:pt x="80" y="100"/>
                  </a:lnTo>
                  <a:lnTo>
                    <a:pt x="74" y="100"/>
                  </a:lnTo>
                  <a:lnTo>
                    <a:pt x="68" y="102"/>
                  </a:lnTo>
                  <a:lnTo>
                    <a:pt x="62" y="104"/>
                  </a:lnTo>
                  <a:lnTo>
                    <a:pt x="60" y="110"/>
                  </a:lnTo>
                  <a:lnTo>
                    <a:pt x="58" y="116"/>
                  </a:lnTo>
                  <a:lnTo>
                    <a:pt x="60" y="122"/>
                  </a:lnTo>
                  <a:lnTo>
                    <a:pt x="62" y="126"/>
                  </a:lnTo>
                  <a:lnTo>
                    <a:pt x="108" y="170"/>
                  </a:lnTo>
                  <a:lnTo>
                    <a:pt x="110" y="172"/>
                  </a:lnTo>
                  <a:lnTo>
                    <a:pt x="116" y="172"/>
                  </a:lnTo>
                  <a:lnTo>
                    <a:pt x="120" y="172"/>
                  </a:lnTo>
                  <a:lnTo>
                    <a:pt x="126" y="170"/>
                  </a:lnTo>
                  <a:lnTo>
                    <a:pt x="154" y="132"/>
                  </a:lnTo>
                  <a:lnTo>
                    <a:pt x="178" y="104"/>
                  </a:lnTo>
                  <a:lnTo>
                    <a:pt x="182" y="98"/>
                  </a:lnTo>
                  <a:lnTo>
                    <a:pt x="182" y="92"/>
                  </a:lnTo>
                  <a:lnTo>
                    <a:pt x="180" y="86"/>
                  </a:lnTo>
                  <a:close/>
                  <a:moveTo>
                    <a:pt x="122" y="88"/>
                  </a:moveTo>
                  <a:lnTo>
                    <a:pt x="122" y="88"/>
                  </a:lnTo>
                  <a:lnTo>
                    <a:pt x="132" y="88"/>
                  </a:lnTo>
                  <a:lnTo>
                    <a:pt x="140" y="84"/>
                  </a:lnTo>
                  <a:lnTo>
                    <a:pt x="148" y="80"/>
                  </a:lnTo>
                  <a:lnTo>
                    <a:pt x="154" y="76"/>
                  </a:lnTo>
                  <a:lnTo>
                    <a:pt x="160" y="68"/>
                  </a:lnTo>
                  <a:lnTo>
                    <a:pt x="164" y="62"/>
                  </a:lnTo>
                  <a:lnTo>
                    <a:pt x="166" y="54"/>
                  </a:lnTo>
                  <a:lnTo>
                    <a:pt x="168" y="44"/>
                  </a:lnTo>
                  <a:lnTo>
                    <a:pt x="168" y="44"/>
                  </a:lnTo>
                  <a:lnTo>
                    <a:pt x="166" y="36"/>
                  </a:lnTo>
                  <a:lnTo>
                    <a:pt x="164" y="26"/>
                  </a:lnTo>
                  <a:lnTo>
                    <a:pt x="160" y="20"/>
                  </a:lnTo>
                  <a:lnTo>
                    <a:pt x="154" y="12"/>
                  </a:lnTo>
                  <a:lnTo>
                    <a:pt x="148" y="8"/>
                  </a:lnTo>
                  <a:lnTo>
                    <a:pt x="140" y="4"/>
                  </a:lnTo>
                  <a:lnTo>
                    <a:pt x="132" y="0"/>
                  </a:lnTo>
                  <a:lnTo>
                    <a:pt x="122" y="0"/>
                  </a:lnTo>
                  <a:lnTo>
                    <a:pt x="122" y="0"/>
                  </a:lnTo>
                  <a:lnTo>
                    <a:pt x="114" y="0"/>
                  </a:lnTo>
                  <a:lnTo>
                    <a:pt x="106" y="4"/>
                  </a:lnTo>
                  <a:lnTo>
                    <a:pt x="98" y="8"/>
                  </a:lnTo>
                  <a:lnTo>
                    <a:pt x="90" y="12"/>
                  </a:lnTo>
                  <a:lnTo>
                    <a:pt x="86" y="20"/>
                  </a:lnTo>
                  <a:lnTo>
                    <a:pt x="82" y="26"/>
                  </a:lnTo>
                  <a:lnTo>
                    <a:pt x="78" y="36"/>
                  </a:lnTo>
                  <a:lnTo>
                    <a:pt x="78" y="44"/>
                  </a:lnTo>
                  <a:lnTo>
                    <a:pt x="78" y="44"/>
                  </a:lnTo>
                  <a:lnTo>
                    <a:pt x="78" y="54"/>
                  </a:lnTo>
                  <a:lnTo>
                    <a:pt x="82" y="62"/>
                  </a:lnTo>
                  <a:lnTo>
                    <a:pt x="86" y="68"/>
                  </a:lnTo>
                  <a:lnTo>
                    <a:pt x="90" y="76"/>
                  </a:lnTo>
                  <a:lnTo>
                    <a:pt x="98" y="80"/>
                  </a:lnTo>
                  <a:lnTo>
                    <a:pt x="106" y="84"/>
                  </a:lnTo>
                  <a:lnTo>
                    <a:pt x="114" y="88"/>
                  </a:lnTo>
                  <a:lnTo>
                    <a:pt x="122" y="8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4" name="Freeform 84">
              <a:extLst>
                <a:ext uri="{FF2B5EF4-FFF2-40B4-BE49-F238E27FC236}">
                  <a16:creationId xmlns:a16="http://schemas.microsoft.com/office/drawing/2014/main" id="{94D40EE3-675A-A34A-AD71-95E1505F8E8D}"/>
                </a:ext>
              </a:extLst>
            </p:cNvPr>
            <p:cNvSpPr>
              <a:spLocks/>
            </p:cNvSpPr>
            <p:nvPr/>
          </p:nvSpPr>
          <p:spPr bwMode="auto">
            <a:xfrm>
              <a:off x="3682" y="5512"/>
              <a:ext cx="102" cy="268"/>
            </a:xfrm>
            <a:custGeom>
              <a:avLst/>
              <a:gdLst>
                <a:gd name="T0" fmla="*/ 76 w 102"/>
                <a:gd name="T1" fmla="*/ 112 h 268"/>
                <a:gd name="T2" fmla="*/ 82 w 102"/>
                <a:gd name="T3" fmla="*/ 92 h 268"/>
                <a:gd name="T4" fmla="*/ 90 w 102"/>
                <a:gd name="T5" fmla="*/ 74 h 268"/>
                <a:gd name="T6" fmla="*/ 56 w 102"/>
                <a:gd name="T7" fmla="*/ 42 h 268"/>
                <a:gd name="T8" fmla="*/ 54 w 102"/>
                <a:gd name="T9" fmla="*/ 36 h 268"/>
                <a:gd name="T10" fmla="*/ 54 w 102"/>
                <a:gd name="T11" fmla="*/ 26 h 268"/>
                <a:gd name="T12" fmla="*/ 56 w 102"/>
                <a:gd name="T13" fmla="*/ 22 h 268"/>
                <a:gd name="T14" fmla="*/ 64 w 102"/>
                <a:gd name="T15" fmla="*/ 14 h 268"/>
                <a:gd name="T16" fmla="*/ 68 w 102"/>
                <a:gd name="T17" fmla="*/ 12 h 268"/>
                <a:gd name="T18" fmla="*/ 80 w 102"/>
                <a:gd name="T19" fmla="*/ 12 h 268"/>
                <a:gd name="T20" fmla="*/ 84 w 102"/>
                <a:gd name="T21" fmla="*/ 14 h 268"/>
                <a:gd name="T22" fmla="*/ 102 w 102"/>
                <a:gd name="T23" fmla="*/ 32 h 268"/>
                <a:gd name="T24" fmla="*/ 102 w 102"/>
                <a:gd name="T25" fmla="*/ 22 h 268"/>
                <a:gd name="T26" fmla="*/ 98 w 102"/>
                <a:gd name="T27" fmla="*/ 14 h 268"/>
                <a:gd name="T28" fmla="*/ 94 w 102"/>
                <a:gd name="T29" fmla="*/ 6 h 268"/>
                <a:gd name="T30" fmla="*/ 88 w 102"/>
                <a:gd name="T31" fmla="*/ 2 h 268"/>
                <a:gd name="T32" fmla="*/ 74 w 102"/>
                <a:gd name="T33" fmla="*/ 0 h 268"/>
                <a:gd name="T34" fmla="*/ 58 w 102"/>
                <a:gd name="T35" fmla="*/ 2 h 268"/>
                <a:gd name="T36" fmla="*/ 44 w 102"/>
                <a:gd name="T37" fmla="*/ 10 h 268"/>
                <a:gd name="T38" fmla="*/ 30 w 102"/>
                <a:gd name="T39" fmla="*/ 26 h 268"/>
                <a:gd name="T40" fmla="*/ 16 w 102"/>
                <a:gd name="T41" fmla="*/ 54 h 268"/>
                <a:gd name="T42" fmla="*/ 8 w 102"/>
                <a:gd name="T43" fmla="*/ 78 h 268"/>
                <a:gd name="T44" fmla="*/ 2 w 102"/>
                <a:gd name="T45" fmla="*/ 104 h 268"/>
                <a:gd name="T46" fmla="*/ 0 w 102"/>
                <a:gd name="T47" fmla="*/ 134 h 268"/>
                <a:gd name="T48" fmla="*/ 2 w 102"/>
                <a:gd name="T49" fmla="*/ 148 h 268"/>
                <a:gd name="T50" fmla="*/ 6 w 102"/>
                <a:gd name="T51" fmla="*/ 160 h 268"/>
                <a:gd name="T52" fmla="*/ 14 w 102"/>
                <a:gd name="T53" fmla="*/ 168 h 268"/>
                <a:gd name="T54" fmla="*/ 22 w 102"/>
                <a:gd name="T55" fmla="*/ 172 h 268"/>
                <a:gd name="T56" fmla="*/ 26 w 102"/>
                <a:gd name="T57" fmla="*/ 184 h 268"/>
                <a:gd name="T58" fmla="*/ 30 w 102"/>
                <a:gd name="T59" fmla="*/ 202 h 268"/>
                <a:gd name="T60" fmla="*/ 34 w 102"/>
                <a:gd name="T61" fmla="*/ 222 h 268"/>
                <a:gd name="T62" fmla="*/ 36 w 102"/>
                <a:gd name="T63" fmla="*/ 248 h 268"/>
                <a:gd name="T64" fmla="*/ 34 w 102"/>
                <a:gd name="T65" fmla="*/ 268 h 268"/>
                <a:gd name="T66" fmla="*/ 86 w 102"/>
                <a:gd name="T67" fmla="*/ 268 h 268"/>
                <a:gd name="T68" fmla="*/ 86 w 102"/>
                <a:gd name="T69" fmla="*/ 248 h 268"/>
                <a:gd name="T70" fmla="*/ 84 w 102"/>
                <a:gd name="T71" fmla="*/ 216 h 268"/>
                <a:gd name="T72" fmla="*/ 80 w 102"/>
                <a:gd name="T73" fmla="*/ 190 h 268"/>
                <a:gd name="T74" fmla="*/ 74 w 102"/>
                <a:gd name="T75" fmla="*/ 168 h 268"/>
                <a:gd name="T76" fmla="*/ 68 w 102"/>
                <a:gd name="T77" fmla="*/ 152 h 268"/>
                <a:gd name="T78" fmla="*/ 72 w 102"/>
                <a:gd name="T79" fmla="*/ 132 h 268"/>
                <a:gd name="T80" fmla="*/ 76 w 102"/>
                <a:gd name="T81" fmla="*/ 11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268">
                  <a:moveTo>
                    <a:pt x="76" y="112"/>
                  </a:moveTo>
                  <a:lnTo>
                    <a:pt x="82" y="92"/>
                  </a:lnTo>
                  <a:lnTo>
                    <a:pt x="90" y="74"/>
                  </a:lnTo>
                  <a:lnTo>
                    <a:pt x="56" y="42"/>
                  </a:lnTo>
                  <a:lnTo>
                    <a:pt x="54" y="36"/>
                  </a:lnTo>
                  <a:lnTo>
                    <a:pt x="54" y="26"/>
                  </a:lnTo>
                  <a:lnTo>
                    <a:pt x="56" y="22"/>
                  </a:lnTo>
                  <a:lnTo>
                    <a:pt x="64" y="14"/>
                  </a:lnTo>
                  <a:lnTo>
                    <a:pt x="68" y="12"/>
                  </a:lnTo>
                  <a:lnTo>
                    <a:pt x="80" y="12"/>
                  </a:lnTo>
                  <a:lnTo>
                    <a:pt x="84" y="14"/>
                  </a:lnTo>
                  <a:lnTo>
                    <a:pt x="102" y="32"/>
                  </a:lnTo>
                  <a:lnTo>
                    <a:pt x="102" y="22"/>
                  </a:lnTo>
                  <a:lnTo>
                    <a:pt x="98" y="14"/>
                  </a:lnTo>
                  <a:lnTo>
                    <a:pt x="94" y="6"/>
                  </a:lnTo>
                  <a:lnTo>
                    <a:pt x="88" y="2"/>
                  </a:lnTo>
                  <a:lnTo>
                    <a:pt x="74" y="0"/>
                  </a:lnTo>
                  <a:lnTo>
                    <a:pt x="58" y="2"/>
                  </a:lnTo>
                  <a:lnTo>
                    <a:pt x="44" y="10"/>
                  </a:lnTo>
                  <a:lnTo>
                    <a:pt x="30" y="26"/>
                  </a:lnTo>
                  <a:lnTo>
                    <a:pt x="16" y="54"/>
                  </a:lnTo>
                  <a:lnTo>
                    <a:pt x="8" y="78"/>
                  </a:lnTo>
                  <a:lnTo>
                    <a:pt x="2" y="104"/>
                  </a:lnTo>
                  <a:lnTo>
                    <a:pt x="0" y="134"/>
                  </a:lnTo>
                  <a:lnTo>
                    <a:pt x="2" y="148"/>
                  </a:lnTo>
                  <a:lnTo>
                    <a:pt x="6" y="160"/>
                  </a:lnTo>
                  <a:lnTo>
                    <a:pt x="14" y="168"/>
                  </a:lnTo>
                  <a:lnTo>
                    <a:pt x="22" y="172"/>
                  </a:lnTo>
                  <a:lnTo>
                    <a:pt x="26" y="184"/>
                  </a:lnTo>
                  <a:lnTo>
                    <a:pt x="30" y="202"/>
                  </a:lnTo>
                  <a:lnTo>
                    <a:pt x="34" y="222"/>
                  </a:lnTo>
                  <a:lnTo>
                    <a:pt x="36" y="248"/>
                  </a:lnTo>
                  <a:lnTo>
                    <a:pt x="34" y="268"/>
                  </a:lnTo>
                  <a:lnTo>
                    <a:pt x="86" y="268"/>
                  </a:lnTo>
                  <a:lnTo>
                    <a:pt x="86" y="248"/>
                  </a:lnTo>
                  <a:lnTo>
                    <a:pt x="84" y="216"/>
                  </a:lnTo>
                  <a:lnTo>
                    <a:pt x="80" y="190"/>
                  </a:lnTo>
                  <a:lnTo>
                    <a:pt x="74" y="168"/>
                  </a:lnTo>
                  <a:lnTo>
                    <a:pt x="68" y="152"/>
                  </a:lnTo>
                  <a:lnTo>
                    <a:pt x="72" y="132"/>
                  </a:lnTo>
                  <a:lnTo>
                    <a:pt x="76" y="112"/>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5" name="Freeform 85">
              <a:extLst>
                <a:ext uri="{FF2B5EF4-FFF2-40B4-BE49-F238E27FC236}">
                  <a16:creationId xmlns:a16="http://schemas.microsoft.com/office/drawing/2014/main" id="{8A40447C-1E27-1B4D-B6AA-1346581637D7}"/>
                </a:ext>
              </a:extLst>
            </p:cNvPr>
            <p:cNvSpPr>
              <a:spLocks/>
            </p:cNvSpPr>
            <p:nvPr/>
          </p:nvSpPr>
          <p:spPr bwMode="auto">
            <a:xfrm>
              <a:off x="3740" y="5506"/>
              <a:ext cx="124" cy="94"/>
            </a:xfrm>
            <a:custGeom>
              <a:avLst/>
              <a:gdLst>
                <a:gd name="T0" fmla="*/ 122 w 124"/>
                <a:gd name="T1" fmla="*/ 8 h 94"/>
                <a:gd name="T2" fmla="*/ 118 w 124"/>
                <a:gd name="T3" fmla="*/ 2 h 94"/>
                <a:gd name="T4" fmla="*/ 112 w 124"/>
                <a:gd name="T5" fmla="*/ 0 h 94"/>
                <a:gd name="T6" fmla="*/ 106 w 124"/>
                <a:gd name="T7" fmla="*/ 0 h 94"/>
                <a:gd name="T8" fmla="*/ 100 w 124"/>
                <a:gd name="T9" fmla="*/ 0 h 94"/>
                <a:gd name="T10" fmla="*/ 94 w 124"/>
                <a:gd name="T11" fmla="*/ 6 h 94"/>
                <a:gd name="T12" fmla="*/ 56 w 124"/>
                <a:gd name="T13" fmla="*/ 54 h 94"/>
                <a:gd name="T14" fmla="*/ 28 w 124"/>
                <a:gd name="T15" fmla="*/ 26 h 94"/>
                <a:gd name="T16" fmla="*/ 22 w 124"/>
                <a:gd name="T17" fmla="*/ 22 h 94"/>
                <a:gd name="T18" fmla="*/ 16 w 124"/>
                <a:gd name="T19" fmla="*/ 22 h 94"/>
                <a:gd name="T20" fmla="*/ 10 w 124"/>
                <a:gd name="T21" fmla="*/ 24 h 94"/>
                <a:gd name="T22" fmla="*/ 4 w 124"/>
                <a:gd name="T23" fmla="*/ 26 h 94"/>
                <a:gd name="T24" fmla="*/ 2 w 124"/>
                <a:gd name="T25" fmla="*/ 32 h 94"/>
                <a:gd name="T26" fmla="*/ 0 w 124"/>
                <a:gd name="T27" fmla="*/ 38 h 94"/>
                <a:gd name="T28" fmla="*/ 2 w 124"/>
                <a:gd name="T29" fmla="*/ 44 h 94"/>
                <a:gd name="T30" fmla="*/ 4 w 124"/>
                <a:gd name="T31" fmla="*/ 48 h 94"/>
                <a:gd name="T32" fmla="*/ 50 w 124"/>
                <a:gd name="T33" fmla="*/ 92 h 94"/>
                <a:gd name="T34" fmla="*/ 52 w 124"/>
                <a:gd name="T35" fmla="*/ 94 h 94"/>
                <a:gd name="T36" fmla="*/ 58 w 124"/>
                <a:gd name="T37" fmla="*/ 94 h 94"/>
                <a:gd name="T38" fmla="*/ 62 w 124"/>
                <a:gd name="T39" fmla="*/ 94 h 94"/>
                <a:gd name="T40" fmla="*/ 68 w 124"/>
                <a:gd name="T41" fmla="*/ 92 h 94"/>
                <a:gd name="T42" fmla="*/ 96 w 124"/>
                <a:gd name="T43" fmla="*/ 54 h 94"/>
                <a:gd name="T44" fmla="*/ 120 w 124"/>
                <a:gd name="T45" fmla="*/ 26 h 94"/>
                <a:gd name="T46" fmla="*/ 124 w 124"/>
                <a:gd name="T47" fmla="*/ 20 h 94"/>
                <a:gd name="T48" fmla="*/ 124 w 124"/>
                <a:gd name="T49" fmla="*/ 14 h 94"/>
                <a:gd name="T50" fmla="*/ 122 w 124"/>
                <a:gd name="T5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94">
                  <a:moveTo>
                    <a:pt x="122" y="8"/>
                  </a:moveTo>
                  <a:lnTo>
                    <a:pt x="118" y="2"/>
                  </a:lnTo>
                  <a:lnTo>
                    <a:pt x="112" y="0"/>
                  </a:lnTo>
                  <a:lnTo>
                    <a:pt x="106" y="0"/>
                  </a:lnTo>
                  <a:lnTo>
                    <a:pt x="100" y="0"/>
                  </a:lnTo>
                  <a:lnTo>
                    <a:pt x="94" y="6"/>
                  </a:lnTo>
                  <a:lnTo>
                    <a:pt x="56" y="54"/>
                  </a:lnTo>
                  <a:lnTo>
                    <a:pt x="28" y="26"/>
                  </a:lnTo>
                  <a:lnTo>
                    <a:pt x="22" y="22"/>
                  </a:lnTo>
                  <a:lnTo>
                    <a:pt x="16" y="22"/>
                  </a:lnTo>
                  <a:lnTo>
                    <a:pt x="10" y="24"/>
                  </a:lnTo>
                  <a:lnTo>
                    <a:pt x="4" y="26"/>
                  </a:lnTo>
                  <a:lnTo>
                    <a:pt x="2" y="32"/>
                  </a:lnTo>
                  <a:lnTo>
                    <a:pt x="0" y="38"/>
                  </a:lnTo>
                  <a:lnTo>
                    <a:pt x="2" y="44"/>
                  </a:lnTo>
                  <a:lnTo>
                    <a:pt x="4" y="48"/>
                  </a:lnTo>
                  <a:lnTo>
                    <a:pt x="50" y="92"/>
                  </a:lnTo>
                  <a:lnTo>
                    <a:pt x="52" y="94"/>
                  </a:lnTo>
                  <a:lnTo>
                    <a:pt x="58" y="94"/>
                  </a:lnTo>
                  <a:lnTo>
                    <a:pt x="62" y="94"/>
                  </a:lnTo>
                  <a:lnTo>
                    <a:pt x="68" y="92"/>
                  </a:lnTo>
                  <a:lnTo>
                    <a:pt x="96" y="54"/>
                  </a:lnTo>
                  <a:lnTo>
                    <a:pt x="120" y="26"/>
                  </a:lnTo>
                  <a:lnTo>
                    <a:pt x="124" y="20"/>
                  </a:lnTo>
                  <a:lnTo>
                    <a:pt x="124" y="14"/>
                  </a:lnTo>
                  <a:lnTo>
                    <a:pt x="122" y="8"/>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6" name="Freeform 86">
              <a:extLst>
                <a:ext uri="{FF2B5EF4-FFF2-40B4-BE49-F238E27FC236}">
                  <a16:creationId xmlns:a16="http://schemas.microsoft.com/office/drawing/2014/main" id="{4DBBF509-A114-F546-B1F7-B07408848AD1}"/>
                </a:ext>
              </a:extLst>
            </p:cNvPr>
            <p:cNvSpPr>
              <a:spLocks/>
            </p:cNvSpPr>
            <p:nvPr/>
          </p:nvSpPr>
          <p:spPr bwMode="auto">
            <a:xfrm>
              <a:off x="3760" y="5428"/>
              <a:ext cx="90" cy="88"/>
            </a:xfrm>
            <a:custGeom>
              <a:avLst/>
              <a:gdLst>
                <a:gd name="T0" fmla="*/ 44 w 90"/>
                <a:gd name="T1" fmla="*/ 88 h 88"/>
                <a:gd name="T2" fmla="*/ 44 w 90"/>
                <a:gd name="T3" fmla="*/ 88 h 88"/>
                <a:gd name="T4" fmla="*/ 54 w 90"/>
                <a:gd name="T5" fmla="*/ 88 h 88"/>
                <a:gd name="T6" fmla="*/ 62 w 90"/>
                <a:gd name="T7" fmla="*/ 84 h 88"/>
                <a:gd name="T8" fmla="*/ 70 w 90"/>
                <a:gd name="T9" fmla="*/ 80 h 88"/>
                <a:gd name="T10" fmla="*/ 76 w 90"/>
                <a:gd name="T11" fmla="*/ 76 h 88"/>
                <a:gd name="T12" fmla="*/ 82 w 90"/>
                <a:gd name="T13" fmla="*/ 68 h 88"/>
                <a:gd name="T14" fmla="*/ 86 w 90"/>
                <a:gd name="T15" fmla="*/ 62 h 88"/>
                <a:gd name="T16" fmla="*/ 88 w 90"/>
                <a:gd name="T17" fmla="*/ 54 h 88"/>
                <a:gd name="T18" fmla="*/ 90 w 90"/>
                <a:gd name="T19" fmla="*/ 44 h 88"/>
                <a:gd name="T20" fmla="*/ 90 w 90"/>
                <a:gd name="T21" fmla="*/ 44 h 88"/>
                <a:gd name="T22" fmla="*/ 88 w 90"/>
                <a:gd name="T23" fmla="*/ 36 h 88"/>
                <a:gd name="T24" fmla="*/ 86 w 90"/>
                <a:gd name="T25" fmla="*/ 26 h 88"/>
                <a:gd name="T26" fmla="*/ 82 w 90"/>
                <a:gd name="T27" fmla="*/ 20 h 88"/>
                <a:gd name="T28" fmla="*/ 76 w 90"/>
                <a:gd name="T29" fmla="*/ 12 h 88"/>
                <a:gd name="T30" fmla="*/ 70 w 90"/>
                <a:gd name="T31" fmla="*/ 8 h 88"/>
                <a:gd name="T32" fmla="*/ 62 w 90"/>
                <a:gd name="T33" fmla="*/ 4 h 88"/>
                <a:gd name="T34" fmla="*/ 54 w 90"/>
                <a:gd name="T35" fmla="*/ 0 h 88"/>
                <a:gd name="T36" fmla="*/ 44 w 90"/>
                <a:gd name="T37" fmla="*/ 0 h 88"/>
                <a:gd name="T38" fmla="*/ 44 w 90"/>
                <a:gd name="T39" fmla="*/ 0 h 88"/>
                <a:gd name="T40" fmla="*/ 36 w 90"/>
                <a:gd name="T41" fmla="*/ 0 h 88"/>
                <a:gd name="T42" fmla="*/ 28 w 90"/>
                <a:gd name="T43" fmla="*/ 4 h 88"/>
                <a:gd name="T44" fmla="*/ 20 w 90"/>
                <a:gd name="T45" fmla="*/ 8 h 88"/>
                <a:gd name="T46" fmla="*/ 12 w 90"/>
                <a:gd name="T47" fmla="*/ 12 h 88"/>
                <a:gd name="T48" fmla="*/ 8 w 90"/>
                <a:gd name="T49" fmla="*/ 20 h 88"/>
                <a:gd name="T50" fmla="*/ 4 w 90"/>
                <a:gd name="T51" fmla="*/ 26 h 88"/>
                <a:gd name="T52" fmla="*/ 0 w 90"/>
                <a:gd name="T53" fmla="*/ 36 h 88"/>
                <a:gd name="T54" fmla="*/ 0 w 90"/>
                <a:gd name="T55" fmla="*/ 44 h 88"/>
                <a:gd name="T56" fmla="*/ 0 w 90"/>
                <a:gd name="T57" fmla="*/ 44 h 88"/>
                <a:gd name="T58" fmla="*/ 0 w 90"/>
                <a:gd name="T59" fmla="*/ 54 h 88"/>
                <a:gd name="T60" fmla="*/ 4 w 90"/>
                <a:gd name="T61" fmla="*/ 62 h 88"/>
                <a:gd name="T62" fmla="*/ 8 w 90"/>
                <a:gd name="T63" fmla="*/ 68 h 88"/>
                <a:gd name="T64" fmla="*/ 12 w 90"/>
                <a:gd name="T65" fmla="*/ 76 h 88"/>
                <a:gd name="T66" fmla="*/ 20 w 90"/>
                <a:gd name="T67" fmla="*/ 80 h 88"/>
                <a:gd name="T68" fmla="*/ 28 w 90"/>
                <a:gd name="T69" fmla="*/ 84 h 88"/>
                <a:gd name="T70" fmla="*/ 36 w 90"/>
                <a:gd name="T71" fmla="*/ 88 h 88"/>
                <a:gd name="T72" fmla="*/ 44 w 90"/>
                <a:gd name="T7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88">
                  <a:moveTo>
                    <a:pt x="44" y="88"/>
                  </a:moveTo>
                  <a:lnTo>
                    <a:pt x="44" y="88"/>
                  </a:lnTo>
                  <a:lnTo>
                    <a:pt x="54" y="88"/>
                  </a:lnTo>
                  <a:lnTo>
                    <a:pt x="62" y="84"/>
                  </a:lnTo>
                  <a:lnTo>
                    <a:pt x="70" y="80"/>
                  </a:lnTo>
                  <a:lnTo>
                    <a:pt x="76" y="76"/>
                  </a:lnTo>
                  <a:lnTo>
                    <a:pt x="82" y="68"/>
                  </a:lnTo>
                  <a:lnTo>
                    <a:pt x="86" y="62"/>
                  </a:lnTo>
                  <a:lnTo>
                    <a:pt x="88" y="54"/>
                  </a:lnTo>
                  <a:lnTo>
                    <a:pt x="90" y="44"/>
                  </a:lnTo>
                  <a:lnTo>
                    <a:pt x="90" y="44"/>
                  </a:lnTo>
                  <a:lnTo>
                    <a:pt x="88" y="36"/>
                  </a:lnTo>
                  <a:lnTo>
                    <a:pt x="86" y="26"/>
                  </a:lnTo>
                  <a:lnTo>
                    <a:pt x="82" y="20"/>
                  </a:lnTo>
                  <a:lnTo>
                    <a:pt x="76" y="12"/>
                  </a:lnTo>
                  <a:lnTo>
                    <a:pt x="70" y="8"/>
                  </a:lnTo>
                  <a:lnTo>
                    <a:pt x="62" y="4"/>
                  </a:lnTo>
                  <a:lnTo>
                    <a:pt x="54" y="0"/>
                  </a:lnTo>
                  <a:lnTo>
                    <a:pt x="44" y="0"/>
                  </a:lnTo>
                  <a:lnTo>
                    <a:pt x="44" y="0"/>
                  </a:lnTo>
                  <a:lnTo>
                    <a:pt x="36" y="0"/>
                  </a:lnTo>
                  <a:lnTo>
                    <a:pt x="28" y="4"/>
                  </a:lnTo>
                  <a:lnTo>
                    <a:pt x="20" y="8"/>
                  </a:lnTo>
                  <a:lnTo>
                    <a:pt x="12" y="12"/>
                  </a:lnTo>
                  <a:lnTo>
                    <a:pt x="8" y="20"/>
                  </a:lnTo>
                  <a:lnTo>
                    <a:pt x="4" y="26"/>
                  </a:lnTo>
                  <a:lnTo>
                    <a:pt x="0" y="36"/>
                  </a:lnTo>
                  <a:lnTo>
                    <a:pt x="0" y="44"/>
                  </a:lnTo>
                  <a:lnTo>
                    <a:pt x="0" y="44"/>
                  </a:lnTo>
                  <a:lnTo>
                    <a:pt x="0" y="54"/>
                  </a:lnTo>
                  <a:lnTo>
                    <a:pt x="4" y="62"/>
                  </a:lnTo>
                  <a:lnTo>
                    <a:pt x="8" y="68"/>
                  </a:lnTo>
                  <a:lnTo>
                    <a:pt x="12" y="76"/>
                  </a:lnTo>
                  <a:lnTo>
                    <a:pt x="20" y="80"/>
                  </a:lnTo>
                  <a:lnTo>
                    <a:pt x="28" y="84"/>
                  </a:lnTo>
                  <a:lnTo>
                    <a:pt x="36" y="88"/>
                  </a:lnTo>
                  <a:lnTo>
                    <a:pt x="44" y="88"/>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7" name="Freeform 87">
              <a:extLst>
                <a:ext uri="{FF2B5EF4-FFF2-40B4-BE49-F238E27FC236}">
                  <a16:creationId xmlns:a16="http://schemas.microsoft.com/office/drawing/2014/main" id="{D72722C0-B55D-AF42-BFB0-4FF1A9F31E86}"/>
                </a:ext>
              </a:extLst>
            </p:cNvPr>
            <p:cNvSpPr>
              <a:spLocks/>
            </p:cNvSpPr>
            <p:nvPr/>
          </p:nvSpPr>
          <p:spPr bwMode="auto">
            <a:xfrm>
              <a:off x="3630" y="5310"/>
              <a:ext cx="320" cy="468"/>
            </a:xfrm>
            <a:custGeom>
              <a:avLst/>
              <a:gdLst>
                <a:gd name="T0" fmla="*/ 0 w 320"/>
                <a:gd name="T1" fmla="*/ 168 h 468"/>
                <a:gd name="T2" fmla="*/ 0 w 320"/>
                <a:gd name="T3" fmla="*/ 468 h 468"/>
                <a:gd name="T4" fmla="*/ 320 w 320"/>
                <a:gd name="T5" fmla="*/ 468 h 468"/>
                <a:gd name="T6" fmla="*/ 320 w 320"/>
                <a:gd name="T7" fmla="*/ 168 h 468"/>
                <a:gd name="T8" fmla="*/ 168 w 320"/>
                <a:gd name="T9" fmla="*/ 0 h 468"/>
                <a:gd name="T10" fmla="*/ 0 w 320"/>
                <a:gd name="T11" fmla="*/ 168 h 468"/>
              </a:gdLst>
              <a:ahLst/>
              <a:cxnLst>
                <a:cxn ang="0">
                  <a:pos x="T0" y="T1"/>
                </a:cxn>
                <a:cxn ang="0">
                  <a:pos x="T2" y="T3"/>
                </a:cxn>
                <a:cxn ang="0">
                  <a:pos x="T4" y="T5"/>
                </a:cxn>
                <a:cxn ang="0">
                  <a:pos x="T6" y="T7"/>
                </a:cxn>
                <a:cxn ang="0">
                  <a:pos x="T8" y="T9"/>
                </a:cxn>
                <a:cxn ang="0">
                  <a:pos x="T10" y="T11"/>
                </a:cxn>
              </a:cxnLst>
              <a:rect l="0" t="0" r="r" b="b"/>
              <a:pathLst>
                <a:path w="320" h="468">
                  <a:moveTo>
                    <a:pt x="0" y="168"/>
                  </a:moveTo>
                  <a:lnTo>
                    <a:pt x="0" y="468"/>
                  </a:lnTo>
                  <a:lnTo>
                    <a:pt x="320" y="468"/>
                  </a:lnTo>
                  <a:lnTo>
                    <a:pt x="320" y="168"/>
                  </a:lnTo>
                  <a:lnTo>
                    <a:pt x="168" y="0"/>
                  </a:lnTo>
                  <a:lnTo>
                    <a:pt x="0" y="168"/>
                  </a:lnTo>
                  <a:close/>
                </a:path>
              </a:pathLst>
            </a:custGeom>
            <a:noFill/>
            <a:ln w="158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8" name="Freeform 88">
              <a:extLst>
                <a:ext uri="{FF2B5EF4-FFF2-40B4-BE49-F238E27FC236}">
                  <a16:creationId xmlns:a16="http://schemas.microsoft.com/office/drawing/2014/main" id="{BBE29952-23AA-6542-9171-C1A9DE62755A}"/>
                </a:ext>
              </a:extLst>
            </p:cNvPr>
            <p:cNvSpPr>
              <a:spLocks/>
            </p:cNvSpPr>
            <p:nvPr/>
          </p:nvSpPr>
          <p:spPr bwMode="auto">
            <a:xfrm>
              <a:off x="3934" y="5316"/>
              <a:ext cx="170" cy="70"/>
            </a:xfrm>
            <a:custGeom>
              <a:avLst/>
              <a:gdLst>
                <a:gd name="T0" fmla="*/ 118 w 170"/>
                <a:gd name="T1" fmla="*/ 32 h 70"/>
                <a:gd name="T2" fmla="*/ 88 w 170"/>
                <a:gd name="T3" fmla="*/ 68 h 70"/>
                <a:gd name="T4" fmla="*/ 78 w 170"/>
                <a:gd name="T5" fmla="*/ 70 h 70"/>
                <a:gd name="T6" fmla="*/ 74 w 170"/>
                <a:gd name="T7" fmla="*/ 64 h 70"/>
                <a:gd name="T8" fmla="*/ 78 w 170"/>
                <a:gd name="T9" fmla="*/ 62 h 70"/>
                <a:gd name="T10" fmla="*/ 82 w 170"/>
                <a:gd name="T11" fmla="*/ 64 h 70"/>
                <a:gd name="T12" fmla="*/ 88 w 170"/>
                <a:gd name="T13" fmla="*/ 46 h 70"/>
                <a:gd name="T14" fmla="*/ 90 w 170"/>
                <a:gd name="T15" fmla="*/ 42 h 70"/>
                <a:gd name="T16" fmla="*/ 90 w 170"/>
                <a:gd name="T17" fmla="*/ 42 h 70"/>
                <a:gd name="T18" fmla="*/ 38 w 170"/>
                <a:gd name="T19" fmla="*/ 54 h 70"/>
                <a:gd name="T20" fmla="*/ 18 w 170"/>
                <a:gd name="T21" fmla="*/ 58 h 70"/>
                <a:gd name="T22" fmla="*/ 0 w 170"/>
                <a:gd name="T23" fmla="*/ 34 h 70"/>
                <a:gd name="T24" fmla="*/ 6 w 170"/>
                <a:gd name="T25" fmla="*/ 30 h 70"/>
                <a:gd name="T26" fmla="*/ 32 w 170"/>
                <a:gd name="T27" fmla="*/ 44 h 70"/>
                <a:gd name="T28" fmla="*/ 32 w 170"/>
                <a:gd name="T29" fmla="*/ 44 h 70"/>
                <a:gd name="T30" fmla="*/ 66 w 170"/>
                <a:gd name="T31" fmla="*/ 30 h 70"/>
                <a:gd name="T32" fmla="*/ 66 w 170"/>
                <a:gd name="T33" fmla="*/ 30 h 70"/>
                <a:gd name="T34" fmla="*/ 78 w 170"/>
                <a:gd name="T35" fmla="*/ 24 h 70"/>
                <a:gd name="T36" fmla="*/ 78 w 170"/>
                <a:gd name="T37" fmla="*/ 24 h 70"/>
                <a:gd name="T38" fmla="*/ 90 w 170"/>
                <a:gd name="T39" fmla="*/ 20 h 70"/>
                <a:gd name="T40" fmla="*/ 90 w 170"/>
                <a:gd name="T41" fmla="*/ 20 h 70"/>
                <a:gd name="T42" fmla="*/ 144 w 170"/>
                <a:gd name="T43" fmla="*/ 0 h 70"/>
                <a:gd name="T44" fmla="*/ 144 w 170"/>
                <a:gd name="T45" fmla="*/ 0 h 70"/>
                <a:gd name="T46" fmla="*/ 154 w 170"/>
                <a:gd name="T47" fmla="*/ 0 h 70"/>
                <a:gd name="T48" fmla="*/ 162 w 170"/>
                <a:gd name="T49" fmla="*/ 0 h 70"/>
                <a:gd name="T50" fmla="*/ 162 w 170"/>
                <a:gd name="T51" fmla="*/ 0 h 70"/>
                <a:gd name="T52" fmla="*/ 164 w 170"/>
                <a:gd name="T53" fmla="*/ 0 h 70"/>
                <a:gd name="T54" fmla="*/ 170 w 170"/>
                <a:gd name="T55" fmla="*/ 2 h 70"/>
                <a:gd name="T56" fmla="*/ 170 w 170"/>
                <a:gd name="T57" fmla="*/ 2 h 70"/>
                <a:gd name="T58" fmla="*/ 170 w 170"/>
                <a:gd name="T59" fmla="*/ 4 h 70"/>
                <a:gd name="T60" fmla="*/ 170 w 170"/>
                <a:gd name="T61" fmla="*/ 6 h 70"/>
                <a:gd name="T62" fmla="*/ 168 w 170"/>
                <a:gd name="T63" fmla="*/ 8 h 70"/>
                <a:gd name="T64" fmla="*/ 166 w 170"/>
                <a:gd name="T65" fmla="*/ 12 h 70"/>
                <a:gd name="T66" fmla="*/ 150 w 170"/>
                <a:gd name="T67" fmla="*/ 20 h 70"/>
                <a:gd name="T68" fmla="*/ 118 w 170"/>
                <a:gd name="T69"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70">
                  <a:moveTo>
                    <a:pt x="118" y="32"/>
                  </a:moveTo>
                  <a:lnTo>
                    <a:pt x="88" y="68"/>
                  </a:lnTo>
                  <a:lnTo>
                    <a:pt x="78" y="70"/>
                  </a:lnTo>
                  <a:lnTo>
                    <a:pt x="74" y="64"/>
                  </a:lnTo>
                  <a:lnTo>
                    <a:pt x="78" y="62"/>
                  </a:lnTo>
                  <a:lnTo>
                    <a:pt x="82" y="64"/>
                  </a:lnTo>
                  <a:lnTo>
                    <a:pt x="88" y="46"/>
                  </a:lnTo>
                  <a:lnTo>
                    <a:pt x="90" y="42"/>
                  </a:lnTo>
                  <a:lnTo>
                    <a:pt x="90" y="42"/>
                  </a:lnTo>
                  <a:lnTo>
                    <a:pt x="38" y="54"/>
                  </a:lnTo>
                  <a:lnTo>
                    <a:pt x="18" y="58"/>
                  </a:lnTo>
                  <a:lnTo>
                    <a:pt x="0" y="34"/>
                  </a:lnTo>
                  <a:lnTo>
                    <a:pt x="6" y="30"/>
                  </a:lnTo>
                  <a:lnTo>
                    <a:pt x="32" y="44"/>
                  </a:lnTo>
                  <a:lnTo>
                    <a:pt x="32" y="44"/>
                  </a:lnTo>
                  <a:lnTo>
                    <a:pt x="66" y="30"/>
                  </a:lnTo>
                  <a:lnTo>
                    <a:pt x="66" y="30"/>
                  </a:lnTo>
                  <a:lnTo>
                    <a:pt x="78" y="24"/>
                  </a:lnTo>
                  <a:lnTo>
                    <a:pt x="78" y="24"/>
                  </a:lnTo>
                  <a:lnTo>
                    <a:pt x="90" y="20"/>
                  </a:lnTo>
                  <a:lnTo>
                    <a:pt x="90" y="20"/>
                  </a:lnTo>
                  <a:lnTo>
                    <a:pt x="144" y="0"/>
                  </a:lnTo>
                  <a:lnTo>
                    <a:pt x="144" y="0"/>
                  </a:lnTo>
                  <a:lnTo>
                    <a:pt x="154" y="0"/>
                  </a:lnTo>
                  <a:lnTo>
                    <a:pt x="162" y="0"/>
                  </a:lnTo>
                  <a:lnTo>
                    <a:pt x="162" y="0"/>
                  </a:lnTo>
                  <a:lnTo>
                    <a:pt x="164" y="0"/>
                  </a:lnTo>
                  <a:lnTo>
                    <a:pt x="170" y="2"/>
                  </a:lnTo>
                  <a:lnTo>
                    <a:pt x="170" y="2"/>
                  </a:lnTo>
                  <a:lnTo>
                    <a:pt x="170" y="4"/>
                  </a:lnTo>
                  <a:lnTo>
                    <a:pt x="170" y="6"/>
                  </a:lnTo>
                  <a:lnTo>
                    <a:pt x="168" y="8"/>
                  </a:lnTo>
                  <a:lnTo>
                    <a:pt x="166" y="12"/>
                  </a:lnTo>
                  <a:lnTo>
                    <a:pt x="150" y="20"/>
                  </a:lnTo>
                  <a:lnTo>
                    <a:pt x="118"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39" name="Freeform 89">
              <a:extLst>
                <a:ext uri="{FF2B5EF4-FFF2-40B4-BE49-F238E27FC236}">
                  <a16:creationId xmlns:a16="http://schemas.microsoft.com/office/drawing/2014/main" id="{012A3670-5C19-4D42-B87A-CD955B6080F3}"/>
                </a:ext>
              </a:extLst>
            </p:cNvPr>
            <p:cNvSpPr>
              <a:spLocks/>
            </p:cNvSpPr>
            <p:nvPr/>
          </p:nvSpPr>
          <p:spPr bwMode="auto">
            <a:xfrm>
              <a:off x="3934" y="5316"/>
              <a:ext cx="170" cy="70"/>
            </a:xfrm>
            <a:custGeom>
              <a:avLst/>
              <a:gdLst>
                <a:gd name="T0" fmla="*/ 118 w 170"/>
                <a:gd name="T1" fmla="*/ 32 h 70"/>
                <a:gd name="T2" fmla="*/ 88 w 170"/>
                <a:gd name="T3" fmla="*/ 68 h 70"/>
                <a:gd name="T4" fmla="*/ 78 w 170"/>
                <a:gd name="T5" fmla="*/ 70 h 70"/>
                <a:gd name="T6" fmla="*/ 74 w 170"/>
                <a:gd name="T7" fmla="*/ 64 h 70"/>
                <a:gd name="T8" fmla="*/ 78 w 170"/>
                <a:gd name="T9" fmla="*/ 62 h 70"/>
                <a:gd name="T10" fmla="*/ 82 w 170"/>
                <a:gd name="T11" fmla="*/ 64 h 70"/>
                <a:gd name="T12" fmla="*/ 88 w 170"/>
                <a:gd name="T13" fmla="*/ 46 h 70"/>
                <a:gd name="T14" fmla="*/ 90 w 170"/>
                <a:gd name="T15" fmla="*/ 42 h 70"/>
                <a:gd name="T16" fmla="*/ 90 w 170"/>
                <a:gd name="T17" fmla="*/ 42 h 70"/>
                <a:gd name="T18" fmla="*/ 38 w 170"/>
                <a:gd name="T19" fmla="*/ 54 h 70"/>
                <a:gd name="T20" fmla="*/ 18 w 170"/>
                <a:gd name="T21" fmla="*/ 58 h 70"/>
                <a:gd name="T22" fmla="*/ 0 w 170"/>
                <a:gd name="T23" fmla="*/ 34 h 70"/>
                <a:gd name="T24" fmla="*/ 6 w 170"/>
                <a:gd name="T25" fmla="*/ 30 h 70"/>
                <a:gd name="T26" fmla="*/ 32 w 170"/>
                <a:gd name="T27" fmla="*/ 44 h 70"/>
                <a:gd name="T28" fmla="*/ 32 w 170"/>
                <a:gd name="T29" fmla="*/ 44 h 70"/>
                <a:gd name="T30" fmla="*/ 66 w 170"/>
                <a:gd name="T31" fmla="*/ 30 h 70"/>
                <a:gd name="T32" fmla="*/ 66 w 170"/>
                <a:gd name="T33" fmla="*/ 30 h 70"/>
                <a:gd name="T34" fmla="*/ 78 w 170"/>
                <a:gd name="T35" fmla="*/ 24 h 70"/>
                <a:gd name="T36" fmla="*/ 78 w 170"/>
                <a:gd name="T37" fmla="*/ 24 h 70"/>
                <a:gd name="T38" fmla="*/ 90 w 170"/>
                <a:gd name="T39" fmla="*/ 20 h 70"/>
                <a:gd name="T40" fmla="*/ 90 w 170"/>
                <a:gd name="T41" fmla="*/ 20 h 70"/>
                <a:gd name="T42" fmla="*/ 144 w 170"/>
                <a:gd name="T43" fmla="*/ 0 h 70"/>
                <a:gd name="T44" fmla="*/ 144 w 170"/>
                <a:gd name="T45" fmla="*/ 0 h 70"/>
                <a:gd name="T46" fmla="*/ 154 w 170"/>
                <a:gd name="T47" fmla="*/ 0 h 70"/>
                <a:gd name="T48" fmla="*/ 162 w 170"/>
                <a:gd name="T49" fmla="*/ 0 h 70"/>
                <a:gd name="T50" fmla="*/ 162 w 170"/>
                <a:gd name="T51" fmla="*/ 0 h 70"/>
                <a:gd name="T52" fmla="*/ 164 w 170"/>
                <a:gd name="T53" fmla="*/ 0 h 70"/>
                <a:gd name="T54" fmla="*/ 170 w 170"/>
                <a:gd name="T55" fmla="*/ 2 h 70"/>
                <a:gd name="T56" fmla="*/ 170 w 170"/>
                <a:gd name="T57" fmla="*/ 2 h 70"/>
                <a:gd name="T58" fmla="*/ 170 w 170"/>
                <a:gd name="T59" fmla="*/ 4 h 70"/>
                <a:gd name="T60" fmla="*/ 170 w 170"/>
                <a:gd name="T61" fmla="*/ 6 h 70"/>
                <a:gd name="T62" fmla="*/ 168 w 170"/>
                <a:gd name="T63" fmla="*/ 8 h 70"/>
                <a:gd name="T64" fmla="*/ 166 w 170"/>
                <a:gd name="T65" fmla="*/ 12 h 70"/>
                <a:gd name="T66" fmla="*/ 150 w 170"/>
                <a:gd name="T67" fmla="*/ 20 h 70"/>
                <a:gd name="T68" fmla="*/ 118 w 170"/>
                <a:gd name="T69"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0" h="70">
                  <a:moveTo>
                    <a:pt x="118" y="32"/>
                  </a:moveTo>
                  <a:lnTo>
                    <a:pt x="88" y="68"/>
                  </a:lnTo>
                  <a:lnTo>
                    <a:pt x="78" y="70"/>
                  </a:lnTo>
                  <a:lnTo>
                    <a:pt x="74" y="64"/>
                  </a:lnTo>
                  <a:lnTo>
                    <a:pt x="78" y="62"/>
                  </a:lnTo>
                  <a:lnTo>
                    <a:pt x="82" y="64"/>
                  </a:lnTo>
                  <a:lnTo>
                    <a:pt x="88" y="46"/>
                  </a:lnTo>
                  <a:lnTo>
                    <a:pt x="90" y="42"/>
                  </a:lnTo>
                  <a:lnTo>
                    <a:pt x="90" y="42"/>
                  </a:lnTo>
                  <a:lnTo>
                    <a:pt x="38" y="54"/>
                  </a:lnTo>
                  <a:lnTo>
                    <a:pt x="18" y="58"/>
                  </a:lnTo>
                  <a:lnTo>
                    <a:pt x="0" y="34"/>
                  </a:lnTo>
                  <a:lnTo>
                    <a:pt x="6" y="30"/>
                  </a:lnTo>
                  <a:lnTo>
                    <a:pt x="32" y="44"/>
                  </a:lnTo>
                  <a:lnTo>
                    <a:pt x="32" y="44"/>
                  </a:lnTo>
                  <a:lnTo>
                    <a:pt x="66" y="30"/>
                  </a:lnTo>
                  <a:lnTo>
                    <a:pt x="66" y="30"/>
                  </a:lnTo>
                  <a:lnTo>
                    <a:pt x="78" y="24"/>
                  </a:lnTo>
                  <a:lnTo>
                    <a:pt x="78" y="24"/>
                  </a:lnTo>
                  <a:lnTo>
                    <a:pt x="90" y="20"/>
                  </a:lnTo>
                  <a:lnTo>
                    <a:pt x="90" y="20"/>
                  </a:lnTo>
                  <a:lnTo>
                    <a:pt x="144" y="0"/>
                  </a:lnTo>
                  <a:lnTo>
                    <a:pt x="144" y="0"/>
                  </a:lnTo>
                  <a:lnTo>
                    <a:pt x="154" y="0"/>
                  </a:lnTo>
                  <a:lnTo>
                    <a:pt x="162" y="0"/>
                  </a:lnTo>
                  <a:lnTo>
                    <a:pt x="162" y="0"/>
                  </a:lnTo>
                  <a:lnTo>
                    <a:pt x="164" y="0"/>
                  </a:lnTo>
                  <a:lnTo>
                    <a:pt x="170" y="2"/>
                  </a:lnTo>
                  <a:lnTo>
                    <a:pt x="170" y="2"/>
                  </a:lnTo>
                  <a:lnTo>
                    <a:pt x="170" y="4"/>
                  </a:lnTo>
                  <a:lnTo>
                    <a:pt x="170" y="6"/>
                  </a:lnTo>
                  <a:lnTo>
                    <a:pt x="168" y="8"/>
                  </a:lnTo>
                  <a:lnTo>
                    <a:pt x="166" y="12"/>
                  </a:lnTo>
                  <a:lnTo>
                    <a:pt x="150" y="20"/>
                  </a:lnTo>
                  <a:lnTo>
                    <a:pt x="118" y="32"/>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sp>
          <p:nvSpPr>
            <p:cNvPr id="140" name="Freeform 90">
              <a:extLst>
                <a:ext uri="{FF2B5EF4-FFF2-40B4-BE49-F238E27FC236}">
                  <a16:creationId xmlns:a16="http://schemas.microsoft.com/office/drawing/2014/main" id="{3CF08A05-6D0D-7742-A5FF-532E29041A80}"/>
                </a:ext>
              </a:extLst>
            </p:cNvPr>
            <p:cNvSpPr>
              <a:spLocks/>
            </p:cNvSpPr>
            <p:nvPr/>
          </p:nvSpPr>
          <p:spPr bwMode="auto">
            <a:xfrm>
              <a:off x="3970" y="5324"/>
              <a:ext cx="52" cy="18"/>
            </a:xfrm>
            <a:custGeom>
              <a:avLst/>
              <a:gdLst>
                <a:gd name="T0" fmla="*/ 52 w 52"/>
                <a:gd name="T1" fmla="*/ 10 h 18"/>
                <a:gd name="T2" fmla="*/ 52 w 52"/>
                <a:gd name="T3" fmla="*/ 10 h 18"/>
                <a:gd name="T4" fmla="*/ 42 w 52"/>
                <a:gd name="T5" fmla="*/ 14 h 18"/>
                <a:gd name="T6" fmla="*/ 42 w 52"/>
                <a:gd name="T7" fmla="*/ 14 h 18"/>
                <a:gd name="T8" fmla="*/ 30 w 52"/>
                <a:gd name="T9" fmla="*/ 18 h 18"/>
                <a:gd name="T10" fmla="*/ 4 w 52"/>
                <a:gd name="T11" fmla="*/ 8 h 18"/>
                <a:gd name="T12" fmla="*/ 0 w 52"/>
                <a:gd name="T13" fmla="*/ 0 h 18"/>
                <a:gd name="T14" fmla="*/ 2 w 52"/>
                <a:gd name="T15" fmla="*/ 0 h 18"/>
                <a:gd name="T16" fmla="*/ 10 w 52"/>
                <a:gd name="T17" fmla="*/ 4 h 18"/>
                <a:gd name="T18" fmla="*/ 52 w 52"/>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8">
                  <a:moveTo>
                    <a:pt x="52" y="10"/>
                  </a:moveTo>
                  <a:lnTo>
                    <a:pt x="52" y="10"/>
                  </a:lnTo>
                  <a:lnTo>
                    <a:pt x="42" y="14"/>
                  </a:lnTo>
                  <a:lnTo>
                    <a:pt x="42" y="14"/>
                  </a:lnTo>
                  <a:lnTo>
                    <a:pt x="30" y="18"/>
                  </a:lnTo>
                  <a:lnTo>
                    <a:pt x="4" y="8"/>
                  </a:lnTo>
                  <a:lnTo>
                    <a:pt x="0" y="0"/>
                  </a:lnTo>
                  <a:lnTo>
                    <a:pt x="2" y="0"/>
                  </a:lnTo>
                  <a:lnTo>
                    <a:pt x="10" y="4"/>
                  </a:lnTo>
                  <a:lnTo>
                    <a:pt x="52" y="1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Book" pitchFamily="2" charset="0"/>
              </a:endParaRPr>
            </a:p>
          </p:txBody>
        </p:sp>
      </p:grpSp>
      <p:pic>
        <p:nvPicPr>
          <p:cNvPr id="142" name="Graphic 141" descr="Information">
            <a:extLst>
              <a:ext uri="{FF2B5EF4-FFF2-40B4-BE49-F238E27FC236}">
                <a16:creationId xmlns:a16="http://schemas.microsoft.com/office/drawing/2014/main" id="{75E218C4-F5B6-AB42-9DD4-92C4D862CD5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76899" y="5104784"/>
            <a:ext cx="533694" cy="533694"/>
          </a:xfrm>
          <a:prstGeom prst="rect">
            <a:avLst/>
          </a:prstGeom>
        </p:spPr>
      </p:pic>
      <p:grpSp>
        <p:nvGrpSpPr>
          <p:cNvPr id="3" name="Group 2">
            <a:extLst>
              <a:ext uri="{FF2B5EF4-FFF2-40B4-BE49-F238E27FC236}">
                <a16:creationId xmlns:a16="http://schemas.microsoft.com/office/drawing/2014/main" id="{3CB728E7-75CB-8E45-BBAC-B728202D7ED9}"/>
              </a:ext>
            </a:extLst>
          </p:cNvPr>
          <p:cNvGrpSpPr/>
          <p:nvPr/>
        </p:nvGrpSpPr>
        <p:grpSpPr>
          <a:xfrm>
            <a:off x="9717714" y="1824924"/>
            <a:ext cx="696566" cy="611219"/>
            <a:chOff x="10208940" y="1632812"/>
            <a:chExt cx="778530" cy="683141"/>
          </a:xfrm>
        </p:grpSpPr>
        <p:sp>
          <p:nvSpPr>
            <p:cNvPr id="82" name="Freeform 31">
              <a:extLst>
                <a:ext uri="{FF2B5EF4-FFF2-40B4-BE49-F238E27FC236}">
                  <a16:creationId xmlns:a16="http://schemas.microsoft.com/office/drawing/2014/main" id="{AFCB93F7-55D4-1046-B7E3-52D7B75D42CA}"/>
                </a:ext>
              </a:extLst>
            </p:cNvPr>
            <p:cNvSpPr>
              <a:spLocks/>
            </p:cNvSpPr>
            <p:nvPr userDrawn="1"/>
          </p:nvSpPr>
          <p:spPr bwMode="auto">
            <a:xfrm>
              <a:off x="10530084" y="2044784"/>
              <a:ext cx="22707" cy="58390"/>
            </a:xfrm>
            <a:custGeom>
              <a:avLst/>
              <a:gdLst>
                <a:gd name="T0" fmla="*/ 0 w 14"/>
                <a:gd name="T1" fmla="*/ 0 h 36"/>
                <a:gd name="T2" fmla="*/ 14 w 14"/>
                <a:gd name="T3" fmla="*/ 0 h 36"/>
                <a:gd name="T4" fmla="*/ 14 w 14"/>
                <a:gd name="T5" fmla="*/ 36 h 36"/>
                <a:gd name="T6" fmla="*/ 4 w 14"/>
                <a:gd name="T7" fmla="*/ 36 h 36"/>
                <a:gd name="T8" fmla="*/ 4 w 14"/>
                <a:gd name="T9" fmla="*/ 8 h 36"/>
                <a:gd name="T10" fmla="*/ 0 w 14"/>
                <a:gd name="T11" fmla="*/ 8 h 36"/>
                <a:gd name="T12" fmla="*/ 0 w 14"/>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4" h="36">
                  <a:moveTo>
                    <a:pt x="0" y="0"/>
                  </a:moveTo>
                  <a:lnTo>
                    <a:pt x="14" y="0"/>
                  </a:lnTo>
                  <a:lnTo>
                    <a:pt x="14" y="36"/>
                  </a:lnTo>
                  <a:lnTo>
                    <a:pt x="4" y="36"/>
                  </a:lnTo>
                  <a:lnTo>
                    <a:pt x="4" y="8"/>
                  </a:lnTo>
                  <a:lnTo>
                    <a:pt x="0" y="8"/>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3" name="Freeform 32">
              <a:extLst>
                <a:ext uri="{FF2B5EF4-FFF2-40B4-BE49-F238E27FC236}">
                  <a16:creationId xmlns:a16="http://schemas.microsoft.com/office/drawing/2014/main" id="{E2DAF130-EFA6-E646-9238-983E9729D54D}"/>
                </a:ext>
              </a:extLst>
            </p:cNvPr>
            <p:cNvSpPr>
              <a:spLocks/>
            </p:cNvSpPr>
            <p:nvPr userDrawn="1"/>
          </p:nvSpPr>
          <p:spPr bwMode="auto">
            <a:xfrm>
              <a:off x="10559279" y="2090198"/>
              <a:ext cx="22707" cy="25951"/>
            </a:xfrm>
            <a:custGeom>
              <a:avLst/>
              <a:gdLst>
                <a:gd name="T0" fmla="*/ 6 w 14"/>
                <a:gd name="T1" fmla="*/ 16 h 16"/>
                <a:gd name="T2" fmla="*/ 0 w 14"/>
                <a:gd name="T3" fmla="*/ 16 h 16"/>
                <a:gd name="T4" fmla="*/ 6 w 14"/>
                <a:gd name="T5" fmla="*/ 0 h 16"/>
                <a:gd name="T6" fmla="*/ 14 w 14"/>
                <a:gd name="T7" fmla="*/ 0 h 16"/>
                <a:gd name="T8" fmla="*/ 6 w 14"/>
                <a:gd name="T9" fmla="*/ 16 h 16"/>
              </a:gdLst>
              <a:ahLst/>
              <a:cxnLst>
                <a:cxn ang="0">
                  <a:pos x="T0" y="T1"/>
                </a:cxn>
                <a:cxn ang="0">
                  <a:pos x="T2" y="T3"/>
                </a:cxn>
                <a:cxn ang="0">
                  <a:pos x="T4" y="T5"/>
                </a:cxn>
                <a:cxn ang="0">
                  <a:pos x="T6" y="T7"/>
                </a:cxn>
                <a:cxn ang="0">
                  <a:pos x="T8" y="T9"/>
                </a:cxn>
              </a:cxnLst>
              <a:rect l="0" t="0" r="r" b="b"/>
              <a:pathLst>
                <a:path w="14" h="16">
                  <a:moveTo>
                    <a:pt x="6" y="16"/>
                  </a:moveTo>
                  <a:lnTo>
                    <a:pt x="0" y="16"/>
                  </a:lnTo>
                  <a:lnTo>
                    <a:pt x="6" y="0"/>
                  </a:lnTo>
                  <a:lnTo>
                    <a:pt x="14" y="0"/>
                  </a:lnTo>
                  <a:lnTo>
                    <a:pt x="6" y="1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4" name="Freeform 33">
              <a:extLst>
                <a:ext uri="{FF2B5EF4-FFF2-40B4-BE49-F238E27FC236}">
                  <a16:creationId xmlns:a16="http://schemas.microsoft.com/office/drawing/2014/main" id="{4380E18E-5BD0-3644-9B08-6D811DFE6C5C}"/>
                </a:ext>
              </a:extLst>
            </p:cNvPr>
            <p:cNvSpPr>
              <a:spLocks/>
            </p:cNvSpPr>
            <p:nvPr userDrawn="1"/>
          </p:nvSpPr>
          <p:spPr bwMode="auto">
            <a:xfrm>
              <a:off x="10588473" y="2044784"/>
              <a:ext cx="45414" cy="61634"/>
            </a:xfrm>
            <a:custGeom>
              <a:avLst/>
              <a:gdLst>
                <a:gd name="T0" fmla="*/ 12 w 28"/>
                <a:gd name="T1" fmla="*/ 12 h 38"/>
                <a:gd name="T2" fmla="*/ 12 w 28"/>
                <a:gd name="T3" fmla="*/ 12 h 38"/>
                <a:gd name="T4" fmla="*/ 14 w 28"/>
                <a:gd name="T5" fmla="*/ 12 h 38"/>
                <a:gd name="T6" fmla="*/ 14 w 28"/>
                <a:gd name="T7" fmla="*/ 12 h 38"/>
                <a:gd name="T8" fmla="*/ 20 w 28"/>
                <a:gd name="T9" fmla="*/ 12 h 38"/>
                <a:gd name="T10" fmla="*/ 24 w 28"/>
                <a:gd name="T11" fmla="*/ 16 h 38"/>
                <a:gd name="T12" fmla="*/ 26 w 28"/>
                <a:gd name="T13" fmla="*/ 20 h 38"/>
                <a:gd name="T14" fmla="*/ 28 w 28"/>
                <a:gd name="T15" fmla="*/ 24 h 38"/>
                <a:gd name="T16" fmla="*/ 28 w 28"/>
                <a:gd name="T17" fmla="*/ 24 h 38"/>
                <a:gd name="T18" fmla="*/ 26 w 28"/>
                <a:gd name="T19" fmla="*/ 30 h 38"/>
                <a:gd name="T20" fmla="*/ 22 w 28"/>
                <a:gd name="T21" fmla="*/ 36 h 38"/>
                <a:gd name="T22" fmla="*/ 22 w 28"/>
                <a:gd name="T23" fmla="*/ 36 h 38"/>
                <a:gd name="T24" fmla="*/ 18 w 28"/>
                <a:gd name="T25" fmla="*/ 38 h 38"/>
                <a:gd name="T26" fmla="*/ 12 w 28"/>
                <a:gd name="T27" fmla="*/ 38 h 38"/>
                <a:gd name="T28" fmla="*/ 12 w 28"/>
                <a:gd name="T29" fmla="*/ 38 h 38"/>
                <a:gd name="T30" fmla="*/ 6 w 28"/>
                <a:gd name="T31" fmla="*/ 38 h 38"/>
                <a:gd name="T32" fmla="*/ 0 w 28"/>
                <a:gd name="T33" fmla="*/ 34 h 38"/>
                <a:gd name="T34" fmla="*/ 2 w 28"/>
                <a:gd name="T35" fmla="*/ 26 h 38"/>
                <a:gd name="T36" fmla="*/ 2 w 28"/>
                <a:gd name="T37" fmla="*/ 26 h 38"/>
                <a:gd name="T38" fmla="*/ 6 w 28"/>
                <a:gd name="T39" fmla="*/ 30 h 38"/>
                <a:gd name="T40" fmla="*/ 12 w 28"/>
                <a:gd name="T41" fmla="*/ 30 h 38"/>
                <a:gd name="T42" fmla="*/ 12 w 28"/>
                <a:gd name="T43" fmla="*/ 30 h 38"/>
                <a:gd name="T44" fmla="*/ 16 w 28"/>
                <a:gd name="T45" fmla="*/ 28 h 38"/>
                <a:gd name="T46" fmla="*/ 18 w 28"/>
                <a:gd name="T47" fmla="*/ 24 h 38"/>
                <a:gd name="T48" fmla="*/ 18 w 28"/>
                <a:gd name="T49" fmla="*/ 24 h 38"/>
                <a:gd name="T50" fmla="*/ 18 w 28"/>
                <a:gd name="T51" fmla="*/ 22 h 38"/>
                <a:gd name="T52" fmla="*/ 16 w 28"/>
                <a:gd name="T53" fmla="*/ 20 h 38"/>
                <a:gd name="T54" fmla="*/ 10 w 28"/>
                <a:gd name="T55" fmla="*/ 18 h 38"/>
                <a:gd name="T56" fmla="*/ 10 w 28"/>
                <a:gd name="T57" fmla="*/ 18 h 38"/>
                <a:gd name="T58" fmla="*/ 2 w 28"/>
                <a:gd name="T59" fmla="*/ 20 h 38"/>
                <a:gd name="T60" fmla="*/ 6 w 28"/>
                <a:gd name="T61" fmla="*/ 0 h 38"/>
                <a:gd name="T62" fmla="*/ 26 w 28"/>
                <a:gd name="T63" fmla="*/ 0 h 38"/>
                <a:gd name="T64" fmla="*/ 26 w 28"/>
                <a:gd name="T65" fmla="*/ 8 h 38"/>
                <a:gd name="T66" fmla="*/ 12 w 28"/>
                <a:gd name="T67" fmla="*/ 8 h 38"/>
                <a:gd name="T68" fmla="*/ 12 w 28"/>
                <a:gd name="T69"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 h="38">
                  <a:moveTo>
                    <a:pt x="12" y="12"/>
                  </a:moveTo>
                  <a:lnTo>
                    <a:pt x="12" y="12"/>
                  </a:lnTo>
                  <a:lnTo>
                    <a:pt x="14" y="12"/>
                  </a:lnTo>
                  <a:lnTo>
                    <a:pt x="14" y="12"/>
                  </a:lnTo>
                  <a:lnTo>
                    <a:pt x="20" y="12"/>
                  </a:lnTo>
                  <a:lnTo>
                    <a:pt x="24" y="16"/>
                  </a:lnTo>
                  <a:lnTo>
                    <a:pt x="26" y="20"/>
                  </a:lnTo>
                  <a:lnTo>
                    <a:pt x="28" y="24"/>
                  </a:lnTo>
                  <a:lnTo>
                    <a:pt x="28" y="24"/>
                  </a:lnTo>
                  <a:lnTo>
                    <a:pt x="26" y="30"/>
                  </a:lnTo>
                  <a:lnTo>
                    <a:pt x="22" y="36"/>
                  </a:lnTo>
                  <a:lnTo>
                    <a:pt x="22" y="36"/>
                  </a:lnTo>
                  <a:lnTo>
                    <a:pt x="18" y="38"/>
                  </a:lnTo>
                  <a:lnTo>
                    <a:pt x="12" y="38"/>
                  </a:lnTo>
                  <a:lnTo>
                    <a:pt x="12" y="38"/>
                  </a:lnTo>
                  <a:lnTo>
                    <a:pt x="6" y="38"/>
                  </a:lnTo>
                  <a:lnTo>
                    <a:pt x="0" y="34"/>
                  </a:lnTo>
                  <a:lnTo>
                    <a:pt x="2" y="26"/>
                  </a:lnTo>
                  <a:lnTo>
                    <a:pt x="2" y="26"/>
                  </a:lnTo>
                  <a:lnTo>
                    <a:pt x="6" y="30"/>
                  </a:lnTo>
                  <a:lnTo>
                    <a:pt x="12" y="30"/>
                  </a:lnTo>
                  <a:lnTo>
                    <a:pt x="12" y="30"/>
                  </a:lnTo>
                  <a:lnTo>
                    <a:pt x="16" y="28"/>
                  </a:lnTo>
                  <a:lnTo>
                    <a:pt x="18" y="24"/>
                  </a:lnTo>
                  <a:lnTo>
                    <a:pt x="18" y="24"/>
                  </a:lnTo>
                  <a:lnTo>
                    <a:pt x="18" y="22"/>
                  </a:lnTo>
                  <a:lnTo>
                    <a:pt x="16" y="20"/>
                  </a:lnTo>
                  <a:lnTo>
                    <a:pt x="10" y="18"/>
                  </a:lnTo>
                  <a:lnTo>
                    <a:pt x="10" y="18"/>
                  </a:lnTo>
                  <a:lnTo>
                    <a:pt x="2" y="20"/>
                  </a:lnTo>
                  <a:lnTo>
                    <a:pt x="6" y="0"/>
                  </a:lnTo>
                  <a:lnTo>
                    <a:pt x="26" y="0"/>
                  </a:lnTo>
                  <a:lnTo>
                    <a:pt x="26" y="8"/>
                  </a:lnTo>
                  <a:lnTo>
                    <a:pt x="12" y="8"/>
                  </a:lnTo>
                  <a:lnTo>
                    <a:pt x="12" y="1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5" name="Freeform 34">
              <a:extLst>
                <a:ext uri="{FF2B5EF4-FFF2-40B4-BE49-F238E27FC236}">
                  <a16:creationId xmlns:a16="http://schemas.microsoft.com/office/drawing/2014/main" id="{E1523E87-2C06-0846-9FB0-BAB25881E97A}"/>
                </a:ext>
              </a:extLst>
            </p:cNvPr>
            <p:cNvSpPr>
              <a:spLocks/>
            </p:cNvSpPr>
            <p:nvPr userDrawn="1"/>
          </p:nvSpPr>
          <p:spPr bwMode="auto">
            <a:xfrm>
              <a:off x="10640375" y="2064247"/>
              <a:ext cx="71365" cy="38927"/>
            </a:xfrm>
            <a:custGeom>
              <a:avLst/>
              <a:gdLst>
                <a:gd name="T0" fmla="*/ 10 w 44"/>
                <a:gd name="T1" fmla="*/ 2 h 24"/>
                <a:gd name="T2" fmla="*/ 10 w 44"/>
                <a:gd name="T3" fmla="*/ 2 h 24"/>
                <a:gd name="T4" fmla="*/ 14 w 44"/>
                <a:gd name="T5" fmla="*/ 0 h 24"/>
                <a:gd name="T6" fmla="*/ 18 w 44"/>
                <a:gd name="T7" fmla="*/ 0 h 24"/>
                <a:gd name="T8" fmla="*/ 18 w 44"/>
                <a:gd name="T9" fmla="*/ 0 h 24"/>
                <a:gd name="T10" fmla="*/ 22 w 44"/>
                <a:gd name="T11" fmla="*/ 0 h 24"/>
                <a:gd name="T12" fmla="*/ 26 w 44"/>
                <a:gd name="T13" fmla="*/ 4 h 24"/>
                <a:gd name="T14" fmla="*/ 26 w 44"/>
                <a:gd name="T15" fmla="*/ 4 h 24"/>
                <a:gd name="T16" fmla="*/ 30 w 44"/>
                <a:gd name="T17" fmla="*/ 0 h 24"/>
                <a:gd name="T18" fmla="*/ 34 w 44"/>
                <a:gd name="T19" fmla="*/ 0 h 24"/>
                <a:gd name="T20" fmla="*/ 34 w 44"/>
                <a:gd name="T21" fmla="*/ 0 h 24"/>
                <a:gd name="T22" fmla="*/ 38 w 44"/>
                <a:gd name="T23" fmla="*/ 0 h 24"/>
                <a:gd name="T24" fmla="*/ 42 w 44"/>
                <a:gd name="T25" fmla="*/ 2 h 24"/>
                <a:gd name="T26" fmla="*/ 42 w 44"/>
                <a:gd name="T27" fmla="*/ 2 h 24"/>
                <a:gd name="T28" fmla="*/ 44 w 44"/>
                <a:gd name="T29" fmla="*/ 8 h 24"/>
                <a:gd name="T30" fmla="*/ 44 w 44"/>
                <a:gd name="T31" fmla="*/ 24 h 24"/>
                <a:gd name="T32" fmla="*/ 34 w 44"/>
                <a:gd name="T33" fmla="*/ 24 h 24"/>
                <a:gd name="T34" fmla="*/ 34 w 44"/>
                <a:gd name="T35" fmla="*/ 12 h 24"/>
                <a:gd name="T36" fmla="*/ 34 w 44"/>
                <a:gd name="T37" fmla="*/ 12 h 24"/>
                <a:gd name="T38" fmla="*/ 34 w 44"/>
                <a:gd name="T39" fmla="*/ 8 h 24"/>
                <a:gd name="T40" fmla="*/ 34 w 44"/>
                <a:gd name="T41" fmla="*/ 8 h 24"/>
                <a:gd name="T42" fmla="*/ 32 w 44"/>
                <a:gd name="T43" fmla="*/ 6 h 24"/>
                <a:gd name="T44" fmla="*/ 30 w 44"/>
                <a:gd name="T45" fmla="*/ 6 h 24"/>
                <a:gd name="T46" fmla="*/ 30 w 44"/>
                <a:gd name="T47" fmla="*/ 6 h 24"/>
                <a:gd name="T48" fmla="*/ 28 w 44"/>
                <a:gd name="T49" fmla="*/ 6 h 24"/>
                <a:gd name="T50" fmla="*/ 28 w 44"/>
                <a:gd name="T51" fmla="*/ 8 h 24"/>
                <a:gd name="T52" fmla="*/ 28 w 44"/>
                <a:gd name="T53" fmla="*/ 8 h 24"/>
                <a:gd name="T54" fmla="*/ 26 w 44"/>
                <a:gd name="T55" fmla="*/ 12 h 24"/>
                <a:gd name="T56" fmla="*/ 26 w 44"/>
                <a:gd name="T57" fmla="*/ 24 h 24"/>
                <a:gd name="T58" fmla="*/ 18 w 44"/>
                <a:gd name="T59" fmla="*/ 24 h 24"/>
                <a:gd name="T60" fmla="*/ 18 w 44"/>
                <a:gd name="T61" fmla="*/ 12 h 24"/>
                <a:gd name="T62" fmla="*/ 18 w 44"/>
                <a:gd name="T63" fmla="*/ 12 h 24"/>
                <a:gd name="T64" fmla="*/ 18 w 44"/>
                <a:gd name="T65" fmla="*/ 8 h 24"/>
                <a:gd name="T66" fmla="*/ 18 w 44"/>
                <a:gd name="T67" fmla="*/ 8 h 24"/>
                <a:gd name="T68" fmla="*/ 16 w 44"/>
                <a:gd name="T69" fmla="*/ 6 h 24"/>
                <a:gd name="T70" fmla="*/ 14 w 44"/>
                <a:gd name="T71" fmla="*/ 6 h 24"/>
                <a:gd name="T72" fmla="*/ 14 w 44"/>
                <a:gd name="T73" fmla="*/ 6 h 24"/>
                <a:gd name="T74" fmla="*/ 10 w 44"/>
                <a:gd name="T75" fmla="*/ 8 h 24"/>
                <a:gd name="T76" fmla="*/ 10 w 44"/>
                <a:gd name="T77" fmla="*/ 8 h 24"/>
                <a:gd name="T78" fmla="*/ 10 w 44"/>
                <a:gd name="T79" fmla="*/ 12 h 24"/>
                <a:gd name="T80" fmla="*/ 10 w 44"/>
                <a:gd name="T81" fmla="*/ 24 h 24"/>
                <a:gd name="T82" fmla="*/ 0 w 44"/>
                <a:gd name="T83" fmla="*/ 24 h 24"/>
                <a:gd name="T84" fmla="*/ 0 w 44"/>
                <a:gd name="T85" fmla="*/ 0 h 24"/>
                <a:gd name="T86" fmla="*/ 10 w 44"/>
                <a:gd name="T87" fmla="*/ 0 h 24"/>
                <a:gd name="T88" fmla="*/ 10 w 44"/>
                <a:gd name="T8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24">
                  <a:moveTo>
                    <a:pt x="10" y="2"/>
                  </a:moveTo>
                  <a:lnTo>
                    <a:pt x="10" y="2"/>
                  </a:lnTo>
                  <a:lnTo>
                    <a:pt x="14" y="0"/>
                  </a:lnTo>
                  <a:lnTo>
                    <a:pt x="18" y="0"/>
                  </a:lnTo>
                  <a:lnTo>
                    <a:pt x="18" y="0"/>
                  </a:lnTo>
                  <a:lnTo>
                    <a:pt x="22" y="0"/>
                  </a:lnTo>
                  <a:lnTo>
                    <a:pt x="26" y="4"/>
                  </a:lnTo>
                  <a:lnTo>
                    <a:pt x="26" y="4"/>
                  </a:lnTo>
                  <a:lnTo>
                    <a:pt x="30" y="0"/>
                  </a:lnTo>
                  <a:lnTo>
                    <a:pt x="34" y="0"/>
                  </a:lnTo>
                  <a:lnTo>
                    <a:pt x="34" y="0"/>
                  </a:lnTo>
                  <a:lnTo>
                    <a:pt x="38" y="0"/>
                  </a:lnTo>
                  <a:lnTo>
                    <a:pt x="42" y="2"/>
                  </a:lnTo>
                  <a:lnTo>
                    <a:pt x="42" y="2"/>
                  </a:lnTo>
                  <a:lnTo>
                    <a:pt x="44" y="8"/>
                  </a:lnTo>
                  <a:lnTo>
                    <a:pt x="44" y="24"/>
                  </a:lnTo>
                  <a:lnTo>
                    <a:pt x="34" y="24"/>
                  </a:lnTo>
                  <a:lnTo>
                    <a:pt x="34" y="12"/>
                  </a:lnTo>
                  <a:lnTo>
                    <a:pt x="34" y="12"/>
                  </a:lnTo>
                  <a:lnTo>
                    <a:pt x="34" y="8"/>
                  </a:lnTo>
                  <a:lnTo>
                    <a:pt x="34" y="8"/>
                  </a:lnTo>
                  <a:lnTo>
                    <a:pt x="32" y="6"/>
                  </a:lnTo>
                  <a:lnTo>
                    <a:pt x="30" y="6"/>
                  </a:lnTo>
                  <a:lnTo>
                    <a:pt x="30" y="6"/>
                  </a:lnTo>
                  <a:lnTo>
                    <a:pt x="28" y="6"/>
                  </a:lnTo>
                  <a:lnTo>
                    <a:pt x="28" y="8"/>
                  </a:lnTo>
                  <a:lnTo>
                    <a:pt x="28" y="8"/>
                  </a:lnTo>
                  <a:lnTo>
                    <a:pt x="26" y="12"/>
                  </a:lnTo>
                  <a:lnTo>
                    <a:pt x="26" y="24"/>
                  </a:lnTo>
                  <a:lnTo>
                    <a:pt x="18" y="24"/>
                  </a:lnTo>
                  <a:lnTo>
                    <a:pt x="18" y="12"/>
                  </a:lnTo>
                  <a:lnTo>
                    <a:pt x="18" y="12"/>
                  </a:lnTo>
                  <a:lnTo>
                    <a:pt x="18" y="8"/>
                  </a:lnTo>
                  <a:lnTo>
                    <a:pt x="18" y="8"/>
                  </a:lnTo>
                  <a:lnTo>
                    <a:pt x="16" y="6"/>
                  </a:lnTo>
                  <a:lnTo>
                    <a:pt x="14" y="6"/>
                  </a:lnTo>
                  <a:lnTo>
                    <a:pt x="14" y="6"/>
                  </a:lnTo>
                  <a:lnTo>
                    <a:pt x="10" y="8"/>
                  </a:lnTo>
                  <a:lnTo>
                    <a:pt x="10" y="8"/>
                  </a:lnTo>
                  <a:lnTo>
                    <a:pt x="10" y="12"/>
                  </a:lnTo>
                  <a:lnTo>
                    <a:pt x="10" y="24"/>
                  </a:lnTo>
                  <a:lnTo>
                    <a:pt x="0" y="24"/>
                  </a:lnTo>
                  <a:lnTo>
                    <a:pt x="0" y="0"/>
                  </a:lnTo>
                  <a:lnTo>
                    <a:pt x="10" y="0"/>
                  </a:lnTo>
                  <a:lnTo>
                    <a:pt x="10" y="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6" name="Freeform 35">
              <a:extLst>
                <a:ext uri="{FF2B5EF4-FFF2-40B4-BE49-F238E27FC236}">
                  <a16:creationId xmlns:a16="http://schemas.microsoft.com/office/drawing/2014/main" id="{D790CD3F-B4C1-504A-B6E9-C85C20994B0B}"/>
                </a:ext>
              </a:extLst>
            </p:cNvPr>
            <p:cNvSpPr>
              <a:spLocks/>
            </p:cNvSpPr>
            <p:nvPr userDrawn="1"/>
          </p:nvSpPr>
          <p:spPr bwMode="auto">
            <a:xfrm>
              <a:off x="10448987" y="1788518"/>
              <a:ext cx="103804" cy="90829"/>
            </a:xfrm>
            <a:custGeom>
              <a:avLst/>
              <a:gdLst>
                <a:gd name="T0" fmla="*/ 54 w 64"/>
                <a:gd name="T1" fmla="*/ 10 h 56"/>
                <a:gd name="T2" fmla="*/ 46 w 64"/>
                <a:gd name="T3" fmla="*/ 4 h 56"/>
                <a:gd name="T4" fmla="*/ 42 w 64"/>
                <a:gd name="T5" fmla="*/ 0 h 56"/>
                <a:gd name="T6" fmla="*/ 32 w 64"/>
                <a:gd name="T7" fmla="*/ 0 h 56"/>
                <a:gd name="T8" fmla="*/ 20 w 64"/>
                <a:gd name="T9" fmla="*/ 8 h 56"/>
                <a:gd name="T10" fmla="*/ 28 w 64"/>
                <a:gd name="T11" fmla="*/ 6 h 56"/>
                <a:gd name="T12" fmla="*/ 36 w 64"/>
                <a:gd name="T13" fmla="*/ 4 h 56"/>
                <a:gd name="T14" fmla="*/ 44 w 64"/>
                <a:gd name="T15" fmla="*/ 12 h 56"/>
                <a:gd name="T16" fmla="*/ 52 w 64"/>
                <a:gd name="T17" fmla="*/ 14 h 56"/>
                <a:gd name="T18" fmla="*/ 58 w 64"/>
                <a:gd name="T19" fmla="*/ 20 h 56"/>
                <a:gd name="T20" fmla="*/ 56 w 64"/>
                <a:gd name="T21" fmla="*/ 32 h 56"/>
                <a:gd name="T22" fmla="*/ 48 w 64"/>
                <a:gd name="T23" fmla="*/ 40 h 56"/>
                <a:gd name="T24" fmla="*/ 38 w 64"/>
                <a:gd name="T25" fmla="*/ 40 h 56"/>
                <a:gd name="T26" fmla="*/ 28 w 64"/>
                <a:gd name="T27" fmla="*/ 44 h 56"/>
                <a:gd name="T28" fmla="*/ 20 w 64"/>
                <a:gd name="T29" fmla="*/ 54 h 56"/>
                <a:gd name="T30" fmla="*/ 8 w 64"/>
                <a:gd name="T31" fmla="*/ 44 h 56"/>
                <a:gd name="T32" fmla="*/ 10 w 64"/>
                <a:gd name="T33" fmla="*/ 28 h 56"/>
                <a:gd name="T34" fmla="*/ 22 w 64"/>
                <a:gd name="T35" fmla="*/ 20 h 56"/>
                <a:gd name="T36" fmla="*/ 26 w 64"/>
                <a:gd name="T37" fmla="*/ 26 h 56"/>
                <a:gd name="T38" fmla="*/ 34 w 64"/>
                <a:gd name="T39" fmla="*/ 24 h 56"/>
                <a:gd name="T40" fmla="*/ 28 w 64"/>
                <a:gd name="T41" fmla="*/ 14 h 56"/>
                <a:gd name="T42" fmla="*/ 18 w 64"/>
                <a:gd name="T43" fmla="*/ 8 h 56"/>
                <a:gd name="T44" fmla="*/ 12 w 64"/>
                <a:gd name="T45" fmla="*/ 8 h 56"/>
                <a:gd name="T46" fmla="*/ 20 w 64"/>
                <a:gd name="T47" fmla="*/ 16 h 56"/>
                <a:gd name="T48" fmla="*/ 22 w 64"/>
                <a:gd name="T49" fmla="*/ 20 h 56"/>
                <a:gd name="T50" fmla="*/ 16 w 64"/>
                <a:gd name="T51" fmla="*/ 20 h 56"/>
                <a:gd name="T52" fmla="*/ 6 w 64"/>
                <a:gd name="T53" fmla="*/ 26 h 56"/>
                <a:gd name="T54" fmla="*/ 0 w 64"/>
                <a:gd name="T55" fmla="*/ 36 h 56"/>
                <a:gd name="T56" fmla="*/ 2 w 64"/>
                <a:gd name="T57" fmla="*/ 46 h 56"/>
                <a:gd name="T58" fmla="*/ 8 w 64"/>
                <a:gd name="T59" fmla="*/ 54 h 56"/>
                <a:gd name="T60" fmla="*/ 16 w 64"/>
                <a:gd name="T61" fmla="*/ 56 h 56"/>
                <a:gd name="T62" fmla="*/ 26 w 64"/>
                <a:gd name="T63" fmla="*/ 56 h 56"/>
                <a:gd name="T64" fmla="*/ 30 w 64"/>
                <a:gd name="T65" fmla="*/ 52 h 56"/>
                <a:gd name="T66" fmla="*/ 34 w 64"/>
                <a:gd name="T67" fmla="*/ 44 h 56"/>
                <a:gd name="T68" fmla="*/ 42 w 64"/>
                <a:gd name="T69" fmla="*/ 42 h 56"/>
                <a:gd name="T70" fmla="*/ 58 w 64"/>
                <a:gd name="T71" fmla="*/ 38 h 56"/>
                <a:gd name="T72" fmla="*/ 64 w 64"/>
                <a:gd name="T73"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56">
                  <a:moveTo>
                    <a:pt x="58" y="10"/>
                  </a:moveTo>
                  <a:lnTo>
                    <a:pt x="54" y="10"/>
                  </a:lnTo>
                  <a:lnTo>
                    <a:pt x="50" y="10"/>
                  </a:lnTo>
                  <a:lnTo>
                    <a:pt x="46" y="4"/>
                  </a:lnTo>
                  <a:lnTo>
                    <a:pt x="44" y="2"/>
                  </a:lnTo>
                  <a:lnTo>
                    <a:pt x="42" y="0"/>
                  </a:lnTo>
                  <a:lnTo>
                    <a:pt x="36" y="0"/>
                  </a:lnTo>
                  <a:lnTo>
                    <a:pt x="32" y="0"/>
                  </a:lnTo>
                  <a:lnTo>
                    <a:pt x="26" y="4"/>
                  </a:lnTo>
                  <a:lnTo>
                    <a:pt x="20" y="8"/>
                  </a:lnTo>
                  <a:lnTo>
                    <a:pt x="28" y="8"/>
                  </a:lnTo>
                  <a:lnTo>
                    <a:pt x="28" y="6"/>
                  </a:lnTo>
                  <a:lnTo>
                    <a:pt x="32" y="4"/>
                  </a:lnTo>
                  <a:lnTo>
                    <a:pt x="36" y="4"/>
                  </a:lnTo>
                  <a:lnTo>
                    <a:pt x="38" y="4"/>
                  </a:lnTo>
                  <a:lnTo>
                    <a:pt x="44" y="12"/>
                  </a:lnTo>
                  <a:lnTo>
                    <a:pt x="46" y="14"/>
                  </a:lnTo>
                  <a:lnTo>
                    <a:pt x="52" y="14"/>
                  </a:lnTo>
                  <a:lnTo>
                    <a:pt x="56" y="16"/>
                  </a:lnTo>
                  <a:lnTo>
                    <a:pt x="58" y="20"/>
                  </a:lnTo>
                  <a:lnTo>
                    <a:pt x="56" y="26"/>
                  </a:lnTo>
                  <a:lnTo>
                    <a:pt x="56" y="32"/>
                  </a:lnTo>
                  <a:lnTo>
                    <a:pt x="52" y="40"/>
                  </a:lnTo>
                  <a:lnTo>
                    <a:pt x="48" y="40"/>
                  </a:lnTo>
                  <a:lnTo>
                    <a:pt x="44" y="38"/>
                  </a:lnTo>
                  <a:lnTo>
                    <a:pt x="38" y="40"/>
                  </a:lnTo>
                  <a:lnTo>
                    <a:pt x="32" y="40"/>
                  </a:lnTo>
                  <a:lnTo>
                    <a:pt x="28" y="44"/>
                  </a:lnTo>
                  <a:lnTo>
                    <a:pt x="24" y="52"/>
                  </a:lnTo>
                  <a:lnTo>
                    <a:pt x="20" y="54"/>
                  </a:lnTo>
                  <a:lnTo>
                    <a:pt x="16" y="52"/>
                  </a:lnTo>
                  <a:lnTo>
                    <a:pt x="8" y="44"/>
                  </a:lnTo>
                  <a:lnTo>
                    <a:pt x="6" y="36"/>
                  </a:lnTo>
                  <a:lnTo>
                    <a:pt x="10" y="28"/>
                  </a:lnTo>
                  <a:lnTo>
                    <a:pt x="18" y="22"/>
                  </a:lnTo>
                  <a:lnTo>
                    <a:pt x="22" y="20"/>
                  </a:lnTo>
                  <a:lnTo>
                    <a:pt x="24" y="24"/>
                  </a:lnTo>
                  <a:lnTo>
                    <a:pt x="26" y="26"/>
                  </a:lnTo>
                  <a:lnTo>
                    <a:pt x="28" y="26"/>
                  </a:lnTo>
                  <a:lnTo>
                    <a:pt x="34" y="24"/>
                  </a:lnTo>
                  <a:lnTo>
                    <a:pt x="34" y="20"/>
                  </a:lnTo>
                  <a:lnTo>
                    <a:pt x="28" y="14"/>
                  </a:lnTo>
                  <a:lnTo>
                    <a:pt x="24" y="12"/>
                  </a:lnTo>
                  <a:lnTo>
                    <a:pt x="18" y="8"/>
                  </a:lnTo>
                  <a:lnTo>
                    <a:pt x="14" y="6"/>
                  </a:lnTo>
                  <a:lnTo>
                    <a:pt x="12" y="8"/>
                  </a:lnTo>
                  <a:lnTo>
                    <a:pt x="16" y="12"/>
                  </a:lnTo>
                  <a:lnTo>
                    <a:pt x="20" y="16"/>
                  </a:lnTo>
                  <a:lnTo>
                    <a:pt x="22" y="20"/>
                  </a:lnTo>
                  <a:lnTo>
                    <a:pt x="22" y="20"/>
                  </a:lnTo>
                  <a:lnTo>
                    <a:pt x="18" y="20"/>
                  </a:lnTo>
                  <a:lnTo>
                    <a:pt x="16" y="20"/>
                  </a:lnTo>
                  <a:lnTo>
                    <a:pt x="10" y="22"/>
                  </a:lnTo>
                  <a:lnTo>
                    <a:pt x="6" y="26"/>
                  </a:lnTo>
                  <a:lnTo>
                    <a:pt x="2" y="30"/>
                  </a:lnTo>
                  <a:lnTo>
                    <a:pt x="0" y="36"/>
                  </a:lnTo>
                  <a:lnTo>
                    <a:pt x="0" y="42"/>
                  </a:lnTo>
                  <a:lnTo>
                    <a:pt x="2" y="46"/>
                  </a:lnTo>
                  <a:lnTo>
                    <a:pt x="4" y="50"/>
                  </a:lnTo>
                  <a:lnTo>
                    <a:pt x="8" y="54"/>
                  </a:lnTo>
                  <a:lnTo>
                    <a:pt x="12" y="56"/>
                  </a:lnTo>
                  <a:lnTo>
                    <a:pt x="16" y="56"/>
                  </a:lnTo>
                  <a:lnTo>
                    <a:pt x="22" y="56"/>
                  </a:lnTo>
                  <a:lnTo>
                    <a:pt x="26" y="56"/>
                  </a:lnTo>
                  <a:lnTo>
                    <a:pt x="28" y="54"/>
                  </a:lnTo>
                  <a:lnTo>
                    <a:pt x="30" y="52"/>
                  </a:lnTo>
                  <a:lnTo>
                    <a:pt x="32" y="50"/>
                  </a:lnTo>
                  <a:lnTo>
                    <a:pt x="34" y="44"/>
                  </a:lnTo>
                  <a:lnTo>
                    <a:pt x="38" y="42"/>
                  </a:lnTo>
                  <a:lnTo>
                    <a:pt x="42" y="42"/>
                  </a:lnTo>
                  <a:lnTo>
                    <a:pt x="48" y="42"/>
                  </a:lnTo>
                  <a:lnTo>
                    <a:pt x="58" y="38"/>
                  </a:lnTo>
                  <a:lnTo>
                    <a:pt x="64" y="28"/>
                  </a:lnTo>
                  <a:lnTo>
                    <a:pt x="64" y="18"/>
                  </a:lnTo>
                  <a:lnTo>
                    <a:pt x="58" y="1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7" name="Freeform 36">
              <a:extLst>
                <a:ext uri="{FF2B5EF4-FFF2-40B4-BE49-F238E27FC236}">
                  <a16:creationId xmlns:a16="http://schemas.microsoft.com/office/drawing/2014/main" id="{5E5BFA10-B91D-924F-B799-617CF967E8C5}"/>
                </a:ext>
              </a:extLst>
            </p:cNvPr>
            <p:cNvSpPr>
              <a:spLocks noEditPoints="1"/>
            </p:cNvSpPr>
            <p:nvPr userDrawn="1"/>
          </p:nvSpPr>
          <p:spPr bwMode="auto">
            <a:xfrm>
              <a:off x="10208940" y="1639300"/>
              <a:ext cx="265998" cy="668238"/>
            </a:xfrm>
            <a:custGeom>
              <a:avLst/>
              <a:gdLst>
                <a:gd name="T0" fmla="*/ 76 w 164"/>
                <a:gd name="T1" fmla="*/ 160 h 412"/>
                <a:gd name="T2" fmla="*/ 52 w 164"/>
                <a:gd name="T3" fmla="*/ 114 h 412"/>
                <a:gd name="T4" fmla="*/ 50 w 164"/>
                <a:gd name="T5" fmla="*/ 100 h 412"/>
                <a:gd name="T6" fmla="*/ 58 w 164"/>
                <a:gd name="T7" fmla="*/ 88 h 412"/>
                <a:gd name="T8" fmla="*/ 72 w 164"/>
                <a:gd name="T9" fmla="*/ 86 h 412"/>
                <a:gd name="T10" fmla="*/ 94 w 164"/>
                <a:gd name="T11" fmla="*/ 104 h 412"/>
                <a:gd name="T12" fmla="*/ 90 w 164"/>
                <a:gd name="T13" fmla="*/ 88 h 412"/>
                <a:gd name="T14" fmla="*/ 80 w 164"/>
                <a:gd name="T15" fmla="*/ 78 h 412"/>
                <a:gd name="T16" fmla="*/ 54 w 164"/>
                <a:gd name="T17" fmla="*/ 78 h 412"/>
                <a:gd name="T18" fmla="*/ 28 w 164"/>
                <a:gd name="T19" fmla="*/ 100 h 412"/>
                <a:gd name="T20" fmla="*/ 8 w 164"/>
                <a:gd name="T21" fmla="*/ 146 h 412"/>
                <a:gd name="T22" fmla="*/ 0 w 164"/>
                <a:gd name="T23" fmla="*/ 198 h 412"/>
                <a:gd name="T24" fmla="*/ 6 w 164"/>
                <a:gd name="T25" fmla="*/ 222 h 412"/>
                <a:gd name="T26" fmla="*/ 22 w 164"/>
                <a:gd name="T27" fmla="*/ 232 h 412"/>
                <a:gd name="T28" fmla="*/ 28 w 164"/>
                <a:gd name="T29" fmla="*/ 260 h 412"/>
                <a:gd name="T30" fmla="*/ 34 w 164"/>
                <a:gd name="T31" fmla="*/ 302 h 412"/>
                <a:gd name="T32" fmla="*/ 30 w 164"/>
                <a:gd name="T33" fmla="*/ 338 h 412"/>
                <a:gd name="T34" fmla="*/ 18 w 164"/>
                <a:gd name="T35" fmla="*/ 380 h 412"/>
                <a:gd name="T36" fmla="*/ 20 w 164"/>
                <a:gd name="T37" fmla="*/ 398 h 412"/>
                <a:gd name="T38" fmla="*/ 32 w 164"/>
                <a:gd name="T39" fmla="*/ 410 h 412"/>
                <a:gd name="T40" fmla="*/ 38 w 164"/>
                <a:gd name="T41" fmla="*/ 412 h 412"/>
                <a:gd name="T42" fmla="*/ 46 w 164"/>
                <a:gd name="T43" fmla="*/ 410 h 412"/>
                <a:gd name="T44" fmla="*/ 58 w 164"/>
                <a:gd name="T45" fmla="*/ 402 h 412"/>
                <a:gd name="T46" fmla="*/ 70 w 164"/>
                <a:gd name="T47" fmla="*/ 370 h 412"/>
                <a:gd name="T48" fmla="*/ 78 w 164"/>
                <a:gd name="T49" fmla="*/ 324 h 412"/>
                <a:gd name="T50" fmla="*/ 76 w 164"/>
                <a:gd name="T51" fmla="*/ 272 h 412"/>
                <a:gd name="T52" fmla="*/ 68 w 164"/>
                <a:gd name="T53" fmla="*/ 228 h 412"/>
                <a:gd name="T54" fmla="*/ 66 w 164"/>
                <a:gd name="T55" fmla="*/ 196 h 412"/>
                <a:gd name="T56" fmla="*/ 162 w 164"/>
                <a:gd name="T57" fmla="*/ 78 h 412"/>
                <a:gd name="T58" fmla="*/ 154 w 164"/>
                <a:gd name="T59" fmla="*/ 70 h 412"/>
                <a:gd name="T60" fmla="*/ 144 w 164"/>
                <a:gd name="T61" fmla="*/ 72 h 412"/>
                <a:gd name="T62" fmla="*/ 104 w 164"/>
                <a:gd name="T63" fmla="*/ 120 h 412"/>
                <a:gd name="T64" fmla="*/ 74 w 164"/>
                <a:gd name="T65" fmla="*/ 92 h 412"/>
                <a:gd name="T66" fmla="*/ 62 w 164"/>
                <a:gd name="T67" fmla="*/ 92 h 412"/>
                <a:gd name="T68" fmla="*/ 54 w 164"/>
                <a:gd name="T69" fmla="*/ 100 h 412"/>
                <a:gd name="T70" fmla="*/ 54 w 164"/>
                <a:gd name="T71" fmla="*/ 110 h 412"/>
                <a:gd name="T72" fmla="*/ 98 w 164"/>
                <a:gd name="T73" fmla="*/ 154 h 412"/>
                <a:gd name="T74" fmla="*/ 106 w 164"/>
                <a:gd name="T75" fmla="*/ 156 h 412"/>
                <a:gd name="T76" fmla="*/ 114 w 164"/>
                <a:gd name="T77" fmla="*/ 154 h 412"/>
                <a:gd name="T78" fmla="*/ 162 w 164"/>
                <a:gd name="T79" fmla="*/ 94 h 412"/>
                <a:gd name="T80" fmla="*/ 164 w 164"/>
                <a:gd name="T81" fmla="*/ 82 h 412"/>
                <a:gd name="T82" fmla="*/ 112 w 164"/>
                <a:gd name="T83" fmla="*/ 80 h 412"/>
                <a:gd name="T84" fmla="*/ 120 w 164"/>
                <a:gd name="T85" fmla="*/ 80 h 412"/>
                <a:gd name="T86" fmla="*/ 134 w 164"/>
                <a:gd name="T87" fmla="*/ 74 h 412"/>
                <a:gd name="T88" fmla="*/ 144 w 164"/>
                <a:gd name="T89" fmla="*/ 62 h 412"/>
                <a:gd name="T90" fmla="*/ 150 w 164"/>
                <a:gd name="T91" fmla="*/ 48 h 412"/>
                <a:gd name="T92" fmla="*/ 152 w 164"/>
                <a:gd name="T93" fmla="*/ 40 h 412"/>
                <a:gd name="T94" fmla="*/ 148 w 164"/>
                <a:gd name="T95" fmla="*/ 24 h 412"/>
                <a:gd name="T96" fmla="*/ 140 w 164"/>
                <a:gd name="T97" fmla="*/ 12 h 412"/>
                <a:gd name="T98" fmla="*/ 126 w 164"/>
                <a:gd name="T99" fmla="*/ 2 h 412"/>
                <a:gd name="T100" fmla="*/ 112 w 164"/>
                <a:gd name="T101" fmla="*/ 0 h 412"/>
                <a:gd name="T102" fmla="*/ 104 w 164"/>
                <a:gd name="T103" fmla="*/ 0 h 412"/>
                <a:gd name="T104" fmla="*/ 88 w 164"/>
                <a:gd name="T105" fmla="*/ 6 h 412"/>
                <a:gd name="T106" fmla="*/ 78 w 164"/>
                <a:gd name="T107" fmla="*/ 18 h 412"/>
                <a:gd name="T108" fmla="*/ 72 w 164"/>
                <a:gd name="T109" fmla="*/ 32 h 412"/>
                <a:gd name="T110" fmla="*/ 72 w 164"/>
                <a:gd name="T111" fmla="*/ 40 h 412"/>
                <a:gd name="T112" fmla="*/ 74 w 164"/>
                <a:gd name="T113" fmla="*/ 56 h 412"/>
                <a:gd name="T114" fmla="*/ 82 w 164"/>
                <a:gd name="T115" fmla="*/ 68 h 412"/>
                <a:gd name="T116" fmla="*/ 96 w 164"/>
                <a:gd name="T117" fmla="*/ 78 h 412"/>
                <a:gd name="T118" fmla="*/ 112 w 164"/>
                <a:gd name="T119" fmla="*/ 8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4" h="412">
                  <a:moveTo>
                    <a:pt x="70" y="178"/>
                  </a:moveTo>
                  <a:lnTo>
                    <a:pt x="76" y="160"/>
                  </a:lnTo>
                  <a:lnTo>
                    <a:pt x="82" y="144"/>
                  </a:lnTo>
                  <a:lnTo>
                    <a:pt x="52" y="114"/>
                  </a:lnTo>
                  <a:lnTo>
                    <a:pt x="50" y="110"/>
                  </a:lnTo>
                  <a:lnTo>
                    <a:pt x="50" y="100"/>
                  </a:lnTo>
                  <a:lnTo>
                    <a:pt x="52" y="96"/>
                  </a:lnTo>
                  <a:lnTo>
                    <a:pt x="58" y="88"/>
                  </a:lnTo>
                  <a:lnTo>
                    <a:pt x="64" y="86"/>
                  </a:lnTo>
                  <a:lnTo>
                    <a:pt x="72" y="86"/>
                  </a:lnTo>
                  <a:lnTo>
                    <a:pt x="78" y="88"/>
                  </a:lnTo>
                  <a:lnTo>
                    <a:pt x="94" y="104"/>
                  </a:lnTo>
                  <a:lnTo>
                    <a:pt x="92" y="96"/>
                  </a:lnTo>
                  <a:lnTo>
                    <a:pt x="90" y="88"/>
                  </a:lnTo>
                  <a:lnTo>
                    <a:pt x="86" y="82"/>
                  </a:lnTo>
                  <a:lnTo>
                    <a:pt x="80" y="78"/>
                  </a:lnTo>
                  <a:lnTo>
                    <a:pt x="68" y="76"/>
                  </a:lnTo>
                  <a:lnTo>
                    <a:pt x="54" y="78"/>
                  </a:lnTo>
                  <a:lnTo>
                    <a:pt x="40" y="86"/>
                  </a:lnTo>
                  <a:lnTo>
                    <a:pt x="28" y="100"/>
                  </a:lnTo>
                  <a:lnTo>
                    <a:pt x="16" y="124"/>
                  </a:lnTo>
                  <a:lnTo>
                    <a:pt x="8" y="146"/>
                  </a:lnTo>
                  <a:lnTo>
                    <a:pt x="4" y="170"/>
                  </a:lnTo>
                  <a:lnTo>
                    <a:pt x="0" y="198"/>
                  </a:lnTo>
                  <a:lnTo>
                    <a:pt x="2" y="212"/>
                  </a:lnTo>
                  <a:lnTo>
                    <a:pt x="6" y="222"/>
                  </a:lnTo>
                  <a:lnTo>
                    <a:pt x="14" y="228"/>
                  </a:lnTo>
                  <a:lnTo>
                    <a:pt x="22" y="232"/>
                  </a:lnTo>
                  <a:lnTo>
                    <a:pt x="26" y="244"/>
                  </a:lnTo>
                  <a:lnTo>
                    <a:pt x="28" y="260"/>
                  </a:lnTo>
                  <a:lnTo>
                    <a:pt x="32" y="278"/>
                  </a:lnTo>
                  <a:lnTo>
                    <a:pt x="34" y="302"/>
                  </a:lnTo>
                  <a:lnTo>
                    <a:pt x="32" y="320"/>
                  </a:lnTo>
                  <a:lnTo>
                    <a:pt x="30" y="338"/>
                  </a:lnTo>
                  <a:lnTo>
                    <a:pt x="26" y="360"/>
                  </a:lnTo>
                  <a:lnTo>
                    <a:pt x="18" y="380"/>
                  </a:lnTo>
                  <a:lnTo>
                    <a:pt x="18" y="390"/>
                  </a:lnTo>
                  <a:lnTo>
                    <a:pt x="20" y="398"/>
                  </a:lnTo>
                  <a:lnTo>
                    <a:pt x="24" y="404"/>
                  </a:lnTo>
                  <a:lnTo>
                    <a:pt x="32" y="410"/>
                  </a:lnTo>
                  <a:lnTo>
                    <a:pt x="34" y="410"/>
                  </a:lnTo>
                  <a:lnTo>
                    <a:pt x="38" y="412"/>
                  </a:lnTo>
                  <a:lnTo>
                    <a:pt x="40" y="412"/>
                  </a:lnTo>
                  <a:lnTo>
                    <a:pt x="46" y="410"/>
                  </a:lnTo>
                  <a:lnTo>
                    <a:pt x="52" y="408"/>
                  </a:lnTo>
                  <a:lnTo>
                    <a:pt x="58" y="402"/>
                  </a:lnTo>
                  <a:lnTo>
                    <a:pt x="62" y="396"/>
                  </a:lnTo>
                  <a:lnTo>
                    <a:pt x="70" y="370"/>
                  </a:lnTo>
                  <a:lnTo>
                    <a:pt x="74" y="346"/>
                  </a:lnTo>
                  <a:lnTo>
                    <a:pt x="78" y="324"/>
                  </a:lnTo>
                  <a:lnTo>
                    <a:pt x="78" y="302"/>
                  </a:lnTo>
                  <a:lnTo>
                    <a:pt x="76" y="272"/>
                  </a:lnTo>
                  <a:lnTo>
                    <a:pt x="72" y="248"/>
                  </a:lnTo>
                  <a:lnTo>
                    <a:pt x="68" y="228"/>
                  </a:lnTo>
                  <a:lnTo>
                    <a:pt x="64" y="214"/>
                  </a:lnTo>
                  <a:lnTo>
                    <a:pt x="66" y="196"/>
                  </a:lnTo>
                  <a:lnTo>
                    <a:pt x="70" y="178"/>
                  </a:lnTo>
                  <a:close/>
                  <a:moveTo>
                    <a:pt x="162" y="78"/>
                  </a:moveTo>
                  <a:lnTo>
                    <a:pt x="158" y="74"/>
                  </a:lnTo>
                  <a:lnTo>
                    <a:pt x="154" y="70"/>
                  </a:lnTo>
                  <a:lnTo>
                    <a:pt x="148" y="70"/>
                  </a:lnTo>
                  <a:lnTo>
                    <a:pt x="144" y="72"/>
                  </a:lnTo>
                  <a:lnTo>
                    <a:pt x="138" y="76"/>
                  </a:lnTo>
                  <a:lnTo>
                    <a:pt x="104" y="120"/>
                  </a:lnTo>
                  <a:lnTo>
                    <a:pt x="78" y="94"/>
                  </a:lnTo>
                  <a:lnTo>
                    <a:pt x="74" y="92"/>
                  </a:lnTo>
                  <a:lnTo>
                    <a:pt x="68" y="90"/>
                  </a:lnTo>
                  <a:lnTo>
                    <a:pt x="62" y="92"/>
                  </a:lnTo>
                  <a:lnTo>
                    <a:pt x="58" y="94"/>
                  </a:lnTo>
                  <a:lnTo>
                    <a:pt x="54" y="100"/>
                  </a:lnTo>
                  <a:lnTo>
                    <a:pt x="54" y="106"/>
                  </a:lnTo>
                  <a:lnTo>
                    <a:pt x="54" y="110"/>
                  </a:lnTo>
                  <a:lnTo>
                    <a:pt x="58" y="116"/>
                  </a:lnTo>
                  <a:lnTo>
                    <a:pt x="98" y="154"/>
                  </a:lnTo>
                  <a:lnTo>
                    <a:pt x="100" y="156"/>
                  </a:lnTo>
                  <a:lnTo>
                    <a:pt x="106" y="156"/>
                  </a:lnTo>
                  <a:lnTo>
                    <a:pt x="110" y="156"/>
                  </a:lnTo>
                  <a:lnTo>
                    <a:pt x="114" y="154"/>
                  </a:lnTo>
                  <a:lnTo>
                    <a:pt x="140" y="120"/>
                  </a:lnTo>
                  <a:lnTo>
                    <a:pt x="162" y="94"/>
                  </a:lnTo>
                  <a:lnTo>
                    <a:pt x="164" y="88"/>
                  </a:lnTo>
                  <a:lnTo>
                    <a:pt x="164" y="82"/>
                  </a:lnTo>
                  <a:lnTo>
                    <a:pt x="162" y="78"/>
                  </a:lnTo>
                  <a:close/>
                  <a:moveTo>
                    <a:pt x="112" y="80"/>
                  </a:moveTo>
                  <a:lnTo>
                    <a:pt x="112" y="80"/>
                  </a:lnTo>
                  <a:lnTo>
                    <a:pt x="120" y="80"/>
                  </a:lnTo>
                  <a:lnTo>
                    <a:pt x="126" y="78"/>
                  </a:lnTo>
                  <a:lnTo>
                    <a:pt x="134" y="74"/>
                  </a:lnTo>
                  <a:lnTo>
                    <a:pt x="140" y="68"/>
                  </a:lnTo>
                  <a:lnTo>
                    <a:pt x="144" y="62"/>
                  </a:lnTo>
                  <a:lnTo>
                    <a:pt x="148" y="56"/>
                  </a:lnTo>
                  <a:lnTo>
                    <a:pt x="150" y="48"/>
                  </a:lnTo>
                  <a:lnTo>
                    <a:pt x="152" y="40"/>
                  </a:lnTo>
                  <a:lnTo>
                    <a:pt x="152" y="40"/>
                  </a:lnTo>
                  <a:lnTo>
                    <a:pt x="150" y="32"/>
                  </a:lnTo>
                  <a:lnTo>
                    <a:pt x="148" y="24"/>
                  </a:lnTo>
                  <a:lnTo>
                    <a:pt x="144" y="18"/>
                  </a:lnTo>
                  <a:lnTo>
                    <a:pt x="140" y="12"/>
                  </a:lnTo>
                  <a:lnTo>
                    <a:pt x="134" y="6"/>
                  </a:lnTo>
                  <a:lnTo>
                    <a:pt x="126" y="2"/>
                  </a:lnTo>
                  <a:lnTo>
                    <a:pt x="120" y="0"/>
                  </a:lnTo>
                  <a:lnTo>
                    <a:pt x="112" y="0"/>
                  </a:lnTo>
                  <a:lnTo>
                    <a:pt x="112" y="0"/>
                  </a:lnTo>
                  <a:lnTo>
                    <a:pt x="104" y="0"/>
                  </a:lnTo>
                  <a:lnTo>
                    <a:pt x="96" y="2"/>
                  </a:lnTo>
                  <a:lnTo>
                    <a:pt x="88" y="6"/>
                  </a:lnTo>
                  <a:lnTo>
                    <a:pt x="82" y="12"/>
                  </a:lnTo>
                  <a:lnTo>
                    <a:pt x="78" y="18"/>
                  </a:lnTo>
                  <a:lnTo>
                    <a:pt x="74" y="24"/>
                  </a:lnTo>
                  <a:lnTo>
                    <a:pt x="72" y="32"/>
                  </a:lnTo>
                  <a:lnTo>
                    <a:pt x="72" y="40"/>
                  </a:lnTo>
                  <a:lnTo>
                    <a:pt x="72" y="40"/>
                  </a:lnTo>
                  <a:lnTo>
                    <a:pt x="72" y="48"/>
                  </a:lnTo>
                  <a:lnTo>
                    <a:pt x="74" y="56"/>
                  </a:lnTo>
                  <a:lnTo>
                    <a:pt x="78" y="62"/>
                  </a:lnTo>
                  <a:lnTo>
                    <a:pt x="82" y="68"/>
                  </a:lnTo>
                  <a:lnTo>
                    <a:pt x="88" y="74"/>
                  </a:lnTo>
                  <a:lnTo>
                    <a:pt x="96" y="78"/>
                  </a:lnTo>
                  <a:lnTo>
                    <a:pt x="104" y="80"/>
                  </a:lnTo>
                  <a:lnTo>
                    <a:pt x="112" y="8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8" name="Freeform 37">
              <a:extLst>
                <a:ext uri="{FF2B5EF4-FFF2-40B4-BE49-F238E27FC236}">
                  <a16:creationId xmlns:a16="http://schemas.microsoft.com/office/drawing/2014/main" id="{11AC3D7C-4E6A-4746-BCE3-123867EA0C83}"/>
                </a:ext>
              </a:extLst>
            </p:cNvPr>
            <p:cNvSpPr>
              <a:spLocks/>
            </p:cNvSpPr>
            <p:nvPr userDrawn="1"/>
          </p:nvSpPr>
          <p:spPr bwMode="auto">
            <a:xfrm>
              <a:off x="10208940" y="1762567"/>
              <a:ext cx="152462" cy="544971"/>
            </a:xfrm>
            <a:custGeom>
              <a:avLst/>
              <a:gdLst>
                <a:gd name="T0" fmla="*/ 70 w 94"/>
                <a:gd name="T1" fmla="*/ 102 h 336"/>
                <a:gd name="T2" fmla="*/ 76 w 94"/>
                <a:gd name="T3" fmla="*/ 84 h 336"/>
                <a:gd name="T4" fmla="*/ 82 w 94"/>
                <a:gd name="T5" fmla="*/ 68 h 336"/>
                <a:gd name="T6" fmla="*/ 52 w 94"/>
                <a:gd name="T7" fmla="*/ 38 h 336"/>
                <a:gd name="T8" fmla="*/ 50 w 94"/>
                <a:gd name="T9" fmla="*/ 34 h 336"/>
                <a:gd name="T10" fmla="*/ 50 w 94"/>
                <a:gd name="T11" fmla="*/ 24 h 336"/>
                <a:gd name="T12" fmla="*/ 52 w 94"/>
                <a:gd name="T13" fmla="*/ 20 h 336"/>
                <a:gd name="T14" fmla="*/ 58 w 94"/>
                <a:gd name="T15" fmla="*/ 12 h 336"/>
                <a:gd name="T16" fmla="*/ 64 w 94"/>
                <a:gd name="T17" fmla="*/ 10 h 336"/>
                <a:gd name="T18" fmla="*/ 72 w 94"/>
                <a:gd name="T19" fmla="*/ 10 h 336"/>
                <a:gd name="T20" fmla="*/ 78 w 94"/>
                <a:gd name="T21" fmla="*/ 12 h 336"/>
                <a:gd name="T22" fmla="*/ 94 w 94"/>
                <a:gd name="T23" fmla="*/ 28 h 336"/>
                <a:gd name="T24" fmla="*/ 92 w 94"/>
                <a:gd name="T25" fmla="*/ 20 h 336"/>
                <a:gd name="T26" fmla="*/ 90 w 94"/>
                <a:gd name="T27" fmla="*/ 12 h 336"/>
                <a:gd name="T28" fmla="*/ 86 w 94"/>
                <a:gd name="T29" fmla="*/ 6 h 336"/>
                <a:gd name="T30" fmla="*/ 80 w 94"/>
                <a:gd name="T31" fmla="*/ 2 h 336"/>
                <a:gd name="T32" fmla="*/ 68 w 94"/>
                <a:gd name="T33" fmla="*/ 0 h 336"/>
                <a:gd name="T34" fmla="*/ 54 w 94"/>
                <a:gd name="T35" fmla="*/ 2 h 336"/>
                <a:gd name="T36" fmla="*/ 40 w 94"/>
                <a:gd name="T37" fmla="*/ 10 h 336"/>
                <a:gd name="T38" fmla="*/ 28 w 94"/>
                <a:gd name="T39" fmla="*/ 24 h 336"/>
                <a:gd name="T40" fmla="*/ 16 w 94"/>
                <a:gd name="T41" fmla="*/ 48 h 336"/>
                <a:gd name="T42" fmla="*/ 8 w 94"/>
                <a:gd name="T43" fmla="*/ 70 h 336"/>
                <a:gd name="T44" fmla="*/ 4 w 94"/>
                <a:gd name="T45" fmla="*/ 94 h 336"/>
                <a:gd name="T46" fmla="*/ 0 w 94"/>
                <a:gd name="T47" fmla="*/ 122 h 336"/>
                <a:gd name="T48" fmla="*/ 2 w 94"/>
                <a:gd name="T49" fmla="*/ 136 h 336"/>
                <a:gd name="T50" fmla="*/ 6 w 94"/>
                <a:gd name="T51" fmla="*/ 146 h 336"/>
                <a:gd name="T52" fmla="*/ 14 w 94"/>
                <a:gd name="T53" fmla="*/ 152 h 336"/>
                <a:gd name="T54" fmla="*/ 22 w 94"/>
                <a:gd name="T55" fmla="*/ 156 h 336"/>
                <a:gd name="T56" fmla="*/ 26 w 94"/>
                <a:gd name="T57" fmla="*/ 168 h 336"/>
                <a:gd name="T58" fmla="*/ 28 w 94"/>
                <a:gd name="T59" fmla="*/ 184 h 336"/>
                <a:gd name="T60" fmla="*/ 32 w 94"/>
                <a:gd name="T61" fmla="*/ 202 h 336"/>
                <a:gd name="T62" fmla="*/ 34 w 94"/>
                <a:gd name="T63" fmla="*/ 226 h 336"/>
                <a:gd name="T64" fmla="*/ 32 w 94"/>
                <a:gd name="T65" fmla="*/ 244 h 336"/>
                <a:gd name="T66" fmla="*/ 30 w 94"/>
                <a:gd name="T67" fmla="*/ 262 h 336"/>
                <a:gd name="T68" fmla="*/ 26 w 94"/>
                <a:gd name="T69" fmla="*/ 284 h 336"/>
                <a:gd name="T70" fmla="*/ 18 w 94"/>
                <a:gd name="T71" fmla="*/ 304 h 336"/>
                <a:gd name="T72" fmla="*/ 18 w 94"/>
                <a:gd name="T73" fmla="*/ 314 h 336"/>
                <a:gd name="T74" fmla="*/ 20 w 94"/>
                <a:gd name="T75" fmla="*/ 322 h 336"/>
                <a:gd name="T76" fmla="*/ 24 w 94"/>
                <a:gd name="T77" fmla="*/ 328 h 336"/>
                <a:gd name="T78" fmla="*/ 32 w 94"/>
                <a:gd name="T79" fmla="*/ 334 h 336"/>
                <a:gd name="T80" fmla="*/ 34 w 94"/>
                <a:gd name="T81" fmla="*/ 334 h 336"/>
                <a:gd name="T82" fmla="*/ 38 w 94"/>
                <a:gd name="T83" fmla="*/ 336 h 336"/>
                <a:gd name="T84" fmla="*/ 40 w 94"/>
                <a:gd name="T85" fmla="*/ 336 h 336"/>
                <a:gd name="T86" fmla="*/ 46 w 94"/>
                <a:gd name="T87" fmla="*/ 334 h 336"/>
                <a:gd name="T88" fmla="*/ 52 w 94"/>
                <a:gd name="T89" fmla="*/ 332 h 336"/>
                <a:gd name="T90" fmla="*/ 58 w 94"/>
                <a:gd name="T91" fmla="*/ 326 h 336"/>
                <a:gd name="T92" fmla="*/ 62 w 94"/>
                <a:gd name="T93" fmla="*/ 320 h 336"/>
                <a:gd name="T94" fmla="*/ 70 w 94"/>
                <a:gd name="T95" fmla="*/ 294 h 336"/>
                <a:gd name="T96" fmla="*/ 74 w 94"/>
                <a:gd name="T97" fmla="*/ 270 h 336"/>
                <a:gd name="T98" fmla="*/ 78 w 94"/>
                <a:gd name="T99" fmla="*/ 248 h 336"/>
                <a:gd name="T100" fmla="*/ 78 w 94"/>
                <a:gd name="T101" fmla="*/ 226 h 336"/>
                <a:gd name="T102" fmla="*/ 76 w 94"/>
                <a:gd name="T103" fmla="*/ 196 h 336"/>
                <a:gd name="T104" fmla="*/ 72 w 94"/>
                <a:gd name="T105" fmla="*/ 172 h 336"/>
                <a:gd name="T106" fmla="*/ 68 w 94"/>
                <a:gd name="T107" fmla="*/ 152 h 336"/>
                <a:gd name="T108" fmla="*/ 64 w 94"/>
                <a:gd name="T109" fmla="*/ 138 h 336"/>
                <a:gd name="T110" fmla="*/ 66 w 94"/>
                <a:gd name="T111" fmla="*/ 120 h 336"/>
                <a:gd name="T112" fmla="*/ 70 w 94"/>
                <a:gd name="T113" fmla="*/ 1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336">
                  <a:moveTo>
                    <a:pt x="70" y="102"/>
                  </a:moveTo>
                  <a:lnTo>
                    <a:pt x="76" y="84"/>
                  </a:lnTo>
                  <a:lnTo>
                    <a:pt x="82" y="68"/>
                  </a:lnTo>
                  <a:lnTo>
                    <a:pt x="52" y="38"/>
                  </a:lnTo>
                  <a:lnTo>
                    <a:pt x="50" y="34"/>
                  </a:lnTo>
                  <a:lnTo>
                    <a:pt x="50" y="24"/>
                  </a:lnTo>
                  <a:lnTo>
                    <a:pt x="52" y="20"/>
                  </a:lnTo>
                  <a:lnTo>
                    <a:pt x="58" y="12"/>
                  </a:lnTo>
                  <a:lnTo>
                    <a:pt x="64" y="10"/>
                  </a:lnTo>
                  <a:lnTo>
                    <a:pt x="72" y="10"/>
                  </a:lnTo>
                  <a:lnTo>
                    <a:pt x="78" y="12"/>
                  </a:lnTo>
                  <a:lnTo>
                    <a:pt x="94" y="28"/>
                  </a:lnTo>
                  <a:lnTo>
                    <a:pt x="92" y="20"/>
                  </a:lnTo>
                  <a:lnTo>
                    <a:pt x="90" y="12"/>
                  </a:lnTo>
                  <a:lnTo>
                    <a:pt x="86" y="6"/>
                  </a:lnTo>
                  <a:lnTo>
                    <a:pt x="80" y="2"/>
                  </a:lnTo>
                  <a:lnTo>
                    <a:pt x="68" y="0"/>
                  </a:lnTo>
                  <a:lnTo>
                    <a:pt x="54" y="2"/>
                  </a:lnTo>
                  <a:lnTo>
                    <a:pt x="40" y="10"/>
                  </a:lnTo>
                  <a:lnTo>
                    <a:pt x="28" y="24"/>
                  </a:lnTo>
                  <a:lnTo>
                    <a:pt x="16" y="48"/>
                  </a:lnTo>
                  <a:lnTo>
                    <a:pt x="8" y="70"/>
                  </a:lnTo>
                  <a:lnTo>
                    <a:pt x="4" y="94"/>
                  </a:lnTo>
                  <a:lnTo>
                    <a:pt x="0" y="122"/>
                  </a:lnTo>
                  <a:lnTo>
                    <a:pt x="2" y="136"/>
                  </a:lnTo>
                  <a:lnTo>
                    <a:pt x="6" y="146"/>
                  </a:lnTo>
                  <a:lnTo>
                    <a:pt x="14" y="152"/>
                  </a:lnTo>
                  <a:lnTo>
                    <a:pt x="22" y="156"/>
                  </a:lnTo>
                  <a:lnTo>
                    <a:pt x="26" y="168"/>
                  </a:lnTo>
                  <a:lnTo>
                    <a:pt x="28" y="184"/>
                  </a:lnTo>
                  <a:lnTo>
                    <a:pt x="32" y="202"/>
                  </a:lnTo>
                  <a:lnTo>
                    <a:pt x="34" y="226"/>
                  </a:lnTo>
                  <a:lnTo>
                    <a:pt x="32" y="244"/>
                  </a:lnTo>
                  <a:lnTo>
                    <a:pt x="30" y="262"/>
                  </a:lnTo>
                  <a:lnTo>
                    <a:pt x="26" y="284"/>
                  </a:lnTo>
                  <a:lnTo>
                    <a:pt x="18" y="304"/>
                  </a:lnTo>
                  <a:lnTo>
                    <a:pt x="18" y="314"/>
                  </a:lnTo>
                  <a:lnTo>
                    <a:pt x="20" y="322"/>
                  </a:lnTo>
                  <a:lnTo>
                    <a:pt x="24" y="328"/>
                  </a:lnTo>
                  <a:lnTo>
                    <a:pt x="32" y="334"/>
                  </a:lnTo>
                  <a:lnTo>
                    <a:pt x="34" y="334"/>
                  </a:lnTo>
                  <a:lnTo>
                    <a:pt x="38" y="336"/>
                  </a:lnTo>
                  <a:lnTo>
                    <a:pt x="40" y="336"/>
                  </a:lnTo>
                  <a:lnTo>
                    <a:pt x="46" y="334"/>
                  </a:lnTo>
                  <a:lnTo>
                    <a:pt x="52" y="332"/>
                  </a:lnTo>
                  <a:lnTo>
                    <a:pt x="58" y="326"/>
                  </a:lnTo>
                  <a:lnTo>
                    <a:pt x="62" y="320"/>
                  </a:lnTo>
                  <a:lnTo>
                    <a:pt x="70" y="294"/>
                  </a:lnTo>
                  <a:lnTo>
                    <a:pt x="74" y="270"/>
                  </a:lnTo>
                  <a:lnTo>
                    <a:pt x="78" y="248"/>
                  </a:lnTo>
                  <a:lnTo>
                    <a:pt x="78" y="226"/>
                  </a:lnTo>
                  <a:lnTo>
                    <a:pt x="76" y="196"/>
                  </a:lnTo>
                  <a:lnTo>
                    <a:pt x="72" y="172"/>
                  </a:lnTo>
                  <a:lnTo>
                    <a:pt x="68" y="152"/>
                  </a:lnTo>
                  <a:lnTo>
                    <a:pt x="64" y="138"/>
                  </a:lnTo>
                  <a:lnTo>
                    <a:pt x="66" y="120"/>
                  </a:lnTo>
                  <a:lnTo>
                    <a:pt x="7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89" name="Freeform 38">
              <a:extLst>
                <a:ext uri="{FF2B5EF4-FFF2-40B4-BE49-F238E27FC236}">
                  <a16:creationId xmlns:a16="http://schemas.microsoft.com/office/drawing/2014/main" id="{11105F13-3486-7343-83A6-ED1B47B1F58C}"/>
                </a:ext>
              </a:extLst>
            </p:cNvPr>
            <p:cNvSpPr>
              <a:spLocks/>
            </p:cNvSpPr>
            <p:nvPr userDrawn="1"/>
          </p:nvSpPr>
          <p:spPr bwMode="auto">
            <a:xfrm>
              <a:off x="10296525" y="1752835"/>
              <a:ext cx="178413" cy="139487"/>
            </a:xfrm>
            <a:custGeom>
              <a:avLst/>
              <a:gdLst>
                <a:gd name="T0" fmla="*/ 108 w 110"/>
                <a:gd name="T1" fmla="*/ 8 h 86"/>
                <a:gd name="T2" fmla="*/ 104 w 110"/>
                <a:gd name="T3" fmla="*/ 4 h 86"/>
                <a:gd name="T4" fmla="*/ 100 w 110"/>
                <a:gd name="T5" fmla="*/ 0 h 86"/>
                <a:gd name="T6" fmla="*/ 94 w 110"/>
                <a:gd name="T7" fmla="*/ 0 h 86"/>
                <a:gd name="T8" fmla="*/ 90 w 110"/>
                <a:gd name="T9" fmla="*/ 2 h 86"/>
                <a:gd name="T10" fmla="*/ 84 w 110"/>
                <a:gd name="T11" fmla="*/ 6 h 86"/>
                <a:gd name="T12" fmla="*/ 50 w 110"/>
                <a:gd name="T13" fmla="*/ 50 h 86"/>
                <a:gd name="T14" fmla="*/ 24 w 110"/>
                <a:gd name="T15" fmla="*/ 24 h 86"/>
                <a:gd name="T16" fmla="*/ 20 w 110"/>
                <a:gd name="T17" fmla="*/ 22 h 86"/>
                <a:gd name="T18" fmla="*/ 14 w 110"/>
                <a:gd name="T19" fmla="*/ 20 h 86"/>
                <a:gd name="T20" fmla="*/ 8 w 110"/>
                <a:gd name="T21" fmla="*/ 22 h 86"/>
                <a:gd name="T22" fmla="*/ 4 w 110"/>
                <a:gd name="T23" fmla="*/ 24 h 86"/>
                <a:gd name="T24" fmla="*/ 0 w 110"/>
                <a:gd name="T25" fmla="*/ 30 h 86"/>
                <a:gd name="T26" fmla="*/ 0 w 110"/>
                <a:gd name="T27" fmla="*/ 36 h 86"/>
                <a:gd name="T28" fmla="*/ 0 w 110"/>
                <a:gd name="T29" fmla="*/ 40 h 86"/>
                <a:gd name="T30" fmla="*/ 4 w 110"/>
                <a:gd name="T31" fmla="*/ 46 h 86"/>
                <a:gd name="T32" fmla="*/ 44 w 110"/>
                <a:gd name="T33" fmla="*/ 84 h 86"/>
                <a:gd name="T34" fmla="*/ 46 w 110"/>
                <a:gd name="T35" fmla="*/ 86 h 86"/>
                <a:gd name="T36" fmla="*/ 52 w 110"/>
                <a:gd name="T37" fmla="*/ 86 h 86"/>
                <a:gd name="T38" fmla="*/ 56 w 110"/>
                <a:gd name="T39" fmla="*/ 86 h 86"/>
                <a:gd name="T40" fmla="*/ 60 w 110"/>
                <a:gd name="T41" fmla="*/ 84 h 86"/>
                <a:gd name="T42" fmla="*/ 86 w 110"/>
                <a:gd name="T43" fmla="*/ 50 h 86"/>
                <a:gd name="T44" fmla="*/ 108 w 110"/>
                <a:gd name="T45" fmla="*/ 24 h 86"/>
                <a:gd name="T46" fmla="*/ 110 w 110"/>
                <a:gd name="T47" fmla="*/ 18 h 86"/>
                <a:gd name="T48" fmla="*/ 110 w 110"/>
                <a:gd name="T49" fmla="*/ 12 h 86"/>
                <a:gd name="T50" fmla="*/ 108 w 110"/>
                <a:gd name="T51"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86">
                  <a:moveTo>
                    <a:pt x="108" y="8"/>
                  </a:moveTo>
                  <a:lnTo>
                    <a:pt x="104" y="4"/>
                  </a:lnTo>
                  <a:lnTo>
                    <a:pt x="100" y="0"/>
                  </a:lnTo>
                  <a:lnTo>
                    <a:pt x="94" y="0"/>
                  </a:lnTo>
                  <a:lnTo>
                    <a:pt x="90" y="2"/>
                  </a:lnTo>
                  <a:lnTo>
                    <a:pt x="84" y="6"/>
                  </a:lnTo>
                  <a:lnTo>
                    <a:pt x="50" y="50"/>
                  </a:lnTo>
                  <a:lnTo>
                    <a:pt x="24" y="24"/>
                  </a:lnTo>
                  <a:lnTo>
                    <a:pt x="20" y="22"/>
                  </a:lnTo>
                  <a:lnTo>
                    <a:pt x="14" y="20"/>
                  </a:lnTo>
                  <a:lnTo>
                    <a:pt x="8" y="22"/>
                  </a:lnTo>
                  <a:lnTo>
                    <a:pt x="4" y="24"/>
                  </a:lnTo>
                  <a:lnTo>
                    <a:pt x="0" y="30"/>
                  </a:lnTo>
                  <a:lnTo>
                    <a:pt x="0" y="36"/>
                  </a:lnTo>
                  <a:lnTo>
                    <a:pt x="0" y="40"/>
                  </a:lnTo>
                  <a:lnTo>
                    <a:pt x="4" y="46"/>
                  </a:lnTo>
                  <a:lnTo>
                    <a:pt x="44" y="84"/>
                  </a:lnTo>
                  <a:lnTo>
                    <a:pt x="46" y="86"/>
                  </a:lnTo>
                  <a:lnTo>
                    <a:pt x="52" y="86"/>
                  </a:lnTo>
                  <a:lnTo>
                    <a:pt x="56" y="86"/>
                  </a:lnTo>
                  <a:lnTo>
                    <a:pt x="60" y="84"/>
                  </a:lnTo>
                  <a:lnTo>
                    <a:pt x="86" y="50"/>
                  </a:lnTo>
                  <a:lnTo>
                    <a:pt x="108" y="24"/>
                  </a:lnTo>
                  <a:lnTo>
                    <a:pt x="110" y="18"/>
                  </a:lnTo>
                  <a:lnTo>
                    <a:pt x="110" y="12"/>
                  </a:lnTo>
                  <a:lnTo>
                    <a:pt x="10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0" name="Freeform 39">
              <a:extLst>
                <a:ext uri="{FF2B5EF4-FFF2-40B4-BE49-F238E27FC236}">
                  <a16:creationId xmlns:a16="http://schemas.microsoft.com/office/drawing/2014/main" id="{D4047C8A-BD0E-D943-AD7F-454FCF58510E}"/>
                </a:ext>
              </a:extLst>
            </p:cNvPr>
            <p:cNvSpPr>
              <a:spLocks/>
            </p:cNvSpPr>
            <p:nvPr userDrawn="1"/>
          </p:nvSpPr>
          <p:spPr bwMode="auto">
            <a:xfrm>
              <a:off x="10325720" y="1639300"/>
              <a:ext cx="129755" cy="129755"/>
            </a:xfrm>
            <a:custGeom>
              <a:avLst/>
              <a:gdLst>
                <a:gd name="T0" fmla="*/ 40 w 80"/>
                <a:gd name="T1" fmla="*/ 80 h 80"/>
                <a:gd name="T2" fmla="*/ 40 w 80"/>
                <a:gd name="T3" fmla="*/ 80 h 80"/>
                <a:gd name="T4" fmla="*/ 48 w 80"/>
                <a:gd name="T5" fmla="*/ 80 h 80"/>
                <a:gd name="T6" fmla="*/ 54 w 80"/>
                <a:gd name="T7" fmla="*/ 78 h 80"/>
                <a:gd name="T8" fmla="*/ 62 w 80"/>
                <a:gd name="T9" fmla="*/ 74 h 80"/>
                <a:gd name="T10" fmla="*/ 68 w 80"/>
                <a:gd name="T11" fmla="*/ 68 h 80"/>
                <a:gd name="T12" fmla="*/ 72 w 80"/>
                <a:gd name="T13" fmla="*/ 62 h 80"/>
                <a:gd name="T14" fmla="*/ 76 w 80"/>
                <a:gd name="T15" fmla="*/ 56 h 80"/>
                <a:gd name="T16" fmla="*/ 78 w 80"/>
                <a:gd name="T17" fmla="*/ 48 h 80"/>
                <a:gd name="T18" fmla="*/ 80 w 80"/>
                <a:gd name="T19" fmla="*/ 40 h 80"/>
                <a:gd name="T20" fmla="*/ 80 w 80"/>
                <a:gd name="T21" fmla="*/ 40 h 80"/>
                <a:gd name="T22" fmla="*/ 78 w 80"/>
                <a:gd name="T23" fmla="*/ 32 h 80"/>
                <a:gd name="T24" fmla="*/ 76 w 80"/>
                <a:gd name="T25" fmla="*/ 24 h 80"/>
                <a:gd name="T26" fmla="*/ 72 w 80"/>
                <a:gd name="T27" fmla="*/ 18 h 80"/>
                <a:gd name="T28" fmla="*/ 68 w 80"/>
                <a:gd name="T29" fmla="*/ 12 h 80"/>
                <a:gd name="T30" fmla="*/ 62 w 80"/>
                <a:gd name="T31" fmla="*/ 6 h 80"/>
                <a:gd name="T32" fmla="*/ 54 w 80"/>
                <a:gd name="T33" fmla="*/ 2 h 80"/>
                <a:gd name="T34" fmla="*/ 48 w 80"/>
                <a:gd name="T35" fmla="*/ 0 h 80"/>
                <a:gd name="T36" fmla="*/ 40 w 80"/>
                <a:gd name="T37" fmla="*/ 0 h 80"/>
                <a:gd name="T38" fmla="*/ 40 w 80"/>
                <a:gd name="T39" fmla="*/ 0 h 80"/>
                <a:gd name="T40" fmla="*/ 32 w 80"/>
                <a:gd name="T41" fmla="*/ 0 h 80"/>
                <a:gd name="T42" fmla="*/ 24 w 80"/>
                <a:gd name="T43" fmla="*/ 2 h 80"/>
                <a:gd name="T44" fmla="*/ 16 w 80"/>
                <a:gd name="T45" fmla="*/ 6 h 80"/>
                <a:gd name="T46" fmla="*/ 10 w 80"/>
                <a:gd name="T47" fmla="*/ 12 h 80"/>
                <a:gd name="T48" fmla="*/ 6 w 80"/>
                <a:gd name="T49" fmla="*/ 18 h 80"/>
                <a:gd name="T50" fmla="*/ 2 w 80"/>
                <a:gd name="T51" fmla="*/ 24 h 80"/>
                <a:gd name="T52" fmla="*/ 0 w 80"/>
                <a:gd name="T53" fmla="*/ 32 h 80"/>
                <a:gd name="T54" fmla="*/ 0 w 80"/>
                <a:gd name="T55" fmla="*/ 40 h 80"/>
                <a:gd name="T56" fmla="*/ 0 w 80"/>
                <a:gd name="T57" fmla="*/ 40 h 80"/>
                <a:gd name="T58" fmla="*/ 0 w 80"/>
                <a:gd name="T59" fmla="*/ 48 h 80"/>
                <a:gd name="T60" fmla="*/ 2 w 80"/>
                <a:gd name="T61" fmla="*/ 56 h 80"/>
                <a:gd name="T62" fmla="*/ 6 w 80"/>
                <a:gd name="T63" fmla="*/ 62 h 80"/>
                <a:gd name="T64" fmla="*/ 10 w 80"/>
                <a:gd name="T65" fmla="*/ 68 h 80"/>
                <a:gd name="T66" fmla="*/ 16 w 80"/>
                <a:gd name="T67" fmla="*/ 74 h 80"/>
                <a:gd name="T68" fmla="*/ 24 w 80"/>
                <a:gd name="T69" fmla="*/ 78 h 80"/>
                <a:gd name="T70" fmla="*/ 32 w 80"/>
                <a:gd name="T71" fmla="*/ 80 h 80"/>
                <a:gd name="T72" fmla="*/ 40 w 80"/>
                <a:gd name="T7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40" y="80"/>
                  </a:moveTo>
                  <a:lnTo>
                    <a:pt x="40" y="80"/>
                  </a:lnTo>
                  <a:lnTo>
                    <a:pt x="48" y="80"/>
                  </a:lnTo>
                  <a:lnTo>
                    <a:pt x="54" y="78"/>
                  </a:lnTo>
                  <a:lnTo>
                    <a:pt x="62" y="74"/>
                  </a:lnTo>
                  <a:lnTo>
                    <a:pt x="68" y="68"/>
                  </a:lnTo>
                  <a:lnTo>
                    <a:pt x="72" y="62"/>
                  </a:lnTo>
                  <a:lnTo>
                    <a:pt x="76" y="56"/>
                  </a:lnTo>
                  <a:lnTo>
                    <a:pt x="78" y="48"/>
                  </a:lnTo>
                  <a:lnTo>
                    <a:pt x="80" y="40"/>
                  </a:lnTo>
                  <a:lnTo>
                    <a:pt x="80" y="40"/>
                  </a:lnTo>
                  <a:lnTo>
                    <a:pt x="78" y="32"/>
                  </a:lnTo>
                  <a:lnTo>
                    <a:pt x="76" y="24"/>
                  </a:lnTo>
                  <a:lnTo>
                    <a:pt x="72" y="18"/>
                  </a:lnTo>
                  <a:lnTo>
                    <a:pt x="68" y="12"/>
                  </a:lnTo>
                  <a:lnTo>
                    <a:pt x="62" y="6"/>
                  </a:lnTo>
                  <a:lnTo>
                    <a:pt x="54" y="2"/>
                  </a:lnTo>
                  <a:lnTo>
                    <a:pt x="48" y="0"/>
                  </a:lnTo>
                  <a:lnTo>
                    <a:pt x="40" y="0"/>
                  </a:lnTo>
                  <a:lnTo>
                    <a:pt x="40" y="0"/>
                  </a:lnTo>
                  <a:lnTo>
                    <a:pt x="32" y="0"/>
                  </a:lnTo>
                  <a:lnTo>
                    <a:pt x="24" y="2"/>
                  </a:lnTo>
                  <a:lnTo>
                    <a:pt x="16" y="6"/>
                  </a:lnTo>
                  <a:lnTo>
                    <a:pt x="10" y="12"/>
                  </a:lnTo>
                  <a:lnTo>
                    <a:pt x="6" y="18"/>
                  </a:lnTo>
                  <a:lnTo>
                    <a:pt x="2" y="24"/>
                  </a:lnTo>
                  <a:lnTo>
                    <a:pt x="0" y="32"/>
                  </a:lnTo>
                  <a:lnTo>
                    <a:pt x="0" y="40"/>
                  </a:lnTo>
                  <a:lnTo>
                    <a:pt x="0" y="40"/>
                  </a:lnTo>
                  <a:lnTo>
                    <a:pt x="0" y="48"/>
                  </a:lnTo>
                  <a:lnTo>
                    <a:pt x="2" y="56"/>
                  </a:lnTo>
                  <a:lnTo>
                    <a:pt x="6" y="62"/>
                  </a:lnTo>
                  <a:lnTo>
                    <a:pt x="10" y="68"/>
                  </a:lnTo>
                  <a:lnTo>
                    <a:pt x="16" y="74"/>
                  </a:lnTo>
                  <a:lnTo>
                    <a:pt x="24" y="78"/>
                  </a:lnTo>
                  <a:lnTo>
                    <a:pt x="32" y="80"/>
                  </a:lnTo>
                  <a:lnTo>
                    <a:pt x="4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1" name="Freeform 40">
              <a:extLst>
                <a:ext uri="{FF2B5EF4-FFF2-40B4-BE49-F238E27FC236}">
                  <a16:creationId xmlns:a16="http://schemas.microsoft.com/office/drawing/2014/main" id="{A61103AE-E28E-CD41-872F-BA82F6D2F9C1}"/>
                </a:ext>
              </a:extLst>
            </p:cNvPr>
            <p:cNvSpPr>
              <a:spLocks/>
            </p:cNvSpPr>
            <p:nvPr userDrawn="1"/>
          </p:nvSpPr>
          <p:spPr bwMode="auto">
            <a:xfrm>
              <a:off x="10857715" y="1632812"/>
              <a:ext cx="123267" cy="126511"/>
            </a:xfrm>
            <a:custGeom>
              <a:avLst/>
              <a:gdLst>
                <a:gd name="T0" fmla="*/ 76 w 76"/>
                <a:gd name="T1" fmla="*/ 38 h 78"/>
                <a:gd name="T2" fmla="*/ 76 w 76"/>
                <a:gd name="T3" fmla="*/ 38 h 78"/>
                <a:gd name="T4" fmla="*/ 76 w 76"/>
                <a:gd name="T5" fmla="*/ 46 h 78"/>
                <a:gd name="T6" fmla="*/ 74 w 76"/>
                <a:gd name="T7" fmla="*/ 54 h 78"/>
                <a:gd name="T8" fmla="*/ 70 w 76"/>
                <a:gd name="T9" fmla="*/ 60 h 78"/>
                <a:gd name="T10" fmla="*/ 66 w 76"/>
                <a:gd name="T11" fmla="*/ 66 h 78"/>
                <a:gd name="T12" fmla="*/ 60 w 76"/>
                <a:gd name="T13" fmla="*/ 70 h 78"/>
                <a:gd name="T14" fmla="*/ 54 w 76"/>
                <a:gd name="T15" fmla="*/ 74 h 78"/>
                <a:gd name="T16" fmla="*/ 46 w 76"/>
                <a:gd name="T17" fmla="*/ 76 h 78"/>
                <a:gd name="T18" fmla="*/ 38 w 76"/>
                <a:gd name="T19" fmla="*/ 78 h 78"/>
                <a:gd name="T20" fmla="*/ 38 w 76"/>
                <a:gd name="T21" fmla="*/ 78 h 78"/>
                <a:gd name="T22" fmla="*/ 30 w 76"/>
                <a:gd name="T23" fmla="*/ 76 h 78"/>
                <a:gd name="T24" fmla="*/ 24 w 76"/>
                <a:gd name="T25" fmla="*/ 74 h 78"/>
                <a:gd name="T26" fmla="*/ 16 w 76"/>
                <a:gd name="T27" fmla="*/ 70 h 78"/>
                <a:gd name="T28" fmla="*/ 12 w 76"/>
                <a:gd name="T29" fmla="*/ 66 h 78"/>
                <a:gd name="T30" fmla="*/ 6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0 h 78"/>
                <a:gd name="T48" fmla="*/ 16 w 76"/>
                <a:gd name="T49" fmla="*/ 6 h 78"/>
                <a:gd name="T50" fmla="*/ 24 w 76"/>
                <a:gd name="T51" fmla="*/ 2 h 78"/>
                <a:gd name="T52" fmla="*/ 30 w 76"/>
                <a:gd name="T53" fmla="*/ 0 h 78"/>
                <a:gd name="T54" fmla="*/ 38 w 76"/>
                <a:gd name="T55" fmla="*/ 0 h 78"/>
                <a:gd name="T56" fmla="*/ 38 w 76"/>
                <a:gd name="T57" fmla="*/ 0 h 78"/>
                <a:gd name="T58" fmla="*/ 46 w 76"/>
                <a:gd name="T59" fmla="*/ 0 h 78"/>
                <a:gd name="T60" fmla="*/ 54 w 76"/>
                <a:gd name="T61" fmla="*/ 2 h 78"/>
                <a:gd name="T62" fmla="*/ 60 w 76"/>
                <a:gd name="T63" fmla="*/ 6 h 78"/>
                <a:gd name="T64" fmla="*/ 66 w 76"/>
                <a:gd name="T65" fmla="*/ 10 h 78"/>
                <a:gd name="T66" fmla="*/ 70 w 76"/>
                <a:gd name="T67" fmla="*/ 16 h 78"/>
                <a:gd name="T68" fmla="*/ 74 w 76"/>
                <a:gd name="T69" fmla="*/ 24 h 78"/>
                <a:gd name="T70" fmla="*/ 76 w 76"/>
                <a:gd name="T71" fmla="*/ 30 h 78"/>
                <a:gd name="T72" fmla="*/ 76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38"/>
                  </a:moveTo>
                  <a:lnTo>
                    <a:pt x="76" y="38"/>
                  </a:lnTo>
                  <a:lnTo>
                    <a:pt x="76" y="46"/>
                  </a:lnTo>
                  <a:lnTo>
                    <a:pt x="74" y="54"/>
                  </a:lnTo>
                  <a:lnTo>
                    <a:pt x="70" y="60"/>
                  </a:lnTo>
                  <a:lnTo>
                    <a:pt x="66" y="66"/>
                  </a:lnTo>
                  <a:lnTo>
                    <a:pt x="60" y="70"/>
                  </a:lnTo>
                  <a:lnTo>
                    <a:pt x="54" y="74"/>
                  </a:lnTo>
                  <a:lnTo>
                    <a:pt x="46" y="76"/>
                  </a:lnTo>
                  <a:lnTo>
                    <a:pt x="38" y="78"/>
                  </a:lnTo>
                  <a:lnTo>
                    <a:pt x="38" y="78"/>
                  </a:lnTo>
                  <a:lnTo>
                    <a:pt x="30" y="76"/>
                  </a:lnTo>
                  <a:lnTo>
                    <a:pt x="24" y="74"/>
                  </a:lnTo>
                  <a:lnTo>
                    <a:pt x="16" y="70"/>
                  </a:lnTo>
                  <a:lnTo>
                    <a:pt x="12" y="66"/>
                  </a:lnTo>
                  <a:lnTo>
                    <a:pt x="6" y="60"/>
                  </a:lnTo>
                  <a:lnTo>
                    <a:pt x="2" y="54"/>
                  </a:lnTo>
                  <a:lnTo>
                    <a:pt x="0" y="46"/>
                  </a:lnTo>
                  <a:lnTo>
                    <a:pt x="0" y="38"/>
                  </a:lnTo>
                  <a:lnTo>
                    <a:pt x="0" y="38"/>
                  </a:lnTo>
                  <a:lnTo>
                    <a:pt x="0" y="30"/>
                  </a:lnTo>
                  <a:lnTo>
                    <a:pt x="2" y="24"/>
                  </a:lnTo>
                  <a:lnTo>
                    <a:pt x="6" y="16"/>
                  </a:lnTo>
                  <a:lnTo>
                    <a:pt x="12" y="10"/>
                  </a:lnTo>
                  <a:lnTo>
                    <a:pt x="16" y="6"/>
                  </a:lnTo>
                  <a:lnTo>
                    <a:pt x="24" y="2"/>
                  </a:lnTo>
                  <a:lnTo>
                    <a:pt x="30" y="0"/>
                  </a:lnTo>
                  <a:lnTo>
                    <a:pt x="38" y="0"/>
                  </a:lnTo>
                  <a:lnTo>
                    <a:pt x="38" y="0"/>
                  </a:lnTo>
                  <a:lnTo>
                    <a:pt x="46" y="0"/>
                  </a:lnTo>
                  <a:lnTo>
                    <a:pt x="54" y="2"/>
                  </a:lnTo>
                  <a:lnTo>
                    <a:pt x="60" y="6"/>
                  </a:lnTo>
                  <a:lnTo>
                    <a:pt x="66" y="10"/>
                  </a:lnTo>
                  <a:lnTo>
                    <a:pt x="70" y="16"/>
                  </a:lnTo>
                  <a:lnTo>
                    <a:pt x="74" y="24"/>
                  </a:lnTo>
                  <a:lnTo>
                    <a:pt x="76" y="30"/>
                  </a:lnTo>
                  <a:lnTo>
                    <a:pt x="76" y="3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2" name="Freeform 41">
              <a:extLst>
                <a:ext uri="{FF2B5EF4-FFF2-40B4-BE49-F238E27FC236}">
                  <a16:creationId xmlns:a16="http://schemas.microsoft.com/office/drawing/2014/main" id="{9346C0CC-5F33-4646-8774-8A6C2B6BDA2F}"/>
                </a:ext>
              </a:extLst>
            </p:cNvPr>
            <p:cNvSpPr>
              <a:spLocks/>
            </p:cNvSpPr>
            <p:nvPr userDrawn="1"/>
          </p:nvSpPr>
          <p:spPr bwMode="auto">
            <a:xfrm>
              <a:off x="10857715" y="1632812"/>
              <a:ext cx="123267" cy="126511"/>
            </a:xfrm>
            <a:custGeom>
              <a:avLst/>
              <a:gdLst>
                <a:gd name="T0" fmla="*/ 76 w 76"/>
                <a:gd name="T1" fmla="*/ 38 h 78"/>
                <a:gd name="T2" fmla="*/ 76 w 76"/>
                <a:gd name="T3" fmla="*/ 38 h 78"/>
                <a:gd name="T4" fmla="*/ 76 w 76"/>
                <a:gd name="T5" fmla="*/ 46 h 78"/>
                <a:gd name="T6" fmla="*/ 74 w 76"/>
                <a:gd name="T7" fmla="*/ 54 h 78"/>
                <a:gd name="T8" fmla="*/ 70 w 76"/>
                <a:gd name="T9" fmla="*/ 60 h 78"/>
                <a:gd name="T10" fmla="*/ 66 w 76"/>
                <a:gd name="T11" fmla="*/ 66 h 78"/>
                <a:gd name="T12" fmla="*/ 60 w 76"/>
                <a:gd name="T13" fmla="*/ 70 h 78"/>
                <a:gd name="T14" fmla="*/ 54 w 76"/>
                <a:gd name="T15" fmla="*/ 74 h 78"/>
                <a:gd name="T16" fmla="*/ 46 w 76"/>
                <a:gd name="T17" fmla="*/ 76 h 78"/>
                <a:gd name="T18" fmla="*/ 38 w 76"/>
                <a:gd name="T19" fmla="*/ 78 h 78"/>
                <a:gd name="T20" fmla="*/ 38 w 76"/>
                <a:gd name="T21" fmla="*/ 78 h 78"/>
                <a:gd name="T22" fmla="*/ 30 w 76"/>
                <a:gd name="T23" fmla="*/ 76 h 78"/>
                <a:gd name="T24" fmla="*/ 24 w 76"/>
                <a:gd name="T25" fmla="*/ 74 h 78"/>
                <a:gd name="T26" fmla="*/ 16 w 76"/>
                <a:gd name="T27" fmla="*/ 70 h 78"/>
                <a:gd name="T28" fmla="*/ 12 w 76"/>
                <a:gd name="T29" fmla="*/ 66 h 78"/>
                <a:gd name="T30" fmla="*/ 6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0 h 78"/>
                <a:gd name="T48" fmla="*/ 16 w 76"/>
                <a:gd name="T49" fmla="*/ 6 h 78"/>
                <a:gd name="T50" fmla="*/ 24 w 76"/>
                <a:gd name="T51" fmla="*/ 2 h 78"/>
                <a:gd name="T52" fmla="*/ 30 w 76"/>
                <a:gd name="T53" fmla="*/ 0 h 78"/>
                <a:gd name="T54" fmla="*/ 38 w 76"/>
                <a:gd name="T55" fmla="*/ 0 h 78"/>
                <a:gd name="T56" fmla="*/ 38 w 76"/>
                <a:gd name="T57" fmla="*/ 0 h 78"/>
                <a:gd name="T58" fmla="*/ 46 w 76"/>
                <a:gd name="T59" fmla="*/ 0 h 78"/>
                <a:gd name="T60" fmla="*/ 54 w 76"/>
                <a:gd name="T61" fmla="*/ 2 h 78"/>
                <a:gd name="T62" fmla="*/ 60 w 76"/>
                <a:gd name="T63" fmla="*/ 6 h 78"/>
                <a:gd name="T64" fmla="*/ 66 w 76"/>
                <a:gd name="T65" fmla="*/ 10 h 78"/>
                <a:gd name="T66" fmla="*/ 70 w 76"/>
                <a:gd name="T67" fmla="*/ 16 h 78"/>
                <a:gd name="T68" fmla="*/ 74 w 76"/>
                <a:gd name="T69" fmla="*/ 24 h 78"/>
                <a:gd name="T70" fmla="*/ 76 w 76"/>
                <a:gd name="T71" fmla="*/ 30 h 78"/>
                <a:gd name="T72" fmla="*/ 76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38"/>
                  </a:moveTo>
                  <a:lnTo>
                    <a:pt x="76" y="38"/>
                  </a:lnTo>
                  <a:lnTo>
                    <a:pt x="76" y="46"/>
                  </a:lnTo>
                  <a:lnTo>
                    <a:pt x="74" y="54"/>
                  </a:lnTo>
                  <a:lnTo>
                    <a:pt x="70" y="60"/>
                  </a:lnTo>
                  <a:lnTo>
                    <a:pt x="66" y="66"/>
                  </a:lnTo>
                  <a:lnTo>
                    <a:pt x="60" y="70"/>
                  </a:lnTo>
                  <a:lnTo>
                    <a:pt x="54" y="74"/>
                  </a:lnTo>
                  <a:lnTo>
                    <a:pt x="46" y="76"/>
                  </a:lnTo>
                  <a:lnTo>
                    <a:pt x="38" y="78"/>
                  </a:lnTo>
                  <a:lnTo>
                    <a:pt x="38" y="78"/>
                  </a:lnTo>
                  <a:lnTo>
                    <a:pt x="30" y="76"/>
                  </a:lnTo>
                  <a:lnTo>
                    <a:pt x="24" y="74"/>
                  </a:lnTo>
                  <a:lnTo>
                    <a:pt x="16" y="70"/>
                  </a:lnTo>
                  <a:lnTo>
                    <a:pt x="12" y="66"/>
                  </a:lnTo>
                  <a:lnTo>
                    <a:pt x="6" y="60"/>
                  </a:lnTo>
                  <a:lnTo>
                    <a:pt x="2" y="54"/>
                  </a:lnTo>
                  <a:lnTo>
                    <a:pt x="0" y="46"/>
                  </a:lnTo>
                  <a:lnTo>
                    <a:pt x="0" y="38"/>
                  </a:lnTo>
                  <a:lnTo>
                    <a:pt x="0" y="38"/>
                  </a:lnTo>
                  <a:lnTo>
                    <a:pt x="0" y="30"/>
                  </a:lnTo>
                  <a:lnTo>
                    <a:pt x="2" y="24"/>
                  </a:lnTo>
                  <a:lnTo>
                    <a:pt x="6" y="16"/>
                  </a:lnTo>
                  <a:lnTo>
                    <a:pt x="12" y="10"/>
                  </a:lnTo>
                  <a:lnTo>
                    <a:pt x="16" y="6"/>
                  </a:lnTo>
                  <a:lnTo>
                    <a:pt x="24" y="2"/>
                  </a:lnTo>
                  <a:lnTo>
                    <a:pt x="30" y="0"/>
                  </a:lnTo>
                  <a:lnTo>
                    <a:pt x="38" y="0"/>
                  </a:lnTo>
                  <a:lnTo>
                    <a:pt x="38" y="0"/>
                  </a:lnTo>
                  <a:lnTo>
                    <a:pt x="46" y="0"/>
                  </a:lnTo>
                  <a:lnTo>
                    <a:pt x="54" y="2"/>
                  </a:lnTo>
                  <a:lnTo>
                    <a:pt x="60" y="6"/>
                  </a:lnTo>
                  <a:lnTo>
                    <a:pt x="66" y="10"/>
                  </a:lnTo>
                  <a:lnTo>
                    <a:pt x="70" y="16"/>
                  </a:lnTo>
                  <a:lnTo>
                    <a:pt x="74" y="24"/>
                  </a:lnTo>
                  <a:lnTo>
                    <a:pt x="76" y="30"/>
                  </a:lnTo>
                  <a:lnTo>
                    <a:pt x="76"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3" name="Freeform 42">
              <a:extLst>
                <a:ext uri="{FF2B5EF4-FFF2-40B4-BE49-F238E27FC236}">
                  <a16:creationId xmlns:a16="http://schemas.microsoft.com/office/drawing/2014/main" id="{A3335E3D-C40A-6045-898F-49B399E7920F}"/>
                </a:ext>
              </a:extLst>
            </p:cNvPr>
            <p:cNvSpPr>
              <a:spLocks/>
            </p:cNvSpPr>
            <p:nvPr userDrawn="1"/>
          </p:nvSpPr>
          <p:spPr bwMode="auto">
            <a:xfrm>
              <a:off x="10851227" y="1769055"/>
              <a:ext cx="136243" cy="327631"/>
            </a:xfrm>
            <a:custGeom>
              <a:avLst/>
              <a:gdLst>
                <a:gd name="T0" fmla="*/ 14 w 84"/>
                <a:gd name="T1" fmla="*/ 18 h 202"/>
                <a:gd name="T2" fmla="*/ 14 w 84"/>
                <a:gd name="T3" fmla="*/ 18 h 202"/>
                <a:gd name="T4" fmla="*/ 18 w 84"/>
                <a:gd name="T5" fmla="*/ 10 h 202"/>
                <a:gd name="T6" fmla="*/ 24 w 84"/>
                <a:gd name="T7" fmla="*/ 4 h 202"/>
                <a:gd name="T8" fmla="*/ 28 w 84"/>
                <a:gd name="T9" fmla="*/ 2 h 202"/>
                <a:gd name="T10" fmla="*/ 32 w 84"/>
                <a:gd name="T11" fmla="*/ 0 h 202"/>
                <a:gd name="T12" fmla="*/ 32 w 84"/>
                <a:gd name="T13" fmla="*/ 0 h 202"/>
                <a:gd name="T14" fmla="*/ 42 w 84"/>
                <a:gd name="T15" fmla="*/ 0 h 202"/>
                <a:gd name="T16" fmla="*/ 54 w 84"/>
                <a:gd name="T17" fmla="*/ 2 h 202"/>
                <a:gd name="T18" fmla="*/ 60 w 84"/>
                <a:gd name="T19" fmla="*/ 6 h 202"/>
                <a:gd name="T20" fmla="*/ 66 w 84"/>
                <a:gd name="T21" fmla="*/ 10 h 202"/>
                <a:gd name="T22" fmla="*/ 70 w 84"/>
                <a:gd name="T23" fmla="*/ 14 h 202"/>
                <a:gd name="T24" fmla="*/ 74 w 84"/>
                <a:gd name="T25" fmla="*/ 24 h 202"/>
                <a:gd name="T26" fmla="*/ 74 w 84"/>
                <a:gd name="T27" fmla="*/ 24 h 202"/>
                <a:gd name="T28" fmla="*/ 78 w 84"/>
                <a:gd name="T29" fmla="*/ 46 h 202"/>
                <a:gd name="T30" fmla="*/ 82 w 84"/>
                <a:gd name="T31" fmla="*/ 72 h 202"/>
                <a:gd name="T32" fmla="*/ 84 w 84"/>
                <a:gd name="T33" fmla="*/ 98 h 202"/>
                <a:gd name="T34" fmla="*/ 84 w 84"/>
                <a:gd name="T35" fmla="*/ 118 h 202"/>
                <a:gd name="T36" fmla="*/ 84 w 84"/>
                <a:gd name="T37" fmla="*/ 118 h 202"/>
                <a:gd name="T38" fmla="*/ 84 w 84"/>
                <a:gd name="T39" fmla="*/ 152 h 202"/>
                <a:gd name="T40" fmla="*/ 80 w 84"/>
                <a:gd name="T41" fmla="*/ 166 h 202"/>
                <a:gd name="T42" fmla="*/ 76 w 84"/>
                <a:gd name="T43" fmla="*/ 176 h 202"/>
                <a:gd name="T44" fmla="*/ 76 w 84"/>
                <a:gd name="T45" fmla="*/ 176 h 202"/>
                <a:gd name="T46" fmla="*/ 68 w 84"/>
                <a:gd name="T47" fmla="*/ 186 h 202"/>
                <a:gd name="T48" fmla="*/ 56 w 84"/>
                <a:gd name="T49" fmla="*/ 196 h 202"/>
                <a:gd name="T50" fmla="*/ 48 w 84"/>
                <a:gd name="T51" fmla="*/ 200 h 202"/>
                <a:gd name="T52" fmla="*/ 42 w 84"/>
                <a:gd name="T53" fmla="*/ 202 h 202"/>
                <a:gd name="T54" fmla="*/ 36 w 84"/>
                <a:gd name="T55" fmla="*/ 202 h 202"/>
                <a:gd name="T56" fmla="*/ 30 w 84"/>
                <a:gd name="T57" fmla="*/ 200 h 202"/>
                <a:gd name="T58" fmla="*/ 30 w 84"/>
                <a:gd name="T59" fmla="*/ 200 h 202"/>
                <a:gd name="T60" fmla="*/ 18 w 84"/>
                <a:gd name="T61" fmla="*/ 192 h 202"/>
                <a:gd name="T62" fmla="*/ 10 w 84"/>
                <a:gd name="T63" fmla="*/ 182 h 202"/>
                <a:gd name="T64" fmla="*/ 4 w 84"/>
                <a:gd name="T65" fmla="*/ 170 h 202"/>
                <a:gd name="T66" fmla="*/ 2 w 84"/>
                <a:gd name="T67" fmla="*/ 152 h 202"/>
                <a:gd name="T68" fmla="*/ 2 w 84"/>
                <a:gd name="T69" fmla="*/ 152 h 202"/>
                <a:gd name="T70" fmla="*/ 0 w 84"/>
                <a:gd name="T71" fmla="*/ 122 h 202"/>
                <a:gd name="T72" fmla="*/ 2 w 84"/>
                <a:gd name="T73" fmla="*/ 86 h 202"/>
                <a:gd name="T74" fmla="*/ 6 w 84"/>
                <a:gd name="T75" fmla="*/ 48 h 202"/>
                <a:gd name="T76" fmla="*/ 10 w 84"/>
                <a:gd name="T77" fmla="*/ 30 h 202"/>
                <a:gd name="T78" fmla="*/ 14 w 84"/>
                <a:gd name="T79" fmla="*/ 1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202">
                  <a:moveTo>
                    <a:pt x="14" y="18"/>
                  </a:moveTo>
                  <a:lnTo>
                    <a:pt x="14" y="18"/>
                  </a:lnTo>
                  <a:lnTo>
                    <a:pt x="18" y="10"/>
                  </a:lnTo>
                  <a:lnTo>
                    <a:pt x="24" y="4"/>
                  </a:lnTo>
                  <a:lnTo>
                    <a:pt x="28" y="2"/>
                  </a:lnTo>
                  <a:lnTo>
                    <a:pt x="32" y="0"/>
                  </a:lnTo>
                  <a:lnTo>
                    <a:pt x="32" y="0"/>
                  </a:lnTo>
                  <a:lnTo>
                    <a:pt x="42" y="0"/>
                  </a:lnTo>
                  <a:lnTo>
                    <a:pt x="54" y="2"/>
                  </a:lnTo>
                  <a:lnTo>
                    <a:pt x="60" y="6"/>
                  </a:lnTo>
                  <a:lnTo>
                    <a:pt x="66" y="10"/>
                  </a:lnTo>
                  <a:lnTo>
                    <a:pt x="70" y="14"/>
                  </a:lnTo>
                  <a:lnTo>
                    <a:pt x="74" y="24"/>
                  </a:lnTo>
                  <a:lnTo>
                    <a:pt x="74" y="24"/>
                  </a:lnTo>
                  <a:lnTo>
                    <a:pt x="78" y="46"/>
                  </a:lnTo>
                  <a:lnTo>
                    <a:pt x="82" y="72"/>
                  </a:lnTo>
                  <a:lnTo>
                    <a:pt x="84" y="98"/>
                  </a:lnTo>
                  <a:lnTo>
                    <a:pt x="84" y="118"/>
                  </a:lnTo>
                  <a:lnTo>
                    <a:pt x="84" y="118"/>
                  </a:lnTo>
                  <a:lnTo>
                    <a:pt x="84" y="152"/>
                  </a:lnTo>
                  <a:lnTo>
                    <a:pt x="80" y="166"/>
                  </a:lnTo>
                  <a:lnTo>
                    <a:pt x="76" y="176"/>
                  </a:lnTo>
                  <a:lnTo>
                    <a:pt x="76" y="176"/>
                  </a:lnTo>
                  <a:lnTo>
                    <a:pt x="68" y="186"/>
                  </a:lnTo>
                  <a:lnTo>
                    <a:pt x="56" y="196"/>
                  </a:lnTo>
                  <a:lnTo>
                    <a:pt x="48" y="200"/>
                  </a:lnTo>
                  <a:lnTo>
                    <a:pt x="42" y="202"/>
                  </a:lnTo>
                  <a:lnTo>
                    <a:pt x="36" y="202"/>
                  </a:lnTo>
                  <a:lnTo>
                    <a:pt x="30" y="200"/>
                  </a:lnTo>
                  <a:lnTo>
                    <a:pt x="30" y="200"/>
                  </a:lnTo>
                  <a:lnTo>
                    <a:pt x="18" y="192"/>
                  </a:lnTo>
                  <a:lnTo>
                    <a:pt x="10" y="182"/>
                  </a:lnTo>
                  <a:lnTo>
                    <a:pt x="4" y="170"/>
                  </a:lnTo>
                  <a:lnTo>
                    <a:pt x="2" y="152"/>
                  </a:lnTo>
                  <a:lnTo>
                    <a:pt x="2" y="152"/>
                  </a:lnTo>
                  <a:lnTo>
                    <a:pt x="0" y="122"/>
                  </a:lnTo>
                  <a:lnTo>
                    <a:pt x="2" y="86"/>
                  </a:lnTo>
                  <a:lnTo>
                    <a:pt x="6" y="48"/>
                  </a:lnTo>
                  <a:lnTo>
                    <a:pt x="10" y="30"/>
                  </a:lnTo>
                  <a:lnTo>
                    <a:pt x="14" y="18"/>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4" name="Freeform 43">
              <a:extLst>
                <a:ext uri="{FF2B5EF4-FFF2-40B4-BE49-F238E27FC236}">
                  <a16:creationId xmlns:a16="http://schemas.microsoft.com/office/drawing/2014/main" id="{1D5664FA-0B7D-604F-A7B3-B86A9E3ED868}"/>
                </a:ext>
              </a:extLst>
            </p:cNvPr>
            <p:cNvSpPr>
              <a:spLocks/>
            </p:cNvSpPr>
            <p:nvPr userDrawn="1"/>
          </p:nvSpPr>
          <p:spPr bwMode="auto">
            <a:xfrm>
              <a:off x="10851227" y="1769055"/>
              <a:ext cx="136243" cy="327631"/>
            </a:xfrm>
            <a:custGeom>
              <a:avLst/>
              <a:gdLst>
                <a:gd name="T0" fmla="*/ 14 w 84"/>
                <a:gd name="T1" fmla="*/ 18 h 202"/>
                <a:gd name="T2" fmla="*/ 14 w 84"/>
                <a:gd name="T3" fmla="*/ 18 h 202"/>
                <a:gd name="T4" fmla="*/ 18 w 84"/>
                <a:gd name="T5" fmla="*/ 10 h 202"/>
                <a:gd name="T6" fmla="*/ 24 w 84"/>
                <a:gd name="T7" fmla="*/ 4 h 202"/>
                <a:gd name="T8" fmla="*/ 28 w 84"/>
                <a:gd name="T9" fmla="*/ 2 h 202"/>
                <a:gd name="T10" fmla="*/ 32 w 84"/>
                <a:gd name="T11" fmla="*/ 0 h 202"/>
                <a:gd name="T12" fmla="*/ 32 w 84"/>
                <a:gd name="T13" fmla="*/ 0 h 202"/>
                <a:gd name="T14" fmla="*/ 42 w 84"/>
                <a:gd name="T15" fmla="*/ 0 h 202"/>
                <a:gd name="T16" fmla="*/ 54 w 84"/>
                <a:gd name="T17" fmla="*/ 2 h 202"/>
                <a:gd name="T18" fmla="*/ 60 w 84"/>
                <a:gd name="T19" fmla="*/ 6 h 202"/>
                <a:gd name="T20" fmla="*/ 66 w 84"/>
                <a:gd name="T21" fmla="*/ 10 h 202"/>
                <a:gd name="T22" fmla="*/ 70 w 84"/>
                <a:gd name="T23" fmla="*/ 14 h 202"/>
                <a:gd name="T24" fmla="*/ 74 w 84"/>
                <a:gd name="T25" fmla="*/ 24 h 202"/>
                <a:gd name="T26" fmla="*/ 74 w 84"/>
                <a:gd name="T27" fmla="*/ 24 h 202"/>
                <a:gd name="T28" fmla="*/ 78 w 84"/>
                <a:gd name="T29" fmla="*/ 46 h 202"/>
                <a:gd name="T30" fmla="*/ 82 w 84"/>
                <a:gd name="T31" fmla="*/ 72 h 202"/>
                <a:gd name="T32" fmla="*/ 84 w 84"/>
                <a:gd name="T33" fmla="*/ 98 h 202"/>
                <a:gd name="T34" fmla="*/ 84 w 84"/>
                <a:gd name="T35" fmla="*/ 118 h 202"/>
                <a:gd name="T36" fmla="*/ 84 w 84"/>
                <a:gd name="T37" fmla="*/ 118 h 202"/>
                <a:gd name="T38" fmla="*/ 84 w 84"/>
                <a:gd name="T39" fmla="*/ 152 h 202"/>
                <a:gd name="T40" fmla="*/ 80 w 84"/>
                <a:gd name="T41" fmla="*/ 166 h 202"/>
                <a:gd name="T42" fmla="*/ 76 w 84"/>
                <a:gd name="T43" fmla="*/ 176 h 202"/>
                <a:gd name="T44" fmla="*/ 76 w 84"/>
                <a:gd name="T45" fmla="*/ 176 h 202"/>
                <a:gd name="T46" fmla="*/ 68 w 84"/>
                <a:gd name="T47" fmla="*/ 186 h 202"/>
                <a:gd name="T48" fmla="*/ 56 w 84"/>
                <a:gd name="T49" fmla="*/ 196 h 202"/>
                <a:gd name="T50" fmla="*/ 48 w 84"/>
                <a:gd name="T51" fmla="*/ 200 h 202"/>
                <a:gd name="T52" fmla="*/ 42 w 84"/>
                <a:gd name="T53" fmla="*/ 202 h 202"/>
                <a:gd name="T54" fmla="*/ 36 w 84"/>
                <a:gd name="T55" fmla="*/ 202 h 202"/>
                <a:gd name="T56" fmla="*/ 30 w 84"/>
                <a:gd name="T57" fmla="*/ 200 h 202"/>
                <a:gd name="T58" fmla="*/ 30 w 84"/>
                <a:gd name="T59" fmla="*/ 200 h 202"/>
                <a:gd name="T60" fmla="*/ 18 w 84"/>
                <a:gd name="T61" fmla="*/ 192 h 202"/>
                <a:gd name="T62" fmla="*/ 10 w 84"/>
                <a:gd name="T63" fmla="*/ 182 h 202"/>
                <a:gd name="T64" fmla="*/ 4 w 84"/>
                <a:gd name="T65" fmla="*/ 170 h 202"/>
                <a:gd name="T66" fmla="*/ 2 w 84"/>
                <a:gd name="T67" fmla="*/ 152 h 202"/>
                <a:gd name="T68" fmla="*/ 2 w 84"/>
                <a:gd name="T69" fmla="*/ 152 h 202"/>
                <a:gd name="T70" fmla="*/ 0 w 84"/>
                <a:gd name="T71" fmla="*/ 122 h 202"/>
                <a:gd name="T72" fmla="*/ 2 w 84"/>
                <a:gd name="T73" fmla="*/ 86 h 202"/>
                <a:gd name="T74" fmla="*/ 6 w 84"/>
                <a:gd name="T75" fmla="*/ 48 h 202"/>
                <a:gd name="T76" fmla="*/ 10 w 84"/>
                <a:gd name="T77" fmla="*/ 30 h 202"/>
                <a:gd name="T78" fmla="*/ 14 w 84"/>
                <a:gd name="T79" fmla="*/ 1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202">
                  <a:moveTo>
                    <a:pt x="14" y="18"/>
                  </a:moveTo>
                  <a:lnTo>
                    <a:pt x="14" y="18"/>
                  </a:lnTo>
                  <a:lnTo>
                    <a:pt x="18" y="10"/>
                  </a:lnTo>
                  <a:lnTo>
                    <a:pt x="24" y="4"/>
                  </a:lnTo>
                  <a:lnTo>
                    <a:pt x="28" y="2"/>
                  </a:lnTo>
                  <a:lnTo>
                    <a:pt x="32" y="0"/>
                  </a:lnTo>
                  <a:lnTo>
                    <a:pt x="32" y="0"/>
                  </a:lnTo>
                  <a:lnTo>
                    <a:pt x="42" y="0"/>
                  </a:lnTo>
                  <a:lnTo>
                    <a:pt x="54" y="2"/>
                  </a:lnTo>
                  <a:lnTo>
                    <a:pt x="60" y="6"/>
                  </a:lnTo>
                  <a:lnTo>
                    <a:pt x="66" y="10"/>
                  </a:lnTo>
                  <a:lnTo>
                    <a:pt x="70" y="14"/>
                  </a:lnTo>
                  <a:lnTo>
                    <a:pt x="74" y="24"/>
                  </a:lnTo>
                  <a:lnTo>
                    <a:pt x="74" y="24"/>
                  </a:lnTo>
                  <a:lnTo>
                    <a:pt x="78" y="46"/>
                  </a:lnTo>
                  <a:lnTo>
                    <a:pt x="82" y="72"/>
                  </a:lnTo>
                  <a:lnTo>
                    <a:pt x="84" y="98"/>
                  </a:lnTo>
                  <a:lnTo>
                    <a:pt x="84" y="118"/>
                  </a:lnTo>
                  <a:lnTo>
                    <a:pt x="84" y="118"/>
                  </a:lnTo>
                  <a:lnTo>
                    <a:pt x="84" y="152"/>
                  </a:lnTo>
                  <a:lnTo>
                    <a:pt x="80" y="166"/>
                  </a:lnTo>
                  <a:lnTo>
                    <a:pt x="76" y="176"/>
                  </a:lnTo>
                  <a:lnTo>
                    <a:pt x="76" y="176"/>
                  </a:lnTo>
                  <a:lnTo>
                    <a:pt x="68" y="186"/>
                  </a:lnTo>
                  <a:lnTo>
                    <a:pt x="56" y="196"/>
                  </a:lnTo>
                  <a:lnTo>
                    <a:pt x="48" y="200"/>
                  </a:lnTo>
                  <a:lnTo>
                    <a:pt x="42" y="202"/>
                  </a:lnTo>
                  <a:lnTo>
                    <a:pt x="36" y="202"/>
                  </a:lnTo>
                  <a:lnTo>
                    <a:pt x="30" y="200"/>
                  </a:lnTo>
                  <a:lnTo>
                    <a:pt x="30" y="200"/>
                  </a:lnTo>
                  <a:lnTo>
                    <a:pt x="18" y="192"/>
                  </a:lnTo>
                  <a:lnTo>
                    <a:pt x="10" y="182"/>
                  </a:lnTo>
                  <a:lnTo>
                    <a:pt x="4" y="170"/>
                  </a:lnTo>
                  <a:lnTo>
                    <a:pt x="2" y="152"/>
                  </a:lnTo>
                  <a:lnTo>
                    <a:pt x="2" y="152"/>
                  </a:lnTo>
                  <a:lnTo>
                    <a:pt x="0" y="122"/>
                  </a:lnTo>
                  <a:lnTo>
                    <a:pt x="2" y="86"/>
                  </a:lnTo>
                  <a:lnTo>
                    <a:pt x="6" y="48"/>
                  </a:lnTo>
                  <a:lnTo>
                    <a:pt x="10" y="30"/>
                  </a:lnTo>
                  <a:lnTo>
                    <a:pt x="14" y="18"/>
                  </a:lnTo>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5" name="Freeform 44">
              <a:extLst>
                <a:ext uri="{FF2B5EF4-FFF2-40B4-BE49-F238E27FC236}">
                  <a16:creationId xmlns:a16="http://schemas.microsoft.com/office/drawing/2014/main" id="{4BD98C25-BBC5-8346-8083-2BF0AE1C7661}"/>
                </a:ext>
              </a:extLst>
            </p:cNvPr>
            <p:cNvSpPr>
              <a:spLocks/>
            </p:cNvSpPr>
            <p:nvPr userDrawn="1"/>
          </p:nvSpPr>
          <p:spPr bwMode="auto">
            <a:xfrm>
              <a:off x="10886910" y="2057760"/>
              <a:ext cx="64878" cy="249778"/>
            </a:xfrm>
            <a:custGeom>
              <a:avLst/>
              <a:gdLst>
                <a:gd name="T0" fmla="*/ 0 w 40"/>
                <a:gd name="T1" fmla="*/ 2 h 154"/>
                <a:gd name="T2" fmla="*/ 0 w 40"/>
                <a:gd name="T3" fmla="*/ 124 h 154"/>
                <a:gd name="T4" fmla="*/ 0 w 40"/>
                <a:gd name="T5" fmla="*/ 124 h 154"/>
                <a:gd name="T6" fmla="*/ 2 w 40"/>
                <a:gd name="T7" fmla="*/ 142 h 154"/>
                <a:gd name="T8" fmla="*/ 6 w 40"/>
                <a:gd name="T9" fmla="*/ 150 h 154"/>
                <a:gd name="T10" fmla="*/ 10 w 40"/>
                <a:gd name="T11" fmla="*/ 152 h 154"/>
                <a:gd name="T12" fmla="*/ 16 w 40"/>
                <a:gd name="T13" fmla="*/ 154 h 154"/>
                <a:gd name="T14" fmla="*/ 16 w 40"/>
                <a:gd name="T15" fmla="*/ 154 h 154"/>
                <a:gd name="T16" fmla="*/ 22 w 40"/>
                <a:gd name="T17" fmla="*/ 154 h 154"/>
                <a:gd name="T18" fmla="*/ 28 w 40"/>
                <a:gd name="T19" fmla="*/ 152 h 154"/>
                <a:gd name="T20" fmla="*/ 30 w 40"/>
                <a:gd name="T21" fmla="*/ 150 h 154"/>
                <a:gd name="T22" fmla="*/ 32 w 40"/>
                <a:gd name="T23" fmla="*/ 148 h 154"/>
                <a:gd name="T24" fmla="*/ 38 w 40"/>
                <a:gd name="T25" fmla="*/ 134 h 154"/>
                <a:gd name="T26" fmla="*/ 38 w 40"/>
                <a:gd name="T27" fmla="*/ 134 h 154"/>
                <a:gd name="T28" fmla="*/ 38 w 40"/>
                <a:gd name="T29" fmla="*/ 122 h 154"/>
                <a:gd name="T30" fmla="*/ 40 w 40"/>
                <a:gd name="T31" fmla="*/ 106 h 154"/>
                <a:gd name="T32" fmla="*/ 40 w 40"/>
                <a:gd name="T33" fmla="*/ 64 h 154"/>
                <a:gd name="T34" fmla="*/ 40 w 40"/>
                <a:gd name="T35" fmla="*/ 4 h 154"/>
                <a:gd name="T36" fmla="*/ 40 w 40"/>
                <a:gd name="T37" fmla="*/ 4 h 154"/>
                <a:gd name="T38" fmla="*/ 38 w 40"/>
                <a:gd name="T39" fmla="*/ 0 h 154"/>
                <a:gd name="T40" fmla="*/ 34 w 40"/>
                <a:gd name="T41" fmla="*/ 0 h 154"/>
                <a:gd name="T42" fmla="*/ 20 w 40"/>
                <a:gd name="T43" fmla="*/ 0 h 154"/>
                <a:gd name="T44" fmla="*/ 0 w 40"/>
                <a:gd name="T45"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54">
                  <a:moveTo>
                    <a:pt x="0" y="2"/>
                  </a:moveTo>
                  <a:lnTo>
                    <a:pt x="0" y="124"/>
                  </a:lnTo>
                  <a:lnTo>
                    <a:pt x="0" y="124"/>
                  </a:lnTo>
                  <a:lnTo>
                    <a:pt x="2" y="142"/>
                  </a:lnTo>
                  <a:lnTo>
                    <a:pt x="6" y="150"/>
                  </a:lnTo>
                  <a:lnTo>
                    <a:pt x="10" y="152"/>
                  </a:lnTo>
                  <a:lnTo>
                    <a:pt x="16" y="154"/>
                  </a:lnTo>
                  <a:lnTo>
                    <a:pt x="16" y="154"/>
                  </a:lnTo>
                  <a:lnTo>
                    <a:pt x="22" y="154"/>
                  </a:lnTo>
                  <a:lnTo>
                    <a:pt x="28" y="152"/>
                  </a:lnTo>
                  <a:lnTo>
                    <a:pt x="30" y="150"/>
                  </a:lnTo>
                  <a:lnTo>
                    <a:pt x="32" y="148"/>
                  </a:lnTo>
                  <a:lnTo>
                    <a:pt x="38" y="134"/>
                  </a:lnTo>
                  <a:lnTo>
                    <a:pt x="38" y="134"/>
                  </a:lnTo>
                  <a:lnTo>
                    <a:pt x="38" y="122"/>
                  </a:lnTo>
                  <a:lnTo>
                    <a:pt x="40" y="106"/>
                  </a:lnTo>
                  <a:lnTo>
                    <a:pt x="40" y="64"/>
                  </a:lnTo>
                  <a:lnTo>
                    <a:pt x="40" y="4"/>
                  </a:lnTo>
                  <a:lnTo>
                    <a:pt x="40" y="4"/>
                  </a:lnTo>
                  <a:lnTo>
                    <a:pt x="38" y="0"/>
                  </a:lnTo>
                  <a:lnTo>
                    <a:pt x="34" y="0"/>
                  </a:lnTo>
                  <a:lnTo>
                    <a:pt x="20" y="0"/>
                  </a:lnTo>
                  <a:lnTo>
                    <a:pt x="0" y="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6" name="Freeform 45">
              <a:extLst>
                <a:ext uri="{FF2B5EF4-FFF2-40B4-BE49-F238E27FC236}">
                  <a16:creationId xmlns:a16="http://schemas.microsoft.com/office/drawing/2014/main" id="{A2FDBC5B-FB1E-CA43-A10D-C6FEE337294A}"/>
                </a:ext>
              </a:extLst>
            </p:cNvPr>
            <p:cNvSpPr>
              <a:spLocks/>
            </p:cNvSpPr>
            <p:nvPr userDrawn="1"/>
          </p:nvSpPr>
          <p:spPr bwMode="auto">
            <a:xfrm>
              <a:off x="10886910" y="2057760"/>
              <a:ext cx="64878" cy="249778"/>
            </a:xfrm>
            <a:custGeom>
              <a:avLst/>
              <a:gdLst>
                <a:gd name="T0" fmla="*/ 0 w 40"/>
                <a:gd name="T1" fmla="*/ 2 h 154"/>
                <a:gd name="T2" fmla="*/ 0 w 40"/>
                <a:gd name="T3" fmla="*/ 124 h 154"/>
                <a:gd name="T4" fmla="*/ 0 w 40"/>
                <a:gd name="T5" fmla="*/ 124 h 154"/>
                <a:gd name="T6" fmla="*/ 2 w 40"/>
                <a:gd name="T7" fmla="*/ 142 h 154"/>
                <a:gd name="T8" fmla="*/ 6 w 40"/>
                <a:gd name="T9" fmla="*/ 150 h 154"/>
                <a:gd name="T10" fmla="*/ 10 w 40"/>
                <a:gd name="T11" fmla="*/ 152 h 154"/>
                <a:gd name="T12" fmla="*/ 16 w 40"/>
                <a:gd name="T13" fmla="*/ 154 h 154"/>
                <a:gd name="T14" fmla="*/ 16 w 40"/>
                <a:gd name="T15" fmla="*/ 154 h 154"/>
                <a:gd name="T16" fmla="*/ 22 w 40"/>
                <a:gd name="T17" fmla="*/ 154 h 154"/>
                <a:gd name="T18" fmla="*/ 28 w 40"/>
                <a:gd name="T19" fmla="*/ 152 h 154"/>
                <a:gd name="T20" fmla="*/ 30 w 40"/>
                <a:gd name="T21" fmla="*/ 150 h 154"/>
                <a:gd name="T22" fmla="*/ 32 w 40"/>
                <a:gd name="T23" fmla="*/ 148 h 154"/>
                <a:gd name="T24" fmla="*/ 38 w 40"/>
                <a:gd name="T25" fmla="*/ 134 h 154"/>
                <a:gd name="T26" fmla="*/ 38 w 40"/>
                <a:gd name="T27" fmla="*/ 134 h 154"/>
                <a:gd name="T28" fmla="*/ 38 w 40"/>
                <a:gd name="T29" fmla="*/ 122 h 154"/>
                <a:gd name="T30" fmla="*/ 40 w 40"/>
                <a:gd name="T31" fmla="*/ 106 h 154"/>
                <a:gd name="T32" fmla="*/ 40 w 40"/>
                <a:gd name="T33" fmla="*/ 64 h 154"/>
                <a:gd name="T34" fmla="*/ 40 w 40"/>
                <a:gd name="T35" fmla="*/ 4 h 154"/>
                <a:gd name="T36" fmla="*/ 40 w 40"/>
                <a:gd name="T37" fmla="*/ 4 h 154"/>
                <a:gd name="T38" fmla="*/ 38 w 40"/>
                <a:gd name="T39" fmla="*/ 0 h 154"/>
                <a:gd name="T40" fmla="*/ 34 w 40"/>
                <a:gd name="T41" fmla="*/ 0 h 154"/>
                <a:gd name="T42" fmla="*/ 20 w 40"/>
                <a:gd name="T43" fmla="*/ 0 h 154"/>
                <a:gd name="T44" fmla="*/ 0 w 40"/>
                <a:gd name="T45"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154">
                  <a:moveTo>
                    <a:pt x="0" y="2"/>
                  </a:moveTo>
                  <a:lnTo>
                    <a:pt x="0" y="124"/>
                  </a:lnTo>
                  <a:lnTo>
                    <a:pt x="0" y="124"/>
                  </a:lnTo>
                  <a:lnTo>
                    <a:pt x="2" y="142"/>
                  </a:lnTo>
                  <a:lnTo>
                    <a:pt x="6" y="150"/>
                  </a:lnTo>
                  <a:lnTo>
                    <a:pt x="10" y="152"/>
                  </a:lnTo>
                  <a:lnTo>
                    <a:pt x="16" y="154"/>
                  </a:lnTo>
                  <a:lnTo>
                    <a:pt x="16" y="154"/>
                  </a:lnTo>
                  <a:lnTo>
                    <a:pt x="22" y="154"/>
                  </a:lnTo>
                  <a:lnTo>
                    <a:pt x="28" y="152"/>
                  </a:lnTo>
                  <a:lnTo>
                    <a:pt x="30" y="150"/>
                  </a:lnTo>
                  <a:lnTo>
                    <a:pt x="32" y="148"/>
                  </a:lnTo>
                  <a:lnTo>
                    <a:pt x="38" y="134"/>
                  </a:lnTo>
                  <a:lnTo>
                    <a:pt x="38" y="134"/>
                  </a:lnTo>
                  <a:lnTo>
                    <a:pt x="38" y="122"/>
                  </a:lnTo>
                  <a:lnTo>
                    <a:pt x="40" y="106"/>
                  </a:lnTo>
                  <a:lnTo>
                    <a:pt x="40" y="64"/>
                  </a:lnTo>
                  <a:lnTo>
                    <a:pt x="40" y="4"/>
                  </a:lnTo>
                  <a:lnTo>
                    <a:pt x="40" y="4"/>
                  </a:lnTo>
                  <a:lnTo>
                    <a:pt x="38" y="0"/>
                  </a:lnTo>
                  <a:lnTo>
                    <a:pt x="34" y="0"/>
                  </a:lnTo>
                  <a:lnTo>
                    <a:pt x="2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7" name="Line 46">
              <a:extLst>
                <a:ext uri="{FF2B5EF4-FFF2-40B4-BE49-F238E27FC236}">
                  <a16:creationId xmlns:a16="http://schemas.microsoft.com/office/drawing/2014/main" id="{2DF900B6-00EB-BE4E-BE75-85D23DC4AB6D}"/>
                </a:ext>
              </a:extLst>
            </p:cNvPr>
            <p:cNvSpPr>
              <a:spLocks noChangeShapeType="1"/>
            </p:cNvSpPr>
            <p:nvPr userDrawn="1"/>
          </p:nvSpPr>
          <p:spPr bwMode="auto">
            <a:xfrm>
              <a:off x="10439255" y="2005858"/>
              <a:ext cx="343851" cy="0"/>
            </a:xfrm>
            <a:prstGeom prst="line">
              <a:avLst/>
            </a:prstGeom>
            <a:noFill/>
            <a:ln w="15875">
              <a:solidFill>
                <a:srgbClr val="808285"/>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8" name="Line 47">
              <a:extLst>
                <a:ext uri="{FF2B5EF4-FFF2-40B4-BE49-F238E27FC236}">
                  <a16:creationId xmlns:a16="http://schemas.microsoft.com/office/drawing/2014/main" id="{C8333D6A-C1A6-C547-96EB-D71DB055537C}"/>
                </a:ext>
              </a:extLst>
            </p:cNvPr>
            <p:cNvSpPr>
              <a:spLocks noChangeShapeType="1"/>
            </p:cNvSpPr>
            <p:nvPr userDrawn="1"/>
          </p:nvSpPr>
          <p:spPr bwMode="auto">
            <a:xfrm>
              <a:off x="10439255" y="1970175"/>
              <a:ext cx="0" cy="71365"/>
            </a:xfrm>
            <a:prstGeom prst="line">
              <a:avLst/>
            </a:prstGeom>
            <a:noFill/>
            <a:ln w="15875">
              <a:solidFill>
                <a:srgbClr val="808285"/>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99" name="Line 48">
              <a:extLst>
                <a:ext uri="{FF2B5EF4-FFF2-40B4-BE49-F238E27FC236}">
                  <a16:creationId xmlns:a16="http://schemas.microsoft.com/office/drawing/2014/main" id="{2419E61F-B37E-7546-BD17-5788F2988595}"/>
                </a:ext>
              </a:extLst>
            </p:cNvPr>
            <p:cNvSpPr>
              <a:spLocks noChangeShapeType="1"/>
            </p:cNvSpPr>
            <p:nvPr userDrawn="1"/>
          </p:nvSpPr>
          <p:spPr bwMode="auto">
            <a:xfrm>
              <a:off x="10783106" y="1970175"/>
              <a:ext cx="0" cy="71365"/>
            </a:xfrm>
            <a:prstGeom prst="line">
              <a:avLst/>
            </a:prstGeom>
            <a:noFill/>
            <a:ln w="15875">
              <a:solidFill>
                <a:srgbClr val="808285"/>
              </a:solidFill>
              <a:prstDash val="solid"/>
              <a:round/>
              <a:headEnd/>
              <a:tailEnd/>
            </a:ln>
            <a:extLst>
              <a:ext uri="{909E8E84-426E-40DD-AFC4-6F175D3DCCD1}">
                <a14:hiddenFill xmlns:a14="http://schemas.microsoft.com/office/drawing/2010/main">
                  <a:noFill/>
                </a14:hiddenFill>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51"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44" name="Rectangle 143">
              <a:extLst>
                <a:ext uri="{FF2B5EF4-FFF2-40B4-BE49-F238E27FC236}">
                  <a16:creationId xmlns:a16="http://schemas.microsoft.com/office/drawing/2014/main" id="{F242CE15-0F8D-4F4A-947E-9D1F9A7C5925}"/>
                </a:ext>
              </a:extLst>
            </p:cNvPr>
            <p:cNvSpPr/>
            <p:nvPr userDrawn="1"/>
          </p:nvSpPr>
          <p:spPr>
            <a:xfrm>
              <a:off x="10377653" y="2031810"/>
              <a:ext cx="449050" cy="284143"/>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lstStyle/>
            <a:p>
              <a:pPr algn="ctr"/>
              <a:r>
                <a:rPr lang="en-GB" sz="600" dirty="0">
                  <a:solidFill>
                    <a:schemeClr val="bg2">
                      <a:lumMod val="50000"/>
                    </a:schemeClr>
                  </a:solidFill>
                  <a:latin typeface="ShellMedium" pitchFamily="2" charset="0"/>
                </a:rPr>
                <a:t>1,5 – 2 m</a:t>
              </a:r>
            </a:p>
          </p:txBody>
        </p:sp>
      </p:grpSp>
      <p:grpSp>
        <p:nvGrpSpPr>
          <p:cNvPr id="148" name="Group 4">
            <a:extLst>
              <a:ext uri="{FF2B5EF4-FFF2-40B4-BE49-F238E27FC236}">
                <a16:creationId xmlns:a16="http://schemas.microsoft.com/office/drawing/2014/main" id="{D8572B63-CA50-D441-800A-019E083AE0DC}"/>
              </a:ext>
            </a:extLst>
          </p:cNvPr>
          <p:cNvGrpSpPr>
            <a:grpSpLocks noChangeAspect="1"/>
          </p:cNvGrpSpPr>
          <p:nvPr/>
        </p:nvGrpSpPr>
        <p:grpSpPr bwMode="auto">
          <a:xfrm>
            <a:off x="4454646" y="1864613"/>
            <a:ext cx="600969" cy="485398"/>
            <a:chOff x="3656" y="2109"/>
            <a:chExt cx="416" cy="336"/>
          </a:xfrm>
        </p:grpSpPr>
        <p:sp>
          <p:nvSpPr>
            <p:cNvPr id="149" name="Freeform 5">
              <a:extLst>
                <a:ext uri="{FF2B5EF4-FFF2-40B4-BE49-F238E27FC236}">
                  <a16:creationId xmlns:a16="http://schemas.microsoft.com/office/drawing/2014/main" id="{DA1BF201-9AAB-6D43-8855-41AAEE03D38F}"/>
                </a:ext>
              </a:extLst>
            </p:cNvPr>
            <p:cNvSpPr>
              <a:spLocks/>
            </p:cNvSpPr>
            <p:nvPr/>
          </p:nvSpPr>
          <p:spPr bwMode="auto">
            <a:xfrm>
              <a:off x="3800" y="2109"/>
              <a:ext cx="272" cy="186"/>
            </a:xfrm>
            <a:custGeom>
              <a:avLst/>
              <a:gdLst>
                <a:gd name="T0" fmla="*/ 252 w 272"/>
                <a:gd name="T1" fmla="*/ 54 h 186"/>
                <a:gd name="T2" fmla="*/ 200 w 272"/>
                <a:gd name="T3" fmla="*/ 0 h 186"/>
                <a:gd name="T4" fmla="*/ 166 w 272"/>
                <a:gd name="T5" fmla="*/ 32 h 186"/>
                <a:gd name="T6" fmla="*/ 142 w 272"/>
                <a:gd name="T7" fmla="*/ 50 h 186"/>
                <a:gd name="T8" fmla="*/ 132 w 272"/>
                <a:gd name="T9" fmla="*/ 56 h 186"/>
                <a:gd name="T10" fmla="*/ 128 w 272"/>
                <a:gd name="T11" fmla="*/ 58 h 186"/>
                <a:gd name="T12" fmla="*/ 94 w 272"/>
                <a:gd name="T13" fmla="*/ 56 h 186"/>
                <a:gd name="T14" fmla="*/ 64 w 272"/>
                <a:gd name="T15" fmla="*/ 58 h 186"/>
                <a:gd name="T16" fmla="*/ 42 w 272"/>
                <a:gd name="T17" fmla="*/ 66 h 186"/>
                <a:gd name="T18" fmla="*/ 34 w 272"/>
                <a:gd name="T19" fmla="*/ 70 h 186"/>
                <a:gd name="T20" fmla="*/ 14 w 272"/>
                <a:gd name="T21" fmla="*/ 110 h 186"/>
                <a:gd name="T22" fmla="*/ 36 w 272"/>
                <a:gd name="T23" fmla="*/ 104 h 186"/>
                <a:gd name="T24" fmla="*/ 62 w 272"/>
                <a:gd name="T25" fmla="*/ 92 h 186"/>
                <a:gd name="T26" fmla="*/ 76 w 272"/>
                <a:gd name="T27" fmla="*/ 100 h 186"/>
                <a:gd name="T28" fmla="*/ 58 w 272"/>
                <a:gd name="T29" fmla="*/ 122 h 186"/>
                <a:gd name="T30" fmla="*/ 74 w 272"/>
                <a:gd name="T31" fmla="*/ 132 h 186"/>
                <a:gd name="T32" fmla="*/ 78 w 272"/>
                <a:gd name="T33" fmla="*/ 148 h 186"/>
                <a:gd name="T34" fmla="*/ 72 w 272"/>
                <a:gd name="T35" fmla="*/ 166 h 186"/>
                <a:gd name="T36" fmla="*/ 56 w 272"/>
                <a:gd name="T37" fmla="*/ 176 h 186"/>
                <a:gd name="T38" fmla="*/ 62 w 272"/>
                <a:gd name="T39" fmla="*/ 182 h 186"/>
                <a:gd name="T40" fmla="*/ 136 w 272"/>
                <a:gd name="T41" fmla="*/ 186 h 186"/>
                <a:gd name="T42" fmla="*/ 116 w 272"/>
                <a:gd name="T43" fmla="*/ 176 h 186"/>
                <a:gd name="T44" fmla="*/ 94 w 272"/>
                <a:gd name="T45" fmla="*/ 168 h 186"/>
                <a:gd name="T46" fmla="*/ 86 w 272"/>
                <a:gd name="T47" fmla="*/ 154 h 186"/>
                <a:gd name="T48" fmla="*/ 86 w 272"/>
                <a:gd name="T49" fmla="*/ 128 h 186"/>
                <a:gd name="T50" fmla="*/ 126 w 272"/>
                <a:gd name="T51" fmla="*/ 130 h 186"/>
                <a:gd name="T52" fmla="*/ 156 w 272"/>
                <a:gd name="T53" fmla="*/ 138 h 186"/>
                <a:gd name="T54" fmla="*/ 170 w 272"/>
                <a:gd name="T55" fmla="*/ 144 h 186"/>
                <a:gd name="T56" fmla="*/ 180 w 272"/>
                <a:gd name="T57" fmla="*/ 150 h 186"/>
                <a:gd name="T58" fmla="*/ 202 w 272"/>
                <a:gd name="T59" fmla="*/ 164 h 186"/>
                <a:gd name="T60" fmla="*/ 202 w 272"/>
                <a:gd name="T61" fmla="*/ 160 h 186"/>
                <a:gd name="T62" fmla="*/ 204 w 272"/>
                <a:gd name="T63" fmla="*/ 154 h 186"/>
                <a:gd name="T64" fmla="*/ 214 w 272"/>
                <a:gd name="T65" fmla="*/ 136 h 186"/>
                <a:gd name="T66" fmla="*/ 258 w 272"/>
                <a:gd name="T67" fmla="*/ 8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2" h="186">
                  <a:moveTo>
                    <a:pt x="272" y="74"/>
                  </a:moveTo>
                  <a:lnTo>
                    <a:pt x="252" y="54"/>
                  </a:lnTo>
                  <a:lnTo>
                    <a:pt x="220" y="20"/>
                  </a:lnTo>
                  <a:lnTo>
                    <a:pt x="200" y="0"/>
                  </a:lnTo>
                  <a:lnTo>
                    <a:pt x="188" y="12"/>
                  </a:lnTo>
                  <a:lnTo>
                    <a:pt x="166" y="32"/>
                  </a:lnTo>
                  <a:lnTo>
                    <a:pt x="166" y="32"/>
                  </a:lnTo>
                  <a:lnTo>
                    <a:pt x="142" y="50"/>
                  </a:lnTo>
                  <a:lnTo>
                    <a:pt x="142" y="50"/>
                  </a:lnTo>
                  <a:lnTo>
                    <a:pt x="132" y="56"/>
                  </a:lnTo>
                  <a:lnTo>
                    <a:pt x="128" y="58"/>
                  </a:lnTo>
                  <a:lnTo>
                    <a:pt x="128" y="58"/>
                  </a:lnTo>
                  <a:lnTo>
                    <a:pt x="94" y="56"/>
                  </a:lnTo>
                  <a:lnTo>
                    <a:pt x="94" y="56"/>
                  </a:lnTo>
                  <a:lnTo>
                    <a:pt x="64" y="58"/>
                  </a:lnTo>
                  <a:lnTo>
                    <a:pt x="64" y="58"/>
                  </a:lnTo>
                  <a:lnTo>
                    <a:pt x="52" y="62"/>
                  </a:lnTo>
                  <a:lnTo>
                    <a:pt x="42" y="66"/>
                  </a:lnTo>
                  <a:lnTo>
                    <a:pt x="34" y="70"/>
                  </a:lnTo>
                  <a:lnTo>
                    <a:pt x="34" y="70"/>
                  </a:lnTo>
                  <a:lnTo>
                    <a:pt x="0" y="98"/>
                  </a:lnTo>
                  <a:lnTo>
                    <a:pt x="14" y="110"/>
                  </a:lnTo>
                  <a:lnTo>
                    <a:pt x="24" y="110"/>
                  </a:lnTo>
                  <a:lnTo>
                    <a:pt x="36" y="104"/>
                  </a:lnTo>
                  <a:lnTo>
                    <a:pt x="48" y="96"/>
                  </a:lnTo>
                  <a:lnTo>
                    <a:pt x="62" y="92"/>
                  </a:lnTo>
                  <a:lnTo>
                    <a:pt x="72" y="94"/>
                  </a:lnTo>
                  <a:lnTo>
                    <a:pt x="76" y="100"/>
                  </a:lnTo>
                  <a:lnTo>
                    <a:pt x="66" y="114"/>
                  </a:lnTo>
                  <a:lnTo>
                    <a:pt x="58" y="122"/>
                  </a:lnTo>
                  <a:lnTo>
                    <a:pt x="66" y="126"/>
                  </a:lnTo>
                  <a:lnTo>
                    <a:pt x="74" y="132"/>
                  </a:lnTo>
                  <a:lnTo>
                    <a:pt x="76" y="140"/>
                  </a:lnTo>
                  <a:lnTo>
                    <a:pt x="78" y="148"/>
                  </a:lnTo>
                  <a:lnTo>
                    <a:pt x="76" y="158"/>
                  </a:lnTo>
                  <a:lnTo>
                    <a:pt x="72" y="166"/>
                  </a:lnTo>
                  <a:lnTo>
                    <a:pt x="66" y="172"/>
                  </a:lnTo>
                  <a:lnTo>
                    <a:pt x="56" y="176"/>
                  </a:lnTo>
                  <a:lnTo>
                    <a:pt x="60" y="178"/>
                  </a:lnTo>
                  <a:lnTo>
                    <a:pt x="62" y="182"/>
                  </a:lnTo>
                  <a:lnTo>
                    <a:pt x="64" y="186"/>
                  </a:lnTo>
                  <a:lnTo>
                    <a:pt x="136" y="186"/>
                  </a:lnTo>
                  <a:lnTo>
                    <a:pt x="130" y="180"/>
                  </a:lnTo>
                  <a:lnTo>
                    <a:pt x="116" y="176"/>
                  </a:lnTo>
                  <a:lnTo>
                    <a:pt x="104" y="172"/>
                  </a:lnTo>
                  <a:lnTo>
                    <a:pt x="94" y="168"/>
                  </a:lnTo>
                  <a:lnTo>
                    <a:pt x="88" y="162"/>
                  </a:lnTo>
                  <a:lnTo>
                    <a:pt x="86" y="154"/>
                  </a:lnTo>
                  <a:lnTo>
                    <a:pt x="84" y="142"/>
                  </a:lnTo>
                  <a:lnTo>
                    <a:pt x="86" y="128"/>
                  </a:lnTo>
                  <a:lnTo>
                    <a:pt x="126" y="130"/>
                  </a:lnTo>
                  <a:lnTo>
                    <a:pt x="126" y="130"/>
                  </a:lnTo>
                  <a:lnTo>
                    <a:pt x="136" y="132"/>
                  </a:lnTo>
                  <a:lnTo>
                    <a:pt x="156" y="138"/>
                  </a:lnTo>
                  <a:lnTo>
                    <a:pt x="156" y="138"/>
                  </a:lnTo>
                  <a:lnTo>
                    <a:pt x="170" y="144"/>
                  </a:lnTo>
                  <a:lnTo>
                    <a:pt x="180" y="150"/>
                  </a:lnTo>
                  <a:lnTo>
                    <a:pt x="180" y="150"/>
                  </a:lnTo>
                  <a:lnTo>
                    <a:pt x="200" y="168"/>
                  </a:lnTo>
                  <a:lnTo>
                    <a:pt x="202" y="164"/>
                  </a:lnTo>
                  <a:lnTo>
                    <a:pt x="202" y="160"/>
                  </a:lnTo>
                  <a:lnTo>
                    <a:pt x="202" y="160"/>
                  </a:lnTo>
                  <a:lnTo>
                    <a:pt x="204" y="154"/>
                  </a:lnTo>
                  <a:lnTo>
                    <a:pt x="204" y="154"/>
                  </a:lnTo>
                  <a:lnTo>
                    <a:pt x="208" y="144"/>
                  </a:lnTo>
                  <a:lnTo>
                    <a:pt x="214" y="136"/>
                  </a:lnTo>
                  <a:lnTo>
                    <a:pt x="234" y="112"/>
                  </a:lnTo>
                  <a:lnTo>
                    <a:pt x="258" y="88"/>
                  </a:lnTo>
                  <a:lnTo>
                    <a:pt x="272" y="7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50" name="Freeform 6">
              <a:extLst>
                <a:ext uri="{FF2B5EF4-FFF2-40B4-BE49-F238E27FC236}">
                  <a16:creationId xmlns:a16="http://schemas.microsoft.com/office/drawing/2014/main" id="{BB377C18-EED1-EA4F-81BE-BB865825C2FD}"/>
                </a:ext>
              </a:extLst>
            </p:cNvPr>
            <p:cNvSpPr>
              <a:spLocks/>
            </p:cNvSpPr>
            <p:nvPr/>
          </p:nvSpPr>
          <p:spPr bwMode="auto">
            <a:xfrm>
              <a:off x="3656" y="2231"/>
              <a:ext cx="214" cy="214"/>
            </a:xfrm>
            <a:custGeom>
              <a:avLst/>
              <a:gdLst>
                <a:gd name="T0" fmla="*/ 146 w 214"/>
                <a:gd name="T1" fmla="*/ 208 h 214"/>
                <a:gd name="T2" fmla="*/ 146 w 214"/>
                <a:gd name="T3" fmla="*/ 186 h 214"/>
                <a:gd name="T4" fmla="*/ 124 w 214"/>
                <a:gd name="T5" fmla="*/ 180 h 214"/>
                <a:gd name="T6" fmla="*/ 116 w 214"/>
                <a:gd name="T7" fmla="*/ 158 h 214"/>
                <a:gd name="T8" fmla="*/ 118 w 214"/>
                <a:gd name="T9" fmla="*/ 146 h 214"/>
                <a:gd name="T10" fmla="*/ 112 w 214"/>
                <a:gd name="T11" fmla="*/ 148 h 214"/>
                <a:gd name="T12" fmla="*/ 114 w 214"/>
                <a:gd name="T13" fmla="*/ 146 h 214"/>
                <a:gd name="T14" fmla="*/ 98 w 214"/>
                <a:gd name="T15" fmla="*/ 138 h 214"/>
                <a:gd name="T16" fmla="*/ 92 w 214"/>
                <a:gd name="T17" fmla="*/ 124 h 214"/>
                <a:gd name="T18" fmla="*/ 96 w 214"/>
                <a:gd name="T19" fmla="*/ 114 h 214"/>
                <a:gd name="T20" fmla="*/ 112 w 214"/>
                <a:gd name="T21" fmla="*/ 100 h 214"/>
                <a:gd name="T22" fmla="*/ 106 w 214"/>
                <a:gd name="T23" fmla="*/ 92 h 214"/>
                <a:gd name="T24" fmla="*/ 106 w 214"/>
                <a:gd name="T25" fmla="*/ 80 h 214"/>
                <a:gd name="T26" fmla="*/ 120 w 214"/>
                <a:gd name="T27" fmla="*/ 64 h 214"/>
                <a:gd name="T28" fmla="*/ 192 w 214"/>
                <a:gd name="T29" fmla="*/ 62 h 214"/>
                <a:gd name="T30" fmla="*/ 190 w 214"/>
                <a:gd name="T31" fmla="*/ 52 h 214"/>
                <a:gd name="T32" fmla="*/ 188 w 214"/>
                <a:gd name="T33" fmla="*/ 44 h 214"/>
                <a:gd name="T34" fmla="*/ 196 w 214"/>
                <a:gd name="T35" fmla="*/ 44 h 214"/>
                <a:gd name="T36" fmla="*/ 212 w 214"/>
                <a:gd name="T37" fmla="*/ 34 h 214"/>
                <a:gd name="T38" fmla="*/ 212 w 214"/>
                <a:gd name="T39" fmla="*/ 18 h 214"/>
                <a:gd name="T40" fmla="*/ 196 w 214"/>
                <a:gd name="T41" fmla="*/ 8 h 214"/>
                <a:gd name="T42" fmla="*/ 180 w 214"/>
                <a:gd name="T43" fmla="*/ 14 h 214"/>
                <a:gd name="T44" fmla="*/ 168 w 214"/>
                <a:gd name="T45" fmla="*/ 4 h 214"/>
                <a:gd name="T46" fmla="*/ 152 w 214"/>
                <a:gd name="T47" fmla="*/ 0 h 214"/>
                <a:gd name="T48" fmla="*/ 122 w 214"/>
                <a:gd name="T49" fmla="*/ 16 h 214"/>
                <a:gd name="T50" fmla="*/ 112 w 214"/>
                <a:gd name="T51" fmla="*/ 20 h 214"/>
                <a:gd name="T52" fmla="*/ 90 w 214"/>
                <a:gd name="T53" fmla="*/ 12 h 214"/>
                <a:gd name="T54" fmla="*/ 78 w 214"/>
                <a:gd name="T55" fmla="*/ 14 h 214"/>
                <a:gd name="T56" fmla="*/ 60 w 214"/>
                <a:gd name="T57" fmla="*/ 36 h 214"/>
                <a:gd name="T58" fmla="*/ 62 w 214"/>
                <a:gd name="T59" fmla="*/ 52 h 214"/>
                <a:gd name="T60" fmla="*/ 58 w 214"/>
                <a:gd name="T61" fmla="*/ 64 h 214"/>
                <a:gd name="T62" fmla="*/ 44 w 214"/>
                <a:gd name="T63" fmla="*/ 62 h 214"/>
                <a:gd name="T64" fmla="*/ 28 w 214"/>
                <a:gd name="T65" fmla="*/ 54 h 214"/>
                <a:gd name="T66" fmla="*/ 12 w 214"/>
                <a:gd name="T67" fmla="*/ 60 h 214"/>
                <a:gd name="T68" fmla="*/ 6 w 214"/>
                <a:gd name="T69" fmla="*/ 74 h 214"/>
                <a:gd name="T70" fmla="*/ 16 w 214"/>
                <a:gd name="T71" fmla="*/ 92 h 214"/>
                <a:gd name="T72" fmla="*/ 20 w 214"/>
                <a:gd name="T73" fmla="*/ 104 h 214"/>
                <a:gd name="T74" fmla="*/ 20 w 214"/>
                <a:gd name="T75" fmla="*/ 124 h 214"/>
                <a:gd name="T76" fmla="*/ 6 w 214"/>
                <a:gd name="T77" fmla="*/ 134 h 214"/>
                <a:gd name="T78" fmla="*/ 0 w 214"/>
                <a:gd name="T79" fmla="*/ 150 h 214"/>
                <a:gd name="T80" fmla="*/ 16 w 214"/>
                <a:gd name="T81" fmla="*/ 174 h 214"/>
                <a:gd name="T82" fmla="*/ 34 w 214"/>
                <a:gd name="T83" fmla="*/ 176 h 214"/>
                <a:gd name="T84" fmla="*/ 52 w 214"/>
                <a:gd name="T85" fmla="*/ 162 h 214"/>
                <a:gd name="T86" fmla="*/ 58 w 214"/>
                <a:gd name="T87" fmla="*/ 164 h 214"/>
                <a:gd name="T88" fmla="*/ 70 w 214"/>
                <a:gd name="T89" fmla="*/ 184 h 214"/>
                <a:gd name="T90" fmla="*/ 86 w 214"/>
                <a:gd name="T91" fmla="*/ 184 h 214"/>
                <a:gd name="T92" fmla="*/ 94 w 214"/>
                <a:gd name="T93" fmla="*/ 188 h 214"/>
                <a:gd name="T94" fmla="*/ 104 w 214"/>
                <a:gd name="T95" fmla="*/ 204 h 214"/>
                <a:gd name="T96" fmla="*/ 126 w 214"/>
                <a:gd name="T97" fmla="*/ 212 h 214"/>
                <a:gd name="T98" fmla="*/ 142 w 214"/>
                <a:gd name="T99" fmla="*/ 21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 h="214">
                  <a:moveTo>
                    <a:pt x="150" y="210"/>
                  </a:moveTo>
                  <a:lnTo>
                    <a:pt x="150" y="210"/>
                  </a:lnTo>
                  <a:lnTo>
                    <a:pt x="146" y="208"/>
                  </a:lnTo>
                  <a:lnTo>
                    <a:pt x="146" y="204"/>
                  </a:lnTo>
                  <a:lnTo>
                    <a:pt x="144" y="196"/>
                  </a:lnTo>
                  <a:lnTo>
                    <a:pt x="146" y="186"/>
                  </a:lnTo>
                  <a:lnTo>
                    <a:pt x="146" y="186"/>
                  </a:lnTo>
                  <a:lnTo>
                    <a:pt x="132" y="184"/>
                  </a:lnTo>
                  <a:lnTo>
                    <a:pt x="124" y="180"/>
                  </a:lnTo>
                  <a:lnTo>
                    <a:pt x="118" y="172"/>
                  </a:lnTo>
                  <a:lnTo>
                    <a:pt x="116" y="166"/>
                  </a:lnTo>
                  <a:lnTo>
                    <a:pt x="116" y="158"/>
                  </a:lnTo>
                  <a:lnTo>
                    <a:pt x="116" y="152"/>
                  </a:lnTo>
                  <a:lnTo>
                    <a:pt x="118" y="146"/>
                  </a:lnTo>
                  <a:lnTo>
                    <a:pt x="118" y="146"/>
                  </a:lnTo>
                  <a:lnTo>
                    <a:pt x="118" y="146"/>
                  </a:lnTo>
                  <a:lnTo>
                    <a:pt x="118" y="146"/>
                  </a:lnTo>
                  <a:lnTo>
                    <a:pt x="112" y="148"/>
                  </a:lnTo>
                  <a:lnTo>
                    <a:pt x="112" y="148"/>
                  </a:lnTo>
                  <a:lnTo>
                    <a:pt x="114" y="146"/>
                  </a:lnTo>
                  <a:lnTo>
                    <a:pt x="114" y="146"/>
                  </a:lnTo>
                  <a:lnTo>
                    <a:pt x="106" y="144"/>
                  </a:lnTo>
                  <a:lnTo>
                    <a:pt x="102" y="142"/>
                  </a:lnTo>
                  <a:lnTo>
                    <a:pt x="98" y="138"/>
                  </a:lnTo>
                  <a:lnTo>
                    <a:pt x="94" y="134"/>
                  </a:lnTo>
                  <a:lnTo>
                    <a:pt x="92" y="128"/>
                  </a:lnTo>
                  <a:lnTo>
                    <a:pt x="92" y="124"/>
                  </a:lnTo>
                  <a:lnTo>
                    <a:pt x="92" y="124"/>
                  </a:lnTo>
                  <a:lnTo>
                    <a:pt x="94" y="118"/>
                  </a:lnTo>
                  <a:lnTo>
                    <a:pt x="96" y="114"/>
                  </a:lnTo>
                  <a:lnTo>
                    <a:pt x="102" y="106"/>
                  </a:lnTo>
                  <a:lnTo>
                    <a:pt x="110" y="102"/>
                  </a:lnTo>
                  <a:lnTo>
                    <a:pt x="112" y="100"/>
                  </a:lnTo>
                  <a:lnTo>
                    <a:pt x="112" y="100"/>
                  </a:lnTo>
                  <a:lnTo>
                    <a:pt x="108" y="98"/>
                  </a:lnTo>
                  <a:lnTo>
                    <a:pt x="106" y="92"/>
                  </a:lnTo>
                  <a:lnTo>
                    <a:pt x="104" y="86"/>
                  </a:lnTo>
                  <a:lnTo>
                    <a:pt x="104" y="86"/>
                  </a:lnTo>
                  <a:lnTo>
                    <a:pt x="106" y="80"/>
                  </a:lnTo>
                  <a:lnTo>
                    <a:pt x="108" y="74"/>
                  </a:lnTo>
                  <a:lnTo>
                    <a:pt x="114" y="68"/>
                  </a:lnTo>
                  <a:lnTo>
                    <a:pt x="120" y="64"/>
                  </a:lnTo>
                  <a:lnTo>
                    <a:pt x="124" y="62"/>
                  </a:lnTo>
                  <a:lnTo>
                    <a:pt x="192" y="62"/>
                  </a:lnTo>
                  <a:lnTo>
                    <a:pt x="192" y="62"/>
                  </a:lnTo>
                  <a:lnTo>
                    <a:pt x="192" y="62"/>
                  </a:lnTo>
                  <a:lnTo>
                    <a:pt x="192" y="62"/>
                  </a:lnTo>
                  <a:lnTo>
                    <a:pt x="190" y="52"/>
                  </a:lnTo>
                  <a:lnTo>
                    <a:pt x="186" y="48"/>
                  </a:lnTo>
                  <a:lnTo>
                    <a:pt x="186" y="48"/>
                  </a:lnTo>
                  <a:lnTo>
                    <a:pt x="188" y="44"/>
                  </a:lnTo>
                  <a:lnTo>
                    <a:pt x="188" y="44"/>
                  </a:lnTo>
                  <a:lnTo>
                    <a:pt x="196" y="44"/>
                  </a:lnTo>
                  <a:lnTo>
                    <a:pt x="196" y="44"/>
                  </a:lnTo>
                  <a:lnTo>
                    <a:pt x="202" y="44"/>
                  </a:lnTo>
                  <a:lnTo>
                    <a:pt x="208" y="40"/>
                  </a:lnTo>
                  <a:lnTo>
                    <a:pt x="212" y="34"/>
                  </a:lnTo>
                  <a:lnTo>
                    <a:pt x="214" y="26"/>
                  </a:lnTo>
                  <a:lnTo>
                    <a:pt x="214" y="26"/>
                  </a:lnTo>
                  <a:lnTo>
                    <a:pt x="212" y="18"/>
                  </a:lnTo>
                  <a:lnTo>
                    <a:pt x="208" y="14"/>
                  </a:lnTo>
                  <a:lnTo>
                    <a:pt x="202" y="10"/>
                  </a:lnTo>
                  <a:lnTo>
                    <a:pt x="196" y="8"/>
                  </a:lnTo>
                  <a:lnTo>
                    <a:pt x="196" y="8"/>
                  </a:lnTo>
                  <a:lnTo>
                    <a:pt x="188" y="10"/>
                  </a:lnTo>
                  <a:lnTo>
                    <a:pt x="180" y="14"/>
                  </a:lnTo>
                  <a:lnTo>
                    <a:pt x="180" y="14"/>
                  </a:lnTo>
                  <a:lnTo>
                    <a:pt x="176" y="8"/>
                  </a:lnTo>
                  <a:lnTo>
                    <a:pt x="168" y="4"/>
                  </a:lnTo>
                  <a:lnTo>
                    <a:pt x="160" y="2"/>
                  </a:lnTo>
                  <a:lnTo>
                    <a:pt x="152" y="0"/>
                  </a:lnTo>
                  <a:lnTo>
                    <a:pt x="152" y="0"/>
                  </a:lnTo>
                  <a:lnTo>
                    <a:pt x="140" y="2"/>
                  </a:lnTo>
                  <a:lnTo>
                    <a:pt x="130" y="8"/>
                  </a:lnTo>
                  <a:lnTo>
                    <a:pt x="122" y="16"/>
                  </a:lnTo>
                  <a:lnTo>
                    <a:pt x="116" y="28"/>
                  </a:lnTo>
                  <a:lnTo>
                    <a:pt x="116" y="28"/>
                  </a:lnTo>
                  <a:lnTo>
                    <a:pt x="112" y="20"/>
                  </a:lnTo>
                  <a:lnTo>
                    <a:pt x="106" y="16"/>
                  </a:lnTo>
                  <a:lnTo>
                    <a:pt x="98" y="12"/>
                  </a:lnTo>
                  <a:lnTo>
                    <a:pt x="90" y="12"/>
                  </a:lnTo>
                  <a:lnTo>
                    <a:pt x="90" y="12"/>
                  </a:lnTo>
                  <a:lnTo>
                    <a:pt x="84" y="12"/>
                  </a:lnTo>
                  <a:lnTo>
                    <a:pt x="78" y="14"/>
                  </a:lnTo>
                  <a:lnTo>
                    <a:pt x="68" y="20"/>
                  </a:lnTo>
                  <a:lnTo>
                    <a:pt x="62" y="30"/>
                  </a:lnTo>
                  <a:lnTo>
                    <a:pt x="60" y="36"/>
                  </a:lnTo>
                  <a:lnTo>
                    <a:pt x="60" y="42"/>
                  </a:lnTo>
                  <a:lnTo>
                    <a:pt x="60" y="42"/>
                  </a:lnTo>
                  <a:lnTo>
                    <a:pt x="62" y="52"/>
                  </a:lnTo>
                  <a:lnTo>
                    <a:pt x="68" y="62"/>
                  </a:lnTo>
                  <a:lnTo>
                    <a:pt x="68" y="62"/>
                  </a:lnTo>
                  <a:lnTo>
                    <a:pt x="58" y="64"/>
                  </a:lnTo>
                  <a:lnTo>
                    <a:pt x="48" y="66"/>
                  </a:lnTo>
                  <a:lnTo>
                    <a:pt x="48" y="66"/>
                  </a:lnTo>
                  <a:lnTo>
                    <a:pt x="44" y="62"/>
                  </a:lnTo>
                  <a:lnTo>
                    <a:pt x="40" y="56"/>
                  </a:lnTo>
                  <a:lnTo>
                    <a:pt x="34" y="54"/>
                  </a:lnTo>
                  <a:lnTo>
                    <a:pt x="28" y="54"/>
                  </a:lnTo>
                  <a:lnTo>
                    <a:pt x="28" y="54"/>
                  </a:lnTo>
                  <a:lnTo>
                    <a:pt x="20" y="54"/>
                  </a:lnTo>
                  <a:lnTo>
                    <a:pt x="12" y="60"/>
                  </a:lnTo>
                  <a:lnTo>
                    <a:pt x="8" y="66"/>
                  </a:lnTo>
                  <a:lnTo>
                    <a:pt x="6" y="74"/>
                  </a:lnTo>
                  <a:lnTo>
                    <a:pt x="6" y="74"/>
                  </a:lnTo>
                  <a:lnTo>
                    <a:pt x="6" y="82"/>
                  </a:lnTo>
                  <a:lnTo>
                    <a:pt x="10" y="88"/>
                  </a:lnTo>
                  <a:lnTo>
                    <a:pt x="16" y="92"/>
                  </a:lnTo>
                  <a:lnTo>
                    <a:pt x="22" y="96"/>
                  </a:lnTo>
                  <a:lnTo>
                    <a:pt x="22" y="96"/>
                  </a:lnTo>
                  <a:lnTo>
                    <a:pt x="20" y="104"/>
                  </a:lnTo>
                  <a:lnTo>
                    <a:pt x="18" y="114"/>
                  </a:lnTo>
                  <a:lnTo>
                    <a:pt x="18" y="114"/>
                  </a:lnTo>
                  <a:lnTo>
                    <a:pt x="20" y="124"/>
                  </a:lnTo>
                  <a:lnTo>
                    <a:pt x="20" y="124"/>
                  </a:lnTo>
                  <a:lnTo>
                    <a:pt x="12" y="128"/>
                  </a:lnTo>
                  <a:lnTo>
                    <a:pt x="6" y="134"/>
                  </a:lnTo>
                  <a:lnTo>
                    <a:pt x="2" y="142"/>
                  </a:lnTo>
                  <a:lnTo>
                    <a:pt x="0" y="150"/>
                  </a:lnTo>
                  <a:lnTo>
                    <a:pt x="0" y="150"/>
                  </a:lnTo>
                  <a:lnTo>
                    <a:pt x="2" y="160"/>
                  </a:lnTo>
                  <a:lnTo>
                    <a:pt x="8" y="168"/>
                  </a:lnTo>
                  <a:lnTo>
                    <a:pt x="16" y="174"/>
                  </a:lnTo>
                  <a:lnTo>
                    <a:pt x="28" y="176"/>
                  </a:lnTo>
                  <a:lnTo>
                    <a:pt x="28" y="176"/>
                  </a:lnTo>
                  <a:lnTo>
                    <a:pt x="34" y="176"/>
                  </a:lnTo>
                  <a:lnTo>
                    <a:pt x="42" y="174"/>
                  </a:lnTo>
                  <a:lnTo>
                    <a:pt x="48" y="168"/>
                  </a:lnTo>
                  <a:lnTo>
                    <a:pt x="52" y="162"/>
                  </a:lnTo>
                  <a:lnTo>
                    <a:pt x="52" y="162"/>
                  </a:lnTo>
                  <a:lnTo>
                    <a:pt x="58" y="164"/>
                  </a:lnTo>
                  <a:lnTo>
                    <a:pt x="58" y="164"/>
                  </a:lnTo>
                  <a:lnTo>
                    <a:pt x="60" y="172"/>
                  </a:lnTo>
                  <a:lnTo>
                    <a:pt x="64" y="180"/>
                  </a:lnTo>
                  <a:lnTo>
                    <a:pt x="70" y="184"/>
                  </a:lnTo>
                  <a:lnTo>
                    <a:pt x="78" y="186"/>
                  </a:lnTo>
                  <a:lnTo>
                    <a:pt x="78" y="186"/>
                  </a:lnTo>
                  <a:lnTo>
                    <a:pt x="86" y="184"/>
                  </a:lnTo>
                  <a:lnTo>
                    <a:pt x="92" y="180"/>
                  </a:lnTo>
                  <a:lnTo>
                    <a:pt x="92" y="180"/>
                  </a:lnTo>
                  <a:lnTo>
                    <a:pt x="94" y="188"/>
                  </a:lnTo>
                  <a:lnTo>
                    <a:pt x="96" y="194"/>
                  </a:lnTo>
                  <a:lnTo>
                    <a:pt x="100" y="200"/>
                  </a:lnTo>
                  <a:lnTo>
                    <a:pt x="104" y="204"/>
                  </a:lnTo>
                  <a:lnTo>
                    <a:pt x="110" y="208"/>
                  </a:lnTo>
                  <a:lnTo>
                    <a:pt x="118" y="210"/>
                  </a:lnTo>
                  <a:lnTo>
                    <a:pt x="126" y="212"/>
                  </a:lnTo>
                  <a:lnTo>
                    <a:pt x="134" y="214"/>
                  </a:lnTo>
                  <a:lnTo>
                    <a:pt x="134" y="214"/>
                  </a:lnTo>
                  <a:lnTo>
                    <a:pt x="142" y="212"/>
                  </a:lnTo>
                  <a:lnTo>
                    <a:pt x="150" y="210"/>
                  </a:lnTo>
                  <a:lnTo>
                    <a:pt x="150" y="21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51" name="Freeform 7">
              <a:extLst>
                <a:ext uri="{FF2B5EF4-FFF2-40B4-BE49-F238E27FC236}">
                  <a16:creationId xmlns:a16="http://schemas.microsoft.com/office/drawing/2014/main" id="{B05A5F98-E0AB-E047-ABA2-5C5DDBD157EE}"/>
                </a:ext>
              </a:extLst>
            </p:cNvPr>
            <p:cNvSpPr>
              <a:spLocks/>
            </p:cNvSpPr>
            <p:nvPr/>
          </p:nvSpPr>
          <p:spPr bwMode="auto">
            <a:xfrm>
              <a:off x="3758" y="2245"/>
              <a:ext cx="270" cy="200"/>
            </a:xfrm>
            <a:custGeom>
              <a:avLst/>
              <a:gdLst>
                <a:gd name="T0" fmla="*/ 74 w 270"/>
                <a:gd name="T1" fmla="*/ 200 h 200"/>
                <a:gd name="T2" fmla="*/ 56 w 270"/>
                <a:gd name="T3" fmla="*/ 186 h 200"/>
                <a:gd name="T4" fmla="*/ 74 w 270"/>
                <a:gd name="T5" fmla="*/ 172 h 200"/>
                <a:gd name="T6" fmla="*/ 126 w 270"/>
                <a:gd name="T7" fmla="*/ 172 h 200"/>
                <a:gd name="T8" fmla="*/ 126 w 270"/>
                <a:gd name="T9" fmla="*/ 164 h 200"/>
                <a:gd name="T10" fmla="*/ 42 w 270"/>
                <a:gd name="T11" fmla="*/ 162 h 200"/>
                <a:gd name="T12" fmla="*/ 24 w 270"/>
                <a:gd name="T13" fmla="*/ 148 h 200"/>
                <a:gd name="T14" fmla="*/ 36 w 270"/>
                <a:gd name="T15" fmla="*/ 134 h 200"/>
                <a:gd name="T16" fmla="*/ 114 w 270"/>
                <a:gd name="T17" fmla="*/ 134 h 200"/>
                <a:gd name="T18" fmla="*/ 114 w 270"/>
                <a:gd name="T19" fmla="*/ 126 h 200"/>
                <a:gd name="T20" fmla="*/ 20 w 270"/>
                <a:gd name="T21" fmla="*/ 124 h 200"/>
                <a:gd name="T22" fmla="*/ 0 w 270"/>
                <a:gd name="T23" fmla="*/ 110 h 200"/>
                <a:gd name="T24" fmla="*/ 20 w 270"/>
                <a:gd name="T25" fmla="*/ 96 h 200"/>
                <a:gd name="T26" fmla="*/ 114 w 270"/>
                <a:gd name="T27" fmla="*/ 96 h 200"/>
                <a:gd name="T28" fmla="*/ 114 w 270"/>
                <a:gd name="T29" fmla="*/ 88 h 200"/>
                <a:gd name="T30" fmla="*/ 26 w 270"/>
                <a:gd name="T31" fmla="*/ 86 h 200"/>
                <a:gd name="T32" fmla="*/ 12 w 270"/>
                <a:gd name="T33" fmla="*/ 72 h 200"/>
                <a:gd name="T34" fmla="*/ 28 w 270"/>
                <a:gd name="T35" fmla="*/ 58 h 200"/>
                <a:gd name="T36" fmla="*/ 170 w 270"/>
                <a:gd name="T37" fmla="*/ 58 h 200"/>
                <a:gd name="T38" fmla="*/ 184 w 270"/>
                <a:gd name="T39" fmla="*/ 58 h 200"/>
                <a:gd name="T40" fmla="*/ 186 w 270"/>
                <a:gd name="T41" fmla="*/ 56 h 200"/>
                <a:gd name="T42" fmla="*/ 188 w 270"/>
                <a:gd name="T43" fmla="*/ 48 h 200"/>
                <a:gd name="T44" fmla="*/ 184 w 270"/>
                <a:gd name="T45" fmla="*/ 42 h 200"/>
                <a:gd name="T46" fmla="*/ 170 w 270"/>
                <a:gd name="T47" fmla="*/ 34 h 200"/>
                <a:gd name="T48" fmla="*/ 156 w 270"/>
                <a:gd name="T49" fmla="*/ 30 h 200"/>
                <a:gd name="T50" fmla="*/ 144 w 270"/>
                <a:gd name="T51" fmla="*/ 26 h 200"/>
                <a:gd name="T52" fmla="*/ 140 w 270"/>
                <a:gd name="T53" fmla="*/ 22 h 200"/>
                <a:gd name="T54" fmla="*/ 136 w 270"/>
                <a:gd name="T55" fmla="*/ 18 h 200"/>
                <a:gd name="T56" fmla="*/ 134 w 270"/>
                <a:gd name="T57" fmla="*/ 8 h 200"/>
                <a:gd name="T58" fmla="*/ 136 w 270"/>
                <a:gd name="T59" fmla="*/ 0 h 200"/>
                <a:gd name="T60" fmla="*/ 178 w 270"/>
                <a:gd name="T61" fmla="*/ 6 h 200"/>
                <a:gd name="T62" fmla="*/ 208 w 270"/>
                <a:gd name="T63" fmla="*/ 18 h 200"/>
                <a:gd name="T64" fmla="*/ 232 w 270"/>
                <a:gd name="T65" fmla="*/ 38 h 200"/>
                <a:gd name="T66" fmla="*/ 244 w 270"/>
                <a:gd name="T67" fmla="*/ 50 h 200"/>
                <a:gd name="T68" fmla="*/ 258 w 270"/>
                <a:gd name="T69" fmla="*/ 70 h 200"/>
                <a:gd name="T70" fmla="*/ 270 w 270"/>
                <a:gd name="T71" fmla="*/ 98 h 200"/>
                <a:gd name="T72" fmla="*/ 270 w 270"/>
                <a:gd name="T73" fmla="*/ 108 h 200"/>
                <a:gd name="T74" fmla="*/ 266 w 270"/>
                <a:gd name="T75" fmla="*/ 136 h 200"/>
                <a:gd name="T76" fmla="*/ 254 w 270"/>
                <a:gd name="T77" fmla="*/ 160 h 200"/>
                <a:gd name="T78" fmla="*/ 240 w 270"/>
                <a:gd name="T79" fmla="*/ 176 h 200"/>
                <a:gd name="T80" fmla="*/ 218 w 270"/>
                <a:gd name="T81" fmla="*/ 190 h 200"/>
                <a:gd name="T82" fmla="*/ 190 w 270"/>
                <a:gd name="T83" fmla="*/ 19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00">
                  <a:moveTo>
                    <a:pt x="172" y="200"/>
                  </a:moveTo>
                  <a:lnTo>
                    <a:pt x="74" y="200"/>
                  </a:lnTo>
                  <a:lnTo>
                    <a:pt x="62" y="196"/>
                  </a:lnTo>
                  <a:lnTo>
                    <a:pt x="56" y="186"/>
                  </a:lnTo>
                  <a:lnTo>
                    <a:pt x="58" y="176"/>
                  </a:lnTo>
                  <a:lnTo>
                    <a:pt x="74" y="172"/>
                  </a:lnTo>
                  <a:lnTo>
                    <a:pt x="118" y="172"/>
                  </a:lnTo>
                  <a:lnTo>
                    <a:pt x="126" y="172"/>
                  </a:lnTo>
                  <a:lnTo>
                    <a:pt x="130" y="168"/>
                  </a:lnTo>
                  <a:lnTo>
                    <a:pt x="126" y="164"/>
                  </a:lnTo>
                  <a:lnTo>
                    <a:pt x="118" y="162"/>
                  </a:lnTo>
                  <a:lnTo>
                    <a:pt x="42" y="162"/>
                  </a:lnTo>
                  <a:lnTo>
                    <a:pt x="28" y="158"/>
                  </a:lnTo>
                  <a:lnTo>
                    <a:pt x="24" y="148"/>
                  </a:lnTo>
                  <a:lnTo>
                    <a:pt x="26" y="140"/>
                  </a:lnTo>
                  <a:lnTo>
                    <a:pt x="36" y="134"/>
                  </a:lnTo>
                  <a:lnTo>
                    <a:pt x="108" y="134"/>
                  </a:lnTo>
                  <a:lnTo>
                    <a:pt x="114" y="134"/>
                  </a:lnTo>
                  <a:lnTo>
                    <a:pt x="116" y="130"/>
                  </a:lnTo>
                  <a:lnTo>
                    <a:pt x="114" y="126"/>
                  </a:lnTo>
                  <a:lnTo>
                    <a:pt x="106" y="124"/>
                  </a:lnTo>
                  <a:lnTo>
                    <a:pt x="20" y="124"/>
                  </a:lnTo>
                  <a:lnTo>
                    <a:pt x="4" y="120"/>
                  </a:lnTo>
                  <a:lnTo>
                    <a:pt x="0" y="110"/>
                  </a:lnTo>
                  <a:lnTo>
                    <a:pt x="4" y="102"/>
                  </a:lnTo>
                  <a:lnTo>
                    <a:pt x="20" y="96"/>
                  </a:lnTo>
                  <a:lnTo>
                    <a:pt x="106" y="96"/>
                  </a:lnTo>
                  <a:lnTo>
                    <a:pt x="114" y="96"/>
                  </a:lnTo>
                  <a:lnTo>
                    <a:pt x="116" y="92"/>
                  </a:lnTo>
                  <a:lnTo>
                    <a:pt x="114" y="88"/>
                  </a:lnTo>
                  <a:lnTo>
                    <a:pt x="106" y="86"/>
                  </a:lnTo>
                  <a:lnTo>
                    <a:pt x="26" y="86"/>
                  </a:lnTo>
                  <a:lnTo>
                    <a:pt x="14" y="82"/>
                  </a:lnTo>
                  <a:lnTo>
                    <a:pt x="12" y="72"/>
                  </a:lnTo>
                  <a:lnTo>
                    <a:pt x="16" y="64"/>
                  </a:lnTo>
                  <a:lnTo>
                    <a:pt x="28" y="58"/>
                  </a:lnTo>
                  <a:lnTo>
                    <a:pt x="170" y="58"/>
                  </a:lnTo>
                  <a:lnTo>
                    <a:pt x="170" y="58"/>
                  </a:lnTo>
                  <a:lnTo>
                    <a:pt x="178" y="58"/>
                  </a:lnTo>
                  <a:lnTo>
                    <a:pt x="184" y="58"/>
                  </a:lnTo>
                  <a:lnTo>
                    <a:pt x="186" y="56"/>
                  </a:lnTo>
                  <a:lnTo>
                    <a:pt x="186" y="56"/>
                  </a:lnTo>
                  <a:lnTo>
                    <a:pt x="188" y="52"/>
                  </a:lnTo>
                  <a:lnTo>
                    <a:pt x="188" y="48"/>
                  </a:lnTo>
                  <a:lnTo>
                    <a:pt x="188" y="48"/>
                  </a:lnTo>
                  <a:lnTo>
                    <a:pt x="184" y="42"/>
                  </a:lnTo>
                  <a:lnTo>
                    <a:pt x="182" y="40"/>
                  </a:lnTo>
                  <a:lnTo>
                    <a:pt x="170" y="34"/>
                  </a:lnTo>
                  <a:lnTo>
                    <a:pt x="156" y="30"/>
                  </a:lnTo>
                  <a:lnTo>
                    <a:pt x="156" y="30"/>
                  </a:lnTo>
                  <a:lnTo>
                    <a:pt x="150" y="28"/>
                  </a:lnTo>
                  <a:lnTo>
                    <a:pt x="144" y="26"/>
                  </a:lnTo>
                  <a:lnTo>
                    <a:pt x="144" y="26"/>
                  </a:lnTo>
                  <a:lnTo>
                    <a:pt x="140" y="22"/>
                  </a:lnTo>
                  <a:lnTo>
                    <a:pt x="136" y="18"/>
                  </a:lnTo>
                  <a:lnTo>
                    <a:pt x="136" y="18"/>
                  </a:lnTo>
                  <a:lnTo>
                    <a:pt x="134" y="14"/>
                  </a:lnTo>
                  <a:lnTo>
                    <a:pt x="134" y="8"/>
                  </a:lnTo>
                  <a:lnTo>
                    <a:pt x="136" y="0"/>
                  </a:lnTo>
                  <a:lnTo>
                    <a:pt x="136" y="0"/>
                  </a:lnTo>
                  <a:lnTo>
                    <a:pt x="178" y="6"/>
                  </a:lnTo>
                  <a:lnTo>
                    <a:pt x="178" y="6"/>
                  </a:lnTo>
                  <a:lnTo>
                    <a:pt x="194" y="10"/>
                  </a:lnTo>
                  <a:lnTo>
                    <a:pt x="208" y="18"/>
                  </a:lnTo>
                  <a:lnTo>
                    <a:pt x="208" y="18"/>
                  </a:lnTo>
                  <a:lnTo>
                    <a:pt x="232" y="38"/>
                  </a:lnTo>
                  <a:lnTo>
                    <a:pt x="244" y="50"/>
                  </a:lnTo>
                  <a:lnTo>
                    <a:pt x="244" y="50"/>
                  </a:lnTo>
                  <a:lnTo>
                    <a:pt x="248" y="56"/>
                  </a:lnTo>
                  <a:lnTo>
                    <a:pt x="258" y="70"/>
                  </a:lnTo>
                  <a:lnTo>
                    <a:pt x="266" y="90"/>
                  </a:lnTo>
                  <a:lnTo>
                    <a:pt x="270" y="98"/>
                  </a:lnTo>
                  <a:lnTo>
                    <a:pt x="270" y="108"/>
                  </a:lnTo>
                  <a:lnTo>
                    <a:pt x="270" y="108"/>
                  </a:lnTo>
                  <a:lnTo>
                    <a:pt x="270" y="122"/>
                  </a:lnTo>
                  <a:lnTo>
                    <a:pt x="266" y="136"/>
                  </a:lnTo>
                  <a:lnTo>
                    <a:pt x="260" y="152"/>
                  </a:lnTo>
                  <a:lnTo>
                    <a:pt x="254" y="160"/>
                  </a:lnTo>
                  <a:lnTo>
                    <a:pt x="248" y="168"/>
                  </a:lnTo>
                  <a:lnTo>
                    <a:pt x="240" y="176"/>
                  </a:lnTo>
                  <a:lnTo>
                    <a:pt x="230" y="184"/>
                  </a:lnTo>
                  <a:lnTo>
                    <a:pt x="218" y="190"/>
                  </a:lnTo>
                  <a:lnTo>
                    <a:pt x="204" y="194"/>
                  </a:lnTo>
                  <a:lnTo>
                    <a:pt x="190" y="198"/>
                  </a:lnTo>
                  <a:lnTo>
                    <a:pt x="172" y="20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sp>
          <p:nvSpPr>
            <p:cNvPr id="152" name="Freeform 32">
              <a:extLst>
                <a:ext uri="{FF2B5EF4-FFF2-40B4-BE49-F238E27FC236}">
                  <a16:creationId xmlns:a16="http://schemas.microsoft.com/office/drawing/2014/main" id="{658AF5DA-CC32-474E-8DAC-98643C8DEB6E}"/>
                </a:ext>
              </a:extLst>
            </p:cNvPr>
            <p:cNvSpPr>
              <a:spLocks/>
            </p:cNvSpPr>
            <p:nvPr/>
          </p:nvSpPr>
          <p:spPr bwMode="auto">
            <a:xfrm>
              <a:off x="3758" y="2245"/>
              <a:ext cx="270" cy="200"/>
            </a:xfrm>
            <a:custGeom>
              <a:avLst/>
              <a:gdLst>
                <a:gd name="T0" fmla="*/ 74 w 270"/>
                <a:gd name="T1" fmla="*/ 200 h 200"/>
                <a:gd name="T2" fmla="*/ 56 w 270"/>
                <a:gd name="T3" fmla="*/ 186 h 200"/>
                <a:gd name="T4" fmla="*/ 74 w 270"/>
                <a:gd name="T5" fmla="*/ 172 h 200"/>
                <a:gd name="T6" fmla="*/ 126 w 270"/>
                <a:gd name="T7" fmla="*/ 172 h 200"/>
                <a:gd name="T8" fmla="*/ 126 w 270"/>
                <a:gd name="T9" fmla="*/ 164 h 200"/>
                <a:gd name="T10" fmla="*/ 42 w 270"/>
                <a:gd name="T11" fmla="*/ 162 h 200"/>
                <a:gd name="T12" fmla="*/ 24 w 270"/>
                <a:gd name="T13" fmla="*/ 148 h 200"/>
                <a:gd name="T14" fmla="*/ 36 w 270"/>
                <a:gd name="T15" fmla="*/ 134 h 200"/>
                <a:gd name="T16" fmla="*/ 114 w 270"/>
                <a:gd name="T17" fmla="*/ 134 h 200"/>
                <a:gd name="T18" fmla="*/ 114 w 270"/>
                <a:gd name="T19" fmla="*/ 126 h 200"/>
                <a:gd name="T20" fmla="*/ 20 w 270"/>
                <a:gd name="T21" fmla="*/ 124 h 200"/>
                <a:gd name="T22" fmla="*/ 0 w 270"/>
                <a:gd name="T23" fmla="*/ 110 h 200"/>
                <a:gd name="T24" fmla="*/ 20 w 270"/>
                <a:gd name="T25" fmla="*/ 96 h 200"/>
                <a:gd name="T26" fmla="*/ 114 w 270"/>
                <a:gd name="T27" fmla="*/ 96 h 200"/>
                <a:gd name="T28" fmla="*/ 114 w 270"/>
                <a:gd name="T29" fmla="*/ 88 h 200"/>
                <a:gd name="T30" fmla="*/ 26 w 270"/>
                <a:gd name="T31" fmla="*/ 86 h 200"/>
                <a:gd name="T32" fmla="*/ 12 w 270"/>
                <a:gd name="T33" fmla="*/ 72 h 200"/>
                <a:gd name="T34" fmla="*/ 28 w 270"/>
                <a:gd name="T35" fmla="*/ 58 h 200"/>
                <a:gd name="T36" fmla="*/ 170 w 270"/>
                <a:gd name="T37" fmla="*/ 58 h 200"/>
                <a:gd name="T38" fmla="*/ 184 w 270"/>
                <a:gd name="T39" fmla="*/ 58 h 200"/>
                <a:gd name="T40" fmla="*/ 186 w 270"/>
                <a:gd name="T41" fmla="*/ 56 h 200"/>
                <a:gd name="T42" fmla="*/ 188 w 270"/>
                <a:gd name="T43" fmla="*/ 48 h 200"/>
                <a:gd name="T44" fmla="*/ 184 w 270"/>
                <a:gd name="T45" fmla="*/ 42 h 200"/>
                <a:gd name="T46" fmla="*/ 170 w 270"/>
                <a:gd name="T47" fmla="*/ 34 h 200"/>
                <a:gd name="T48" fmla="*/ 156 w 270"/>
                <a:gd name="T49" fmla="*/ 30 h 200"/>
                <a:gd name="T50" fmla="*/ 144 w 270"/>
                <a:gd name="T51" fmla="*/ 26 h 200"/>
                <a:gd name="T52" fmla="*/ 140 w 270"/>
                <a:gd name="T53" fmla="*/ 22 h 200"/>
                <a:gd name="T54" fmla="*/ 136 w 270"/>
                <a:gd name="T55" fmla="*/ 18 h 200"/>
                <a:gd name="T56" fmla="*/ 134 w 270"/>
                <a:gd name="T57" fmla="*/ 8 h 200"/>
                <a:gd name="T58" fmla="*/ 136 w 270"/>
                <a:gd name="T59" fmla="*/ 0 h 200"/>
                <a:gd name="T60" fmla="*/ 178 w 270"/>
                <a:gd name="T61" fmla="*/ 6 h 200"/>
                <a:gd name="T62" fmla="*/ 208 w 270"/>
                <a:gd name="T63" fmla="*/ 18 h 200"/>
                <a:gd name="T64" fmla="*/ 232 w 270"/>
                <a:gd name="T65" fmla="*/ 38 h 200"/>
                <a:gd name="T66" fmla="*/ 244 w 270"/>
                <a:gd name="T67" fmla="*/ 50 h 200"/>
                <a:gd name="T68" fmla="*/ 258 w 270"/>
                <a:gd name="T69" fmla="*/ 70 h 200"/>
                <a:gd name="T70" fmla="*/ 270 w 270"/>
                <a:gd name="T71" fmla="*/ 98 h 200"/>
                <a:gd name="T72" fmla="*/ 270 w 270"/>
                <a:gd name="T73" fmla="*/ 108 h 200"/>
                <a:gd name="T74" fmla="*/ 266 w 270"/>
                <a:gd name="T75" fmla="*/ 136 h 200"/>
                <a:gd name="T76" fmla="*/ 254 w 270"/>
                <a:gd name="T77" fmla="*/ 160 h 200"/>
                <a:gd name="T78" fmla="*/ 240 w 270"/>
                <a:gd name="T79" fmla="*/ 176 h 200"/>
                <a:gd name="T80" fmla="*/ 218 w 270"/>
                <a:gd name="T81" fmla="*/ 190 h 200"/>
                <a:gd name="T82" fmla="*/ 190 w 270"/>
                <a:gd name="T83" fmla="*/ 19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00">
                  <a:moveTo>
                    <a:pt x="172" y="200"/>
                  </a:moveTo>
                  <a:lnTo>
                    <a:pt x="74" y="200"/>
                  </a:lnTo>
                  <a:lnTo>
                    <a:pt x="62" y="196"/>
                  </a:lnTo>
                  <a:lnTo>
                    <a:pt x="56" y="186"/>
                  </a:lnTo>
                  <a:lnTo>
                    <a:pt x="58" y="176"/>
                  </a:lnTo>
                  <a:lnTo>
                    <a:pt x="74" y="172"/>
                  </a:lnTo>
                  <a:lnTo>
                    <a:pt x="118" y="172"/>
                  </a:lnTo>
                  <a:lnTo>
                    <a:pt x="126" y="172"/>
                  </a:lnTo>
                  <a:lnTo>
                    <a:pt x="130" y="168"/>
                  </a:lnTo>
                  <a:lnTo>
                    <a:pt x="126" y="164"/>
                  </a:lnTo>
                  <a:lnTo>
                    <a:pt x="118" y="162"/>
                  </a:lnTo>
                  <a:lnTo>
                    <a:pt x="42" y="162"/>
                  </a:lnTo>
                  <a:lnTo>
                    <a:pt x="28" y="158"/>
                  </a:lnTo>
                  <a:lnTo>
                    <a:pt x="24" y="148"/>
                  </a:lnTo>
                  <a:lnTo>
                    <a:pt x="26" y="140"/>
                  </a:lnTo>
                  <a:lnTo>
                    <a:pt x="36" y="134"/>
                  </a:lnTo>
                  <a:lnTo>
                    <a:pt x="108" y="134"/>
                  </a:lnTo>
                  <a:lnTo>
                    <a:pt x="114" y="134"/>
                  </a:lnTo>
                  <a:lnTo>
                    <a:pt x="116" y="130"/>
                  </a:lnTo>
                  <a:lnTo>
                    <a:pt x="114" y="126"/>
                  </a:lnTo>
                  <a:lnTo>
                    <a:pt x="106" y="124"/>
                  </a:lnTo>
                  <a:lnTo>
                    <a:pt x="20" y="124"/>
                  </a:lnTo>
                  <a:lnTo>
                    <a:pt x="4" y="120"/>
                  </a:lnTo>
                  <a:lnTo>
                    <a:pt x="0" y="110"/>
                  </a:lnTo>
                  <a:lnTo>
                    <a:pt x="4" y="102"/>
                  </a:lnTo>
                  <a:lnTo>
                    <a:pt x="20" y="96"/>
                  </a:lnTo>
                  <a:lnTo>
                    <a:pt x="106" y="96"/>
                  </a:lnTo>
                  <a:lnTo>
                    <a:pt x="114" y="96"/>
                  </a:lnTo>
                  <a:lnTo>
                    <a:pt x="116" y="92"/>
                  </a:lnTo>
                  <a:lnTo>
                    <a:pt x="114" y="88"/>
                  </a:lnTo>
                  <a:lnTo>
                    <a:pt x="106" y="86"/>
                  </a:lnTo>
                  <a:lnTo>
                    <a:pt x="26" y="86"/>
                  </a:lnTo>
                  <a:lnTo>
                    <a:pt x="14" y="82"/>
                  </a:lnTo>
                  <a:lnTo>
                    <a:pt x="12" y="72"/>
                  </a:lnTo>
                  <a:lnTo>
                    <a:pt x="16" y="64"/>
                  </a:lnTo>
                  <a:lnTo>
                    <a:pt x="28" y="58"/>
                  </a:lnTo>
                  <a:lnTo>
                    <a:pt x="170" y="58"/>
                  </a:lnTo>
                  <a:lnTo>
                    <a:pt x="170" y="58"/>
                  </a:lnTo>
                  <a:lnTo>
                    <a:pt x="178" y="58"/>
                  </a:lnTo>
                  <a:lnTo>
                    <a:pt x="184" y="58"/>
                  </a:lnTo>
                  <a:lnTo>
                    <a:pt x="186" y="56"/>
                  </a:lnTo>
                  <a:lnTo>
                    <a:pt x="186" y="56"/>
                  </a:lnTo>
                  <a:lnTo>
                    <a:pt x="188" y="52"/>
                  </a:lnTo>
                  <a:lnTo>
                    <a:pt x="188" y="48"/>
                  </a:lnTo>
                  <a:lnTo>
                    <a:pt x="188" y="48"/>
                  </a:lnTo>
                  <a:lnTo>
                    <a:pt x="184" y="42"/>
                  </a:lnTo>
                  <a:lnTo>
                    <a:pt x="182" y="40"/>
                  </a:lnTo>
                  <a:lnTo>
                    <a:pt x="170" y="34"/>
                  </a:lnTo>
                  <a:lnTo>
                    <a:pt x="156" y="30"/>
                  </a:lnTo>
                  <a:lnTo>
                    <a:pt x="156" y="30"/>
                  </a:lnTo>
                  <a:lnTo>
                    <a:pt x="150" y="28"/>
                  </a:lnTo>
                  <a:lnTo>
                    <a:pt x="144" y="26"/>
                  </a:lnTo>
                  <a:lnTo>
                    <a:pt x="144" y="26"/>
                  </a:lnTo>
                  <a:lnTo>
                    <a:pt x="140" y="22"/>
                  </a:lnTo>
                  <a:lnTo>
                    <a:pt x="136" y="18"/>
                  </a:lnTo>
                  <a:lnTo>
                    <a:pt x="136" y="18"/>
                  </a:lnTo>
                  <a:lnTo>
                    <a:pt x="134" y="14"/>
                  </a:lnTo>
                  <a:lnTo>
                    <a:pt x="134" y="8"/>
                  </a:lnTo>
                  <a:lnTo>
                    <a:pt x="136" y="0"/>
                  </a:lnTo>
                  <a:lnTo>
                    <a:pt x="136" y="0"/>
                  </a:lnTo>
                  <a:lnTo>
                    <a:pt x="178" y="6"/>
                  </a:lnTo>
                  <a:lnTo>
                    <a:pt x="178" y="6"/>
                  </a:lnTo>
                  <a:lnTo>
                    <a:pt x="194" y="10"/>
                  </a:lnTo>
                  <a:lnTo>
                    <a:pt x="208" y="18"/>
                  </a:lnTo>
                  <a:lnTo>
                    <a:pt x="208" y="18"/>
                  </a:lnTo>
                  <a:lnTo>
                    <a:pt x="232" y="38"/>
                  </a:lnTo>
                  <a:lnTo>
                    <a:pt x="244" y="50"/>
                  </a:lnTo>
                  <a:lnTo>
                    <a:pt x="244" y="50"/>
                  </a:lnTo>
                  <a:lnTo>
                    <a:pt x="248" y="56"/>
                  </a:lnTo>
                  <a:lnTo>
                    <a:pt x="258" y="70"/>
                  </a:lnTo>
                  <a:lnTo>
                    <a:pt x="266" y="90"/>
                  </a:lnTo>
                  <a:lnTo>
                    <a:pt x="270" y="98"/>
                  </a:lnTo>
                  <a:lnTo>
                    <a:pt x="270" y="108"/>
                  </a:lnTo>
                  <a:lnTo>
                    <a:pt x="270" y="108"/>
                  </a:lnTo>
                  <a:lnTo>
                    <a:pt x="270" y="122"/>
                  </a:lnTo>
                  <a:lnTo>
                    <a:pt x="266" y="136"/>
                  </a:lnTo>
                  <a:lnTo>
                    <a:pt x="260" y="152"/>
                  </a:lnTo>
                  <a:lnTo>
                    <a:pt x="254" y="160"/>
                  </a:lnTo>
                  <a:lnTo>
                    <a:pt x="248" y="168"/>
                  </a:lnTo>
                  <a:lnTo>
                    <a:pt x="240" y="176"/>
                  </a:lnTo>
                  <a:lnTo>
                    <a:pt x="230" y="184"/>
                  </a:lnTo>
                  <a:lnTo>
                    <a:pt x="218" y="190"/>
                  </a:lnTo>
                  <a:lnTo>
                    <a:pt x="204" y="194"/>
                  </a:lnTo>
                  <a:lnTo>
                    <a:pt x="190" y="198"/>
                  </a:lnTo>
                  <a:lnTo>
                    <a:pt x="172" y="2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3425" tIns="46712" rIns="93425" bIns="46712"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u="none" strike="noStrike" kern="1200" cap="none" spc="0" normalizeH="0" baseline="0" noProof="0" dirty="0">
                <a:ln>
                  <a:noFill/>
                </a:ln>
                <a:solidFill>
                  <a:srgbClr val="404040"/>
                </a:solidFill>
                <a:effectLst/>
                <a:uLnTx/>
                <a:uFillTx/>
                <a:latin typeface="ShellMedium" pitchFamily="2" charset="0"/>
                <a:ea typeface="+mn-ea"/>
                <a:cs typeface="+mn-cs"/>
              </a:endParaRPr>
            </a:p>
          </p:txBody>
        </p:sp>
      </p:grpSp>
      <p:sp>
        <p:nvSpPr>
          <p:cNvPr id="154" name="Rectangle 153">
            <a:extLst>
              <a:ext uri="{FF2B5EF4-FFF2-40B4-BE49-F238E27FC236}">
                <a16:creationId xmlns:a16="http://schemas.microsoft.com/office/drawing/2014/main" id="{23C047FE-D7FD-5843-90D6-7927C0DC4E93}"/>
              </a:ext>
            </a:extLst>
          </p:cNvPr>
          <p:cNvSpPr/>
          <p:nvPr/>
        </p:nvSpPr>
        <p:spPr>
          <a:xfrm>
            <a:off x="512249" y="2919697"/>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2</a:t>
            </a:r>
          </a:p>
        </p:txBody>
      </p:sp>
      <p:sp>
        <p:nvSpPr>
          <p:cNvPr id="157" name="Rectangle 156">
            <a:extLst>
              <a:ext uri="{FF2B5EF4-FFF2-40B4-BE49-F238E27FC236}">
                <a16:creationId xmlns:a16="http://schemas.microsoft.com/office/drawing/2014/main" id="{4C95D8BD-72B4-EA44-8229-EFA217ED42A8}"/>
              </a:ext>
            </a:extLst>
          </p:cNvPr>
          <p:cNvSpPr/>
          <p:nvPr/>
        </p:nvSpPr>
        <p:spPr>
          <a:xfrm>
            <a:off x="508532" y="4489629"/>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3</a:t>
            </a:r>
          </a:p>
        </p:txBody>
      </p:sp>
      <p:cxnSp>
        <p:nvCxnSpPr>
          <p:cNvPr id="147" name="Straight Connector 146">
            <a:extLst>
              <a:ext uri="{FF2B5EF4-FFF2-40B4-BE49-F238E27FC236}">
                <a16:creationId xmlns:a16="http://schemas.microsoft.com/office/drawing/2014/main" id="{03F49F23-BEE3-F64F-B6DB-F9C6D34349B4}"/>
              </a:ext>
            </a:extLst>
          </p:cNvPr>
          <p:cNvCxnSpPr>
            <a:cxnSpLocks/>
          </p:cNvCxnSpPr>
          <p:nvPr/>
        </p:nvCxnSpPr>
        <p:spPr>
          <a:xfrm>
            <a:off x="509557" y="1660510"/>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55" name="Straight Connector 154">
            <a:extLst>
              <a:ext uri="{FF2B5EF4-FFF2-40B4-BE49-F238E27FC236}">
                <a16:creationId xmlns:a16="http://schemas.microsoft.com/office/drawing/2014/main" id="{A9742EB1-C3D7-EE4B-9F13-2C1965E3D6DC}"/>
              </a:ext>
            </a:extLst>
          </p:cNvPr>
          <p:cNvCxnSpPr>
            <a:cxnSpLocks/>
          </p:cNvCxnSpPr>
          <p:nvPr/>
        </p:nvCxnSpPr>
        <p:spPr>
          <a:xfrm>
            <a:off x="513594" y="2920333"/>
            <a:ext cx="471005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58" name="Straight Connector 157">
            <a:extLst>
              <a:ext uri="{FF2B5EF4-FFF2-40B4-BE49-F238E27FC236}">
                <a16:creationId xmlns:a16="http://schemas.microsoft.com/office/drawing/2014/main" id="{36C50535-EC0E-634C-9968-FE99D75F7584}"/>
              </a:ext>
            </a:extLst>
          </p:cNvPr>
          <p:cNvCxnSpPr>
            <a:cxnSpLocks/>
          </p:cNvCxnSpPr>
          <p:nvPr/>
        </p:nvCxnSpPr>
        <p:spPr>
          <a:xfrm>
            <a:off x="509557" y="4501151"/>
            <a:ext cx="471408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60" name="Rectangle 159">
            <a:extLst>
              <a:ext uri="{FF2B5EF4-FFF2-40B4-BE49-F238E27FC236}">
                <a16:creationId xmlns:a16="http://schemas.microsoft.com/office/drawing/2014/main" id="{60833F83-F567-8F4F-9220-630EB9345E9E}"/>
              </a:ext>
            </a:extLst>
          </p:cNvPr>
          <p:cNvSpPr/>
          <p:nvPr/>
        </p:nvSpPr>
        <p:spPr>
          <a:xfrm>
            <a:off x="5828441" y="1657315"/>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4</a:t>
            </a:r>
          </a:p>
        </p:txBody>
      </p:sp>
      <p:sp>
        <p:nvSpPr>
          <p:cNvPr id="163" name="Rectangle 162">
            <a:extLst>
              <a:ext uri="{FF2B5EF4-FFF2-40B4-BE49-F238E27FC236}">
                <a16:creationId xmlns:a16="http://schemas.microsoft.com/office/drawing/2014/main" id="{9AD8D79A-129A-BB45-914A-A658B2327130}"/>
              </a:ext>
            </a:extLst>
          </p:cNvPr>
          <p:cNvSpPr/>
          <p:nvPr/>
        </p:nvSpPr>
        <p:spPr>
          <a:xfrm>
            <a:off x="5827208" y="2664144"/>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5</a:t>
            </a:r>
          </a:p>
        </p:txBody>
      </p:sp>
      <p:sp>
        <p:nvSpPr>
          <p:cNvPr id="166" name="Rectangle 165">
            <a:extLst>
              <a:ext uri="{FF2B5EF4-FFF2-40B4-BE49-F238E27FC236}">
                <a16:creationId xmlns:a16="http://schemas.microsoft.com/office/drawing/2014/main" id="{41EEF9C8-1A5F-E847-BDEA-4602385AB4EE}"/>
              </a:ext>
            </a:extLst>
          </p:cNvPr>
          <p:cNvSpPr/>
          <p:nvPr/>
        </p:nvSpPr>
        <p:spPr>
          <a:xfrm>
            <a:off x="5827208" y="3887224"/>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6</a:t>
            </a:r>
          </a:p>
        </p:txBody>
      </p:sp>
      <p:sp>
        <p:nvSpPr>
          <p:cNvPr id="169" name="Rectangle 168">
            <a:extLst>
              <a:ext uri="{FF2B5EF4-FFF2-40B4-BE49-F238E27FC236}">
                <a16:creationId xmlns:a16="http://schemas.microsoft.com/office/drawing/2014/main" id="{231646E0-E548-4745-9EE7-A5750C05EACF}"/>
              </a:ext>
            </a:extLst>
          </p:cNvPr>
          <p:cNvSpPr/>
          <p:nvPr/>
        </p:nvSpPr>
        <p:spPr>
          <a:xfrm>
            <a:off x="5828441" y="5039332"/>
            <a:ext cx="431389" cy="4313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7</a:t>
            </a:r>
          </a:p>
        </p:txBody>
      </p:sp>
      <p:cxnSp>
        <p:nvCxnSpPr>
          <p:cNvPr id="161" name="Straight Connector 160">
            <a:extLst>
              <a:ext uri="{FF2B5EF4-FFF2-40B4-BE49-F238E27FC236}">
                <a16:creationId xmlns:a16="http://schemas.microsoft.com/office/drawing/2014/main" id="{1D5F4AE7-6570-6A4B-B09C-666E644DFC14}"/>
              </a:ext>
            </a:extLst>
          </p:cNvPr>
          <p:cNvCxnSpPr/>
          <p:nvPr/>
        </p:nvCxnSpPr>
        <p:spPr>
          <a:xfrm>
            <a:off x="5829848" y="1657951"/>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4" name="Straight Connector 163">
            <a:extLst>
              <a:ext uri="{FF2B5EF4-FFF2-40B4-BE49-F238E27FC236}">
                <a16:creationId xmlns:a16="http://schemas.microsoft.com/office/drawing/2014/main" id="{DE018145-4593-474D-A0C7-F0E5858FBBB2}"/>
              </a:ext>
            </a:extLst>
          </p:cNvPr>
          <p:cNvCxnSpPr/>
          <p:nvPr/>
        </p:nvCxnSpPr>
        <p:spPr>
          <a:xfrm>
            <a:off x="5828233" y="2664780"/>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7" name="Straight Connector 166">
            <a:extLst>
              <a:ext uri="{FF2B5EF4-FFF2-40B4-BE49-F238E27FC236}">
                <a16:creationId xmlns:a16="http://schemas.microsoft.com/office/drawing/2014/main" id="{9EC957AF-F8B9-034B-B679-FA4542C68A6D}"/>
              </a:ext>
            </a:extLst>
          </p:cNvPr>
          <p:cNvCxnSpPr/>
          <p:nvPr/>
        </p:nvCxnSpPr>
        <p:spPr>
          <a:xfrm>
            <a:off x="5828233" y="3887860"/>
            <a:ext cx="4714087"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70" name="Straight Connector 169">
            <a:extLst>
              <a:ext uri="{FF2B5EF4-FFF2-40B4-BE49-F238E27FC236}">
                <a16:creationId xmlns:a16="http://schemas.microsoft.com/office/drawing/2014/main" id="{0D88803A-236E-C34F-8D99-0DD521475B81}"/>
              </a:ext>
            </a:extLst>
          </p:cNvPr>
          <p:cNvCxnSpPr/>
          <p:nvPr/>
        </p:nvCxnSpPr>
        <p:spPr>
          <a:xfrm>
            <a:off x="5829848" y="5039968"/>
            <a:ext cx="471408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74" name="Title 3">
            <a:extLst>
              <a:ext uri="{FF2B5EF4-FFF2-40B4-BE49-F238E27FC236}">
                <a16:creationId xmlns:a16="http://schemas.microsoft.com/office/drawing/2014/main" id="{A0226FBE-9C1C-7C45-8BB1-EE5AE1F00EB4}"/>
              </a:ext>
            </a:extLst>
          </p:cNvPr>
          <p:cNvSpPr txBox="1">
            <a:spLocks/>
          </p:cNvSpPr>
          <p:nvPr/>
        </p:nvSpPr>
        <p:spPr bwMode="auto">
          <a:xfrm>
            <a:off x="508532" y="508253"/>
            <a:ext cx="11164020"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90000"/>
              </a:lnSpc>
              <a:spcBef>
                <a:spcPct val="0"/>
              </a:spcBef>
              <a:buNone/>
              <a:defRPr sz="2800" b="0" kern="1200" cap="none" spc="100" baseline="0">
                <a:solidFill>
                  <a:schemeClr val="tx1"/>
                </a:solidFill>
                <a:latin typeface="+mj-lt"/>
                <a:ea typeface="+mj-ea"/>
                <a:cs typeface="+mj-cs"/>
              </a:defRPr>
            </a:lvl1pPr>
          </a:lstStyle>
          <a:p>
            <a:r>
              <a:rPr lang="en-US" sz="2400" dirty="0"/>
              <a:t>GOOD HYGIENE &amp; SPREAD COVID-19 PREVENTION</a:t>
            </a:r>
            <a:br>
              <a:rPr lang="en-US" dirty="0"/>
            </a:br>
            <a:r>
              <a:rPr lang="en-US" sz="2200" dirty="0">
                <a:latin typeface="ShellLight" pitchFamily="2" charset="0"/>
              </a:rPr>
              <a:t>WHAT TO DO?</a:t>
            </a:r>
            <a:endParaRPr lang="en-US" dirty="0"/>
          </a:p>
        </p:txBody>
      </p:sp>
    </p:spTree>
    <p:extLst>
      <p:ext uri="{BB962C8B-B14F-4D97-AF65-F5344CB8AC3E}">
        <p14:creationId xmlns:p14="http://schemas.microsoft.com/office/powerpoint/2010/main" val="612879284"/>
      </p:ext>
    </p:extLst>
  </p:cSld>
  <p:clrMapOvr>
    <a:masterClrMapping/>
  </p:clrMapOvr>
  <p:transition/>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8_PP Framework 2">
    <p:bg>
      <p:bgPr>
        <a:solidFill>
          <a:srgbClr val="F1F1F1"/>
        </a:solidFill>
        <a:effectLst/>
      </p:bgPr>
    </p:bg>
    <p:spTree>
      <p:nvGrpSpPr>
        <p:cNvPr id="1" name=""/>
        <p:cNvGrpSpPr/>
        <p:nvPr/>
      </p:nvGrpSpPr>
      <p:grpSpPr>
        <a:xfrm>
          <a:off x="0" y="0"/>
          <a:ext cx="0" cy="0"/>
          <a:chOff x="0" y="0"/>
          <a:chExt cx="0" cy="0"/>
        </a:xfrm>
      </p:grpSpPr>
      <p:pic>
        <p:nvPicPr>
          <p:cNvPr id="178" name="Picture 177" descr="A close up of a logo&#10;&#10;Description automatically generated">
            <a:extLst>
              <a:ext uri="{FF2B5EF4-FFF2-40B4-BE49-F238E27FC236}">
                <a16:creationId xmlns:a16="http://schemas.microsoft.com/office/drawing/2014/main" id="{3DAE25A6-8AB5-A84A-96E5-1C495D7A76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D6D8B9-FBDD-B145-A5A7-6DCCC904473D}"/>
              </a:ext>
            </a:extLst>
          </p:cNvPr>
          <p:cNvSpPr/>
          <p:nvPr/>
        </p:nvSpPr>
        <p:spPr>
          <a:xfrm>
            <a:off x="508532" y="1208317"/>
            <a:ext cx="11171208" cy="381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Text Box 11" descr="&lt;COMPANY_NAME&gt;&#10;">
            <a:extLst>
              <a:ext uri="{FF2B5EF4-FFF2-40B4-BE49-F238E27FC236}">
                <a16:creationId xmlns:a16="http://schemas.microsoft.com/office/drawing/2014/main" id="{B8D0F703-CF3E-A44C-BB8E-0037D7D3839D}"/>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
        <p:nvSpPr>
          <p:cNvPr id="11" name="Rectangle 6" descr="Rectangle 6"/>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74" name="Title 3">
            <a:extLst>
              <a:ext uri="{FF2B5EF4-FFF2-40B4-BE49-F238E27FC236}">
                <a16:creationId xmlns:a16="http://schemas.microsoft.com/office/drawing/2014/main" id="{A0226FBE-9C1C-7C45-8BB1-EE5AE1F00EB4}"/>
              </a:ext>
            </a:extLst>
          </p:cNvPr>
          <p:cNvSpPr txBox="1">
            <a:spLocks/>
          </p:cNvSpPr>
          <p:nvPr/>
        </p:nvSpPr>
        <p:spPr bwMode="auto">
          <a:xfrm>
            <a:off x="508532" y="508253"/>
            <a:ext cx="11164020"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lgn="l" defTabSz="1219170" rtl="0" eaLnBrk="1" latinLnBrk="0" hangingPunct="1">
              <a:lnSpc>
                <a:spcPct val="90000"/>
              </a:lnSpc>
              <a:spcBef>
                <a:spcPct val="0"/>
              </a:spcBef>
              <a:buNone/>
              <a:defRPr sz="2800" b="0" kern="1200" cap="none" spc="100" baseline="0">
                <a:solidFill>
                  <a:schemeClr val="tx1"/>
                </a:solidFill>
                <a:latin typeface="+mj-lt"/>
                <a:ea typeface="+mj-ea"/>
                <a:cs typeface="+mj-cs"/>
              </a:defRPr>
            </a:lvl1pPr>
          </a:lstStyle>
          <a:p>
            <a:r>
              <a:rPr lang="en-US" sz="2400" dirty="0"/>
              <a:t>SAFETY FIRST</a:t>
            </a:r>
            <a:br>
              <a:rPr lang="en-US" dirty="0"/>
            </a:br>
            <a:endParaRPr lang="en-US" dirty="0"/>
          </a:p>
        </p:txBody>
      </p:sp>
      <p:sp>
        <p:nvSpPr>
          <p:cNvPr id="153" name="TextBox 152">
            <a:extLst>
              <a:ext uri="{FF2B5EF4-FFF2-40B4-BE49-F238E27FC236}">
                <a16:creationId xmlns:a16="http://schemas.microsoft.com/office/drawing/2014/main" id="{73BF844E-FD66-2247-BE00-1438366EE865}"/>
              </a:ext>
            </a:extLst>
          </p:cNvPr>
          <p:cNvSpPr txBox="1"/>
          <p:nvPr/>
        </p:nvSpPr>
        <p:spPr bwMode="auto">
          <a:xfrm flipH="1">
            <a:off x="681840" y="2640850"/>
            <a:ext cx="2187767"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Do not take this call, </a:t>
            </a:r>
            <a:br>
              <a:rPr lang="en-US" sz="1400" dirty="0">
                <a:latin typeface="ShellBook" pitchFamily="2" charset="0"/>
              </a:rPr>
            </a:br>
            <a:r>
              <a:rPr lang="en-US" sz="1400" dirty="0">
                <a:latin typeface="ShellBook" pitchFamily="2" charset="0"/>
              </a:rPr>
              <a:t>or any other call, </a:t>
            </a:r>
            <a:br>
              <a:rPr lang="en-US" sz="1400" dirty="0">
                <a:latin typeface="ShellBook" pitchFamily="2" charset="0"/>
              </a:rPr>
            </a:br>
            <a:r>
              <a:rPr lang="en-US" sz="1400" dirty="0">
                <a:latin typeface="ShellBook" pitchFamily="2" charset="0"/>
              </a:rPr>
              <a:t>while driving - </a:t>
            </a:r>
            <a:r>
              <a:rPr lang="en-US" sz="1400" dirty="0">
                <a:solidFill>
                  <a:schemeClr val="accent2"/>
                </a:solidFill>
                <a:latin typeface="+mj-lt"/>
              </a:rPr>
              <a:t>EVER</a:t>
            </a:r>
          </a:p>
        </p:txBody>
      </p:sp>
      <p:sp>
        <p:nvSpPr>
          <p:cNvPr id="156" name="TextBox 155">
            <a:extLst>
              <a:ext uri="{FF2B5EF4-FFF2-40B4-BE49-F238E27FC236}">
                <a16:creationId xmlns:a16="http://schemas.microsoft.com/office/drawing/2014/main" id="{E0694A54-57F5-8547-AC89-7E5BF3A17243}"/>
              </a:ext>
            </a:extLst>
          </p:cNvPr>
          <p:cNvSpPr txBox="1"/>
          <p:nvPr/>
        </p:nvSpPr>
        <p:spPr bwMode="auto">
          <a:xfrm flipH="1">
            <a:off x="5046016" y="4869008"/>
            <a:ext cx="2156770" cy="96327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Have the general emergency phone number in your </a:t>
            </a:r>
            <a:br>
              <a:rPr lang="en-US" sz="1400" dirty="0">
                <a:latin typeface="ShellBook" pitchFamily="2" charset="0"/>
              </a:rPr>
            </a:br>
            <a:r>
              <a:rPr lang="en-US" sz="1400" dirty="0">
                <a:latin typeface="ShellBook" pitchFamily="2" charset="0"/>
              </a:rPr>
              <a:t>mobile phone </a:t>
            </a:r>
          </a:p>
        </p:txBody>
      </p:sp>
      <p:sp>
        <p:nvSpPr>
          <p:cNvPr id="159" name="TextBox 158">
            <a:extLst>
              <a:ext uri="{FF2B5EF4-FFF2-40B4-BE49-F238E27FC236}">
                <a16:creationId xmlns:a16="http://schemas.microsoft.com/office/drawing/2014/main" id="{DA9D0615-E367-A54C-A289-6C57B5077AFD}"/>
              </a:ext>
            </a:extLst>
          </p:cNvPr>
          <p:cNvSpPr txBox="1"/>
          <p:nvPr/>
        </p:nvSpPr>
        <p:spPr bwMode="auto">
          <a:xfrm flipH="1">
            <a:off x="5046017" y="2674216"/>
            <a:ext cx="2156770" cy="47211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what the fire alarm sounds like</a:t>
            </a:r>
          </a:p>
        </p:txBody>
      </p:sp>
      <p:sp>
        <p:nvSpPr>
          <p:cNvPr id="162" name="TextBox 161">
            <a:extLst>
              <a:ext uri="{FF2B5EF4-FFF2-40B4-BE49-F238E27FC236}">
                <a16:creationId xmlns:a16="http://schemas.microsoft.com/office/drawing/2014/main" id="{FCE5FC6B-7960-7344-80CE-1416A8CF2E8A}"/>
              </a:ext>
            </a:extLst>
          </p:cNvPr>
          <p:cNvSpPr txBox="1"/>
          <p:nvPr/>
        </p:nvSpPr>
        <p:spPr bwMode="auto">
          <a:xfrm flipH="1">
            <a:off x="7202786" y="2674216"/>
            <a:ext cx="2176626" cy="47211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Make sure that you can hear the fire alarm</a:t>
            </a:r>
          </a:p>
        </p:txBody>
      </p:sp>
      <p:sp>
        <p:nvSpPr>
          <p:cNvPr id="165" name="TextBox 164">
            <a:extLst>
              <a:ext uri="{FF2B5EF4-FFF2-40B4-BE49-F238E27FC236}">
                <a16:creationId xmlns:a16="http://schemas.microsoft.com/office/drawing/2014/main" id="{04E18133-F9EF-4842-A57E-E67DC34D6B8F}"/>
              </a:ext>
            </a:extLst>
          </p:cNvPr>
          <p:cNvSpPr txBox="1"/>
          <p:nvPr/>
        </p:nvSpPr>
        <p:spPr bwMode="auto">
          <a:xfrm flipH="1">
            <a:off x="7202786" y="4869008"/>
            <a:ext cx="2170214"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your local Shell’s emergency number </a:t>
            </a:r>
            <a:br>
              <a:rPr lang="en-US" sz="1400" dirty="0">
                <a:latin typeface="ShellBook" pitchFamily="2" charset="0"/>
              </a:rPr>
            </a:br>
            <a:r>
              <a:rPr lang="en-US" sz="1400" dirty="0">
                <a:latin typeface="ShellBook" pitchFamily="2" charset="0"/>
              </a:rPr>
              <a:t>+31 70 377 6666</a:t>
            </a:r>
          </a:p>
        </p:txBody>
      </p:sp>
      <p:sp>
        <p:nvSpPr>
          <p:cNvPr id="168" name="TextBox 167">
            <a:extLst>
              <a:ext uri="{FF2B5EF4-FFF2-40B4-BE49-F238E27FC236}">
                <a16:creationId xmlns:a16="http://schemas.microsoft.com/office/drawing/2014/main" id="{BDB548CD-47BE-1A40-8BE7-F0CE6A29CA5B}"/>
              </a:ext>
            </a:extLst>
          </p:cNvPr>
          <p:cNvSpPr txBox="1"/>
          <p:nvPr/>
        </p:nvSpPr>
        <p:spPr bwMode="auto">
          <a:xfrm flipH="1">
            <a:off x="9373000" y="2674216"/>
            <a:ext cx="2147017"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Ensure that confidential discussions are </a:t>
            </a:r>
            <a:br>
              <a:rPr lang="en-US" sz="1400" dirty="0">
                <a:latin typeface="ShellBook" pitchFamily="2" charset="0"/>
              </a:rPr>
            </a:br>
            <a:r>
              <a:rPr lang="en-US" sz="1400" dirty="0">
                <a:latin typeface="ShellBook" pitchFamily="2" charset="0"/>
              </a:rPr>
              <a:t>not overheard</a:t>
            </a:r>
          </a:p>
        </p:txBody>
      </p:sp>
      <p:sp>
        <p:nvSpPr>
          <p:cNvPr id="171" name="TextBox 170">
            <a:extLst>
              <a:ext uri="{FF2B5EF4-FFF2-40B4-BE49-F238E27FC236}">
                <a16:creationId xmlns:a16="http://schemas.microsoft.com/office/drawing/2014/main" id="{9B03522C-9514-B843-BFE7-A772ABADDCB4}"/>
              </a:ext>
            </a:extLst>
          </p:cNvPr>
          <p:cNvSpPr txBox="1"/>
          <p:nvPr/>
        </p:nvSpPr>
        <p:spPr bwMode="auto">
          <a:xfrm flipH="1">
            <a:off x="2869608" y="2648438"/>
            <a:ext cx="2176410"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the building name, floor number and </a:t>
            </a:r>
            <a:br>
              <a:rPr lang="en-US" sz="1400" dirty="0">
                <a:latin typeface="ShellBook" pitchFamily="2" charset="0"/>
              </a:rPr>
            </a:br>
            <a:r>
              <a:rPr lang="en-US" sz="1400" dirty="0">
                <a:latin typeface="ShellBook" pitchFamily="2" charset="0"/>
              </a:rPr>
              <a:t>room number</a:t>
            </a:r>
          </a:p>
        </p:txBody>
      </p:sp>
      <p:sp>
        <p:nvSpPr>
          <p:cNvPr id="172" name="TextBox 171">
            <a:extLst>
              <a:ext uri="{FF2B5EF4-FFF2-40B4-BE49-F238E27FC236}">
                <a16:creationId xmlns:a16="http://schemas.microsoft.com/office/drawing/2014/main" id="{CE5EC911-3598-A849-A4BE-D75EA2130F77}"/>
              </a:ext>
            </a:extLst>
          </p:cNvPr>
          <p:cNvSpPr txBox="1"/>
          <p:nvPr/>
        </p:nvSpPr>
        <p:spPr bwMode="auto">
          <a:xfrm flipH="1">
            <a:off x="681840" y="4869008"/>
            <a:ext cx="2205780" cy="96327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locations for fire alarms, extinguishers, </a:t>
            </a:r>
            <a:br>
              <a:rPr lang="en-US" sz="1400" dirty="0">
                <a:latin typeface="ShellBook" pitchFamily="2" charset="0"/>
              </a:rPr>
            </a:br>
            <a:r>
              <a:rPr lang="en-US" sz="1400" dirty="0">
                <a:latin typeface="ShellBook" pitchFamily="2" charset="0"/>
              </a:rPr>
              <a:t>emergency exits and muster points</a:t>
            </a:r>
          </a:p>
        </p:txBody>
      </p:sp>
      <p:sp>
        <p:nvSpPr>
          <p:cNvPr id="173" name="TextBox 172">
            <a:extLst>
              <a:ext uri="{FF2B5EF4-FFF2-40B4-BE49-F238E27FC236}">
                <a16:creationId xmlns:a16="http://schemas.microsoft.com/office/drawing/2014/main" id="{1D54FF93-4534-404F-8F86-D6C667B0B85B}"/>
              </a:ext>
            </a:extLst>
          </p:cNvPr>
          <p:cNvSpPr txBox="1"/>
          <p:nvPr/>
        </p:nvSpPr>
        <p:spPr bwMode="auto">
          <a:xfrm flipH="1">
            <a:off x="9373000" y="4869008"/>
            <a:ext cx="2176407"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Know the location of </a:t>
            </a:r>
            <a:br>
              <a:rPr lang="en-US" sz="1400" dirty="0">
                <a:latin typeface="ShellBook" pitchFamily="2" charset="0"/>
              </a:rPr>
            </a:br>
            <a:r>
              <a:rPr lang="en-US" sz="1400" dirty="0">
                <a:latin typeface="ShellBook" pitchFamily="2" charset="0"/>
              </a:rPr>
              <a:t>the nearest AED </a:t>
            </a:r>
            <a:br>
              <a:rPr lang="en-US" sz="1400" dirty="0">
                <a:latin typeface="ShellBook" pitchFamily="2" charset="0"/>
              </a:rPr>
            </a:br>
            <a:r>
              <a:rPr lang="en-US" sz="1400" dirty="0">
                <a:latin typeface="ShellBook" pitchFamily="2" charset="0"/>
              </a:rPr>
              <a:t>portable defibrillator</a:t>
            </a:r>
          </a:p>
        </p:txBody>
      </p:sp>
      <p:sp>
        <p:nvSpPr>
          <p:cNvPr id="175" name="TextBox 174">
            <a:extLst>
              <a:ext uri="{FF2B5EF4-FFF2-40B4-BE49-F238E27FC236}">
                <a16:creationId xmlns:a16="http://schemas.microsoft.com/office/drawing/2014/main" id="{1656C5DC-475B-6E48-8661-13A17E814A11}"/>
              </a:ext>
            </a:extLst>
          </p:cNvPr>
          <p:cNvSpPr txBox="1"/>
          <p:nvPr/>
        </p:nvSpPr>
        <p:spPr bwMode="auto">
          <a:xfrm flipH="1">
            <a:off x="2898764" y="4869008"/>
            <a:ext cx="2137201" cy="717697"/>
          </a:xfrm>
          <a:prstGeom prst="rect">
            <a:avLst/>
          </a:prstGeom>
          <a:noFill/>
          <a:ln w="9525" algn="ctr">
            <a:noFill/>
            <a:miter lim="800000"/>
            <a:headEnd/>
            <a:tailEnd/>
          </a:ln>
        </p:spPr>
        <p:txBody>
          <a:bodyPr vert="horz" wrap="square" lIns="127000" tIns="0" rIns="101600" bIns="0" numCol="1" rtlCol="0" anchor="t" anchorCtr="0" compatLnSpc="1">
            <a:prstTxWarp prst="textNoShape">
              <a:avLst/>
            </a:prstTxWarp>
            <a:spAutoFit/>
          </a:bodyPr>
          <a:lstStyle/>
          <a:p>
            <a:pPr algn="ctr">
              <a:lnSpc>
                <a:spcPct val="114000"/>
              </a:lnSpc>
            </a:pPr>
            <a:r>
              <a:rPr lang="en-US" sz="1400" dirty="0">
                <a:latin typeface="ShellBook" pitchFamily="2" charset="0"/>
              </a:rPr>
              <a:t>Does anyone need assistance in </a:t>
            </a:r>
            <a:br>
              <a:rPr lang="en-US" sz="1400" dirty="0">
                <a:latin typeface="ShellBook" pitchFamily="2" charset="0"/>
              </a:rPr>
            </a:br>
            <a:r>
              <a:rPr lang="en-US" sz="1400" dirty="0">
                <a:latin typeface="ShellBook" pitchFamily="2" charset="0"/>
              </a:rPr>
              <a:t>an evacuation? </a:t>
            </a:r>
          </a:p>
        </p:txBody>
      </p:sp>
      <p:cxnSp>
        <p:nvCxnSpPr>
          <p:cNvPr id="176" name="Straight Connector 175">
            <a:extLst>
              <a:ext uri="{FF2B5EF4-FFF2-40B4-BE49-F238E27FC236}">
                <a16:creationId xmlns:a16="http://schemas.microsoft.com/office/drawing/2014/main" id="{570E0095-B67E-164B-AC99-F84206E3FB6B}"/>
              </a:ext>
            </a:extLst>
          </p:cNvPr>
          <p:cNvCxnSpPr/>
          <p:nvPr/>
        </p:nvCxnSpPr>
        <p:spPr>
          <a:xfrm>
            <a:off x="681841" y="1717423"/>
            <a:ext cx="2546"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9947B4E-8EDB-CF45-9074-352F00A5ADEB}"/>
              </a:ext>
            </a:extLst>
          </p:cNvPr>
          <p:cNvCxnSpPr/>
          <p:nvPr/>
        </p:nvCxnSpPr>
        <p:spPr>
          <a:xfrm>
            <a:off x="11516613"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4A2133D-09FB-6B45-8438-51C93EA7FC76}"/>
              </a:ext>
            </a:extLst>
          </p:cNvPr>
          <p:cNvCxnSpPr/>
          <p:nvPr/>
        </p:nvCxnSpPr>
        <p:spPr>
          <a:xfrm>
            <a:off x="2869608"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EE4D805-8FE2-474E-8CAD-9B8D28AA9FF0}"/>
              </a:ext>
            </a:extLst>
          </p:cNvPr>
          <p:cNvCxnSpPr/>
          <p:nvPr/>
        </p:nvCxnSpPr>
        <p:spPr>
          <a:xfrm>
            <a:off x="5046018"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F065A17-45CC-F149-A782-CB7DBEAF191B}"/>
              </a:ext>
            </a:extLst>
          </p:cNvPr>
          <p:cNvCxnSpPr/>
          <p:nvPr/>
        </p:nvCxnSpPr>
        <p:spPr>
          <a:xfrm>
            <a:off x="7202787"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2A58379-87A5-D240-8AD6-AE35A0D639FF}"/>
              </a:ext>
            </a:extLst>
          </p:cNvPr>
          <p:cNvCxnSpPr/>
          <p:nvPr/>
        </p:nvCxnSpPr>
        <p:spPr>
          <a:xfrm>
            <a:off x="9373001" y="1717423"/>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05A03E6-6B8A-F644-875A-6FCD4811FAC2}"/>
              </a:ext>
            </a:extLst>
          </p:cNvPr>
          <p:cNvCxnSpPr/>
          <p:nvPr/>
        </p:nvCxnSpPr>
        <p:spPr>
          <a:xfrm flipH="1">
            <a:off x="690338" y="3817545"/>
            <a:ext cx="10829679" cy="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482240A-CD6F-ED47-9F8B-BFBE3DC4DF9C}"/>
              </a:ext>
            </a:extLst>
          </p:cNvPr>
          <p:cNvCxnSpPr/>
          <p:nvPr/>
        </p:nvCxnSpPr>
        <p:spPr>
          <a:xfrm>
            <a:off x="681841" y="4016754"/>
            <a:ext cx="2546"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85BEA6C-74CE-A243-8D6D-EF4017B02582}"/>
              </a:ext>
            </a:extLst>
          </p:cNvPr>
          <p:cNvCxnSpPr/>
          <p:nvPr/>
        </p:nvCxnSpPr>
        <p:spPr>
          <a:xfrm>
            <a:off x="11516613" y="4016754"/>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66DF2DC-5C25-9D46-83EA-3F7EB631EE77}"/>
              </a:ext>
            </a:extLst>
          </p:cNvPr>
          <p:cNvCxnSpPr>
            <a:cxnSpLocks/>
          </p:cNvCxnSpPr>
          <p:nvPr/>
        </p:nvCxnSpPr>
        <p:spPr>
          <a:xfrm>
            <a:off x="2869608" y="4853061"/>
            <a:ext cx="0" cy="1143693"/>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07B98B94-AEEB-924C-A14A-64554D2A1D70}"/>
              </a:ext>
            </a:extLst>
          </p:cNvPr>
          <p:cNvCxnSpPr>
            <a:cxnSpLocks/>
          </p:cNvCxnSpPr>
          <p:nvPr/>
        </p:nvCxnSpPr>
        <p:spPr>
          <a:xfrm>
            <a:off x="5046018" y="4016754"/>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BBC264EC-E716-764F-B12C-748DBD15B037}"/>
              </a:ext>
            </a:extLst>
          </p:cNvPr>
          <p:cNvCxnSpPr>
            <a:cxnSpLocks/>
          </p:cNvCxnSpPr>
          <p:nvPr/>
        </p:nvCxnSpPr>
        <p:spPr>
          <a:xfrm>
            <a:off x="7202786" y="4853061"/>
            <a:ext cx="1" cy="1143693"/>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6973150-2C28-B34F-B158-BB41022A8734}"/>
              </a:ext>
            </a:extLst>
          </p:cNvPr>
          <p:cNvCxnSpPr>
            <a:cxnSpLocks/>
          </p:cNvCxnSpPr>
          <p:nvPr/>
        </p:nvCxnSpPr>
        <p:spPr>
          <a:xfrm>
            <a:off x="9373001" y="4016754"/>
            <a:ext cx="0" cy="198000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C0A54D3-2078-1D4D-B9F7-53F8EF8B0687}"/>
              </a:ext>
            </a:extLst>
          </p:cNvPr>
          <p:cNvCxnSpPr/>
          <p:nvPr/>
        </p:nvCxnSpPr>
        <p:spPr>
          <a:xfrm flipH="1">
            <a:off x="690338" y="6043421"/>
            <a:ext cx="10829679" cy="0"/>
          </a:xfrm>
          <a:prstGeom prst="line">
            <a:avLst/>
          </a:prstGeom>
          <a:ln w="12700" cmpd="sng">
            <a:solidFill>
              <a:srgbClr val="595959"/>
            </a:solidFill>
            <a:prstDash val="dot"/>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DD63CB0B-F6DE-2C4C-A577-9DF1397154EC}"/>
              </a:ext>
            </a:extLst>
          </p:cNvPr>
          <p:cNvSpPr/>
          <p:nvPr/>
        </p:nvSpPr>
        <p:spPr>
          <a:xfrm>
            <a:off x="3555628" y="1703356"/>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93" name="Group 192">
            <a:extLst>
              <a:ext uri="{FF2B5EF4-FFF2-40B4-BE49-F238E27FC236}">
                <a16:creationId xmlns:a16="http://schemas.microsoft.com/office/drawing/2014/main" id="{B95FC6FA-D35F-CB44-9F23-44FB2ACA5127}"/>
              </a:ext>
            </a:extLst>
          </p:cNvPr>
          <p:cNvGrpSpPr/>
          <p:nvPr/>
        </p:nvGrpSpPr>
        <p:grpSpPr>
          <a:xfrm>
            <a:off x="3609653" y="1758175"/>
            <a:ext cx="715963" cy="714374"/>
            <a:chOff x="3186113" y="1895476"/>
            <a:chExt cx="715963" cy="714374"/>
          </a:xfrm>
        </p:grpSpPr>
        <p:sp>
          <p:nvSpPr>
            <p:cNvPr id="194" name="AutoShape 12">
              <a:extLst>
                <a:ext uri="{FF2B5EF4-FFF2-40B4-BE49-F238E27FC236}">
                  <a16:creationId xmlns:a16="http://schemas.microsoft.com/office/drawing/2014/main" id="{776E89D3-0BA7-8F42-98BF-B85666AC56A0}"/>
                </a:ext>
              </a:extLst>
            </p:cNvPr>
            <p:cNvSpPr>
              <a:spLocks noChangeAspect="1" noChangeArrowheads="1" noTextEdit="1"/>
            </p:cNvSpPr>
            <p:nvPr/>
          </p:nvSpPr>
          <p:spPr bwMode="auto">
            <a:xfrm>
              <a:off x="3186113" y="1897063"/>
              <a:ext cx="71120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5" name="Freeform 14">
              <a:extLst>
                <a:ext uri="{FF2B5EF4-FFF2-40B4-BE49-F238E27FC236}">
                  <a16:creationId xmlns:a16="http://schemas.microsoft.com/office/drawing/2014/main" id="{8D804EDE-9C64-9049-AC12-CC795A4890FA}"/>
                </a:ext>
              </a:extLst>
            </p:cNvPr>
            <p:cNvSpPr>
              <a:spLocks/>
            </p:cNvSpPr>
            <p:nvPr/>
          </p:nvSpPr>
          <p:spPr bwMode="auto">
            <a:xfrm>
              <a:off x="3186113" y="1895476"/>
              <a:ext cx="715963" cy="714374"/>
            </a:xfrm>
            <a:custGeom>
              <a:avLst/>
              <a:gdLst>
                <a:gd name="T0" fmla="*/ 2319 w 2319"/>
                <a:gd name="T1" fmla="*/ 1159 h 2319"/>
                <a:gd name="T2" fmla="*/ 2319 w 2319"/>
                <a:gd name="T3" fmla="*/ 1159 h 2319"/>
                <a:gd name="T4" fmla="*/ 1159 w 2319"/>
                <a:gd name="T5" fmla="*/ 2319 h 2319"/>
                <a:gd name="T6" fmla="*/ 0 w 2319"/>
                <a:gd name="T7" fmla="*/ 1159 h 2319"/>
                <a:gd name="T8" fmla="*/ 1159 w 2319"/>
                <a:gd name="T9" fmla="*/ 0 h 2319"/>
                <a:gd name="T10" fmla="*/ 2319 w 2319"/>
                <a:gd name="T11" fmla="*/ 1159 h 2319"/>
              </a:gdLst>
              <a:ahLst/>
              <a:cxnLst>
                <a:cxn ang="0">
                  <a:pos x="T0" y="T1"/>
                </a:cxn>
                <a:cxn ang="0">
                  <a:pos x="T2" y="T3"/>
                </a:cxn>
                <a:cxn ang="0">
                  <a:pos x="T4" y="T5"/>
                </a:cxn>
                <a:cxn ang="0">
                  <a:pos x="T6" y="T7"/>
                </a:cxn>
                <a:cxn ang="0">
                  <a:pos x="T8" y="T9"/>
                </a:cxn>
                <a:cxn ang="0">
                  <a:pos x="T10" y="T11"/>
                </a:cxn>
              </a:cxnLst>
              <a:rect l="0" t="0" r="r" b="b"/>
              <a:pathLst>
                <a:path w="2319" h="2319">
                  <a:moveTo>
                    <a:pt x="2319" y="1159"/>
                  </a:moveTo>
                  <a:lnTo>
                    <a:pt x="2319" y="1159"/>
                  </a:lnTo>
                  <a:cubicBezTo>
                    <a:pt x="2319" y="1799"/>
                    <a:pt x="1800" y="2319"/>
                    <a:pt x="1159" y="2319"/>
                  </a:cubicBezTo>
                  <a:cubicBezTo>
                    <a:pt x="519" y="2319"/>
                    <a:pt x="0" y="1799"/>
                    <a:pt x="0" y="1159"/>
                  </a:cubicBezTo>
                  <a:cubicBezTo>
                    <a:pt x="0" y="518"/>
                    <a:pt x="519" y="0"/>
                    <a:pt x="1159" y="0"/>
                  </a:cubicBezTo>
                  <a:cubicBezTo>
                    <a:pt x="1800" y="0"/>
                    <a:pt x="2319" y="518"/>
                    <a:pt x="2319" y="115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6" name="Freeform 15">
              <a:extLst>
                <a:ext uri="{FF2B5EF4-FFF2-40B4-BE49-F238E27FC236}">
                  <a16:creationId xmlns:a16="http://schemas.microsoft.com/office/drawing/2014/main" id="{33418424-2FE4-D740-9322-FD668D49D96D}"/>
                </a:ext>
              </a:extLst>
            </p:cNvPr>
            <p:cNvSpPr>
              <a:spLocks/>
            </p:cNvSpPr>
            <p:nvPr/>
          </p:nvSpPr>
          <p:spPr bwMode="auto">
            <a:xfrm>
              <a:off x="3381376" y="2047875"/>
              <a:ext cx="203200" cy="411162"/>
            </a:xfrm>
            <a:custGeom>
              <a:avLst/>
              <a:gdLst>
                <a:gd name="T0" fmla="*/ 659 w 659"/>
                <a:gd name="T1" fmla="*/ 1337 h 1337"/>
                <a:gd name="T2" fmla="*/ 659 w 659"/>
                <a:gd name="T3" fmla="*/ 1337 h 1337"/>
                <a:gd name="T4" fmla="*/ 0 w 659"/>
                <a:gd name="T5" fmla="*/ 1337 h 1337"/>
                <a:gd name="T6" fmla="*/ 0 w 659"/>
                <a:gd name="T7" fmla="*/ 0 h 1337"/>
                <a:gd name="T8" fmla="*/ 659 w 659"/>
                <a:gd name="T9" fmla="*/ 0 h 1337"/>
                <a:gd name="T10" fmla="*/ 659 w 659"/>
                <a:gd name="T11" fmla="*/ 1337 h 1337"/>
              </a:gdLst>
              <a:ahLst/>
              <a:cxnLst>
                <a:cxn ang="0">
                  <a:pos x="T0" y="T1"/>
                </a:cxn>
                <a:cxn ang="0">
                  <a:pos x="T2" y="T3"/>
                </a:cxn>
                <a:cxn ang="0">
                  <a:pos x="T4" y="T5"/>
                </a:cxn>
                <a:cxn ang="0">
                  <a:pos x="T6" y="T7"/>
                </a:cxn>
                <a:cxn ang="0">
                  <a:pos x="T8" y="T9"/>
                </a:cxn>
                <a:cxn ang="0">
                  <a:pos x="T10" y="T11"/>
                </a:cxn>
              </a:cxnLst>
              <a:rect l="0" t="0" r="r" b="b"/>
              <a:pathLst>
                <a:path w="659" h="1337">
                  <a:moveTo>
                    <a:pt x="659" y="1337"/>
                  </a:moveTo>
                  <a:lnTo>
                    <a:pt x="659" y="1337"/>
                  </a:lnTo>
                  <a:lnTo>
                    <a:pt x="0" y="1337"/>
                  </a:lnTo>
                  <a:lnTo>
                    <a:pt x="0" y="0"/>
                  </a:lnTo>
                  <a:lnTo>
                    <a:pt x="659" y="0"/>
                  </a:lnTo>
                  <a:lnTo>
                    <a:pt x="659" y="133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7" name="Freeform 16">
              <a:extLst>
                <a:ext uri="{FF2B5EF4-FFF2-40B4-BE49-F238E27FC236}">
                  <a16:creationId xmlns:a16="http://schemas.microsoft.com/office/drawing/2014/main" id="{BBFFA533-F327-0142-8EA0-7470551AF61E}"/>
                </a:ext>
              </a:extLst>
            </p:cNvPr>
            <p:cNvSpPr>
              <a:spLocks/>
            </p:cNvSpPr>
            <p:nvPr/>
          </p:nvSpPr>
          <p:spPr bwMode="auto">
            <a:xfrm>
              <a:off x="3425826" y="2090738"/>
              <a:ext cx="115888" cy="119062"/>
            </a:xfrm>
            <a:custGeom>
              <a:avLst/>
              <a:gdLst>
                <a:gd name="T0" fmla="*/ 375 w 375"/>
                <a:gd name="T1" fmla="*/ 385 h 385"/>
                <a:gd name="T2" fmla="*/ 375 w 375"/>
                <a:gd name="T3" fmla="*/ 385 h 385"/>
                <a:gd name="T4" fmla="*/ 0 w 375"/>
                <a:gd name="T5" fmla="*/ 385 h 385"/>
                <a:gd name="T6" fmla="*/ 0 w 375"/>
                <a:gd name="T7" fmla="*/ 0 h 385"/>
                <a:gd name="T8" fmla="*/ 375 w 375"/>
                <a:gd name="T9" fmla="*/ 0 h 385"/>
                <a:gd name="T10" fmla="*/ 375 w 375"/>
                <a:gd name="T11" fmla="*/ 385 h 385"/>
              </a:gdLst>
              <a:ahLst/>
              <a:cxnLst>
                <a:cxn ang="0">
                  <a:pos x="T0" y="T1"/>
                </a:cxn>
                <a:cxn ang="0">
                  <a:pos x="T2" y="T3"/>
                </a:cxn>
                <a:cxn ang="0">
                  <a:pos x="T4" y="T5"/>
                </a:cxn>
                <a:cxn ang="0">
                  <a:pos x="T6" y="T7"/>
                </a:cxn>
                <a:cxn ang="0">
                  <a:pos x="T8" y="T9"/>
                </a:cxn>
                <a:cxn ang="0">
                  <a:pos x="T10" y="T11"/>
                </a:cxn>
              </a:cxnLst>
              <a:rect l="0" t="0" r="r" b="b"/>
              <a:pathLst>
                <a:path w="375" h="385">
                  <a:moveTo>
                    <a:pt x="375" y="385"/>
                  </a:moveTo>
                  <a:lnTo>
                    <a:pt x="375" y="385"/>
                  </a:lnTo>
                  <a:lnTo>
                    <a:pt x="0" y="385"/>
                  </a:lnTo>
                  <a:lnTo>
                    <a:pt x="0" y="0"/>
                  </a:lnTo>
                  <a:lnTo>
                    <a:pt x="375" y="0"/>
                  </a:lnTo>
                  <a:lnTo>
                    <a:pt x="375" y="385"/>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8" name="Freeform 17">
              <a:extLst>
                <a:ext uri="{FF2B5EF4-FFF2-40B4-BE49-F238E27FC236}">
                  <a16:creationId xmlns:a16="http://schemas.microsoft.com/office/drawing/2014/main" id="{510B0003-21CC-8349-BEAB-86004CA047EC}"/>
                </a:ext>
              </a:extLst>
            </p:cNvPr>
            <p:cNvSpPr>
              <a:spLocks/>
            </p:cNvSpPr>
            <p:nvPr/>
          </p:nvSpPr>
          <p:spPr bwMode="auto">
            <a:xfrm>
              <a:off x="3524251" y="2233613"/>
              <a:ext cx="39688" cy="39687"/>
            </a:xfrm>
            <a:custGeom>
              <a:avLst/>
              <a:gdLst>
                <a:gd name="T0" fmla="*/ 0 w 131"/>
                <a:gd name="T1" fmla="*/ 65 h 130"/>
                <a:gd name="T2" fmla="*/ 0 w 131"/>
                <a:gd name="T3" fmla="*/ 65 h 130"/>
                <a:gd name="T4" fmla="*/ 66 w 131"/>
                <a:gd name="T5" fmla="*/ 0 h 130"/>
                <a:gd name="T6" fmla="*/ 131 w 131"/>
                <a:gd name="T7" fmla="*/ 65 h 130"/>
                <a:gd name="T8" fmla="*/ 66 w 131"/>
                <a:gd name="T9" fmla="*/ 130 h 130"/>
                <a:gd name="T10" fmla="*/ 0 w 131"/>
                <a:gd name="T11" fmla="*/ 65 h 130"/>
              </a:gdLst>
              <a:ahLst/>
              <a:cxnLst>
                <a:cxn ang="0">
                  <a:pos x="T0" y="T1"/>
                </a:cxn>
                <a:cxn ang="0">
                  <a:pos x="T2" y="T3"/>
                </a:cxn>
                <a:cxn ang="0">
                  <a:pos x="T4" y="T5"/>
                </a:cxn>
                <a:cxn ang="0">
                  <a:pos x="T6" y="T7"/>
                </a:cxn>
                <a:cxn ang="0">
                  <a:pos x="T8" y="T9"/>
                </a:cxn>
                <a:cxn ang="0">
                  <a:pos x="T10" y="T11"/>
                </a:cxn>
              </a:cxnLst>
              <a:rect l="0" t="0" r="r" b="b"/>
              <a:pathLst>
                <a:path w="131" h="130">
                  <a:moveTo>
                    <a:pt x="0" y="65"/>
                  </a:moveTo>
                  <a:lnTo>
                    <a:pt x="0" y="65"/>
                  </a:lnTo>
                  <a:cubicBezTo>
                    <a:pt x="0" y="29"/>
                    <a:pt x="30" y="0"/>
                    <a:pt x="66" y="0"/>
                  </a:cubicBezTo>
                  <a:cubicBezTo>
                    <a:pt x="102" y="0"/>
                    <a:pt x="131" y="29"/>
                    <a:pt x="131" y="65"/>
                  </a:cubicBezTo>
                  <a:cubicBezTo>
                    <a:pt x="131" y="101"/>
                    <a:pt x="102" y="130"/>
                    <a:pt x="66" y="130"/>
                  </a:cubicBezTo>
                  <a:cubicBezTo>
                    <a:pt x="30" y="130"/>
                    <a:pt x="0" y="101"/>
                    <a:pt x="0" y="6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199" name="Freeform 18">
              <a:extLst>
                <a:ext uri="{FF2B5EF4-FFF2-40B4-BE49-F238E27FC236}">
                  <a16:creationId xmlns:a16="http://schemas.microsoft.com/office/drawing/2014/main" id="{3FE04864-6CC2-F440-B61F-BB1ECE7D533D}"/>
                </a:ext>
              </a:extLst>
            </p:cNvPr>
            <p:cNvSpPr>
              <a:spLocks noEditPoints="1"/>
            </p:cNvSpPr>
            <p:nvPr/>
          </p:nvSpPr>
          <p:spPr bwMode="auto">
            <a:xfrm>
              <a:off x="3457576" y="2111375"/>
              <a:ext cx="52388" cy="77787"/>
            </a:xfrm>
            <a:custGeom>
              <a:avLst/>
              <a:gdLst>
                <a:gd name="T0" fmla="*/ 85 w 171"/>
                <a:gd name="T1" fmla="*/ 178 h 252"/>
                <a:gd name="T2" fmla="*/ 85 w 171"/>
                <a:gd name="T3" fmla="*/ 178 h 252"/>
                <a:gd name="T4" fmla="*/ 111 w 171"/>
                <a:gd name="T5" fmla="*/ 189 h 252"/>
                <a:gd name="T6" fmla="*/ 122 w 171"/>
                <a:gd name="T7" fmla="*/ 215 h 252"/>
                <a:gd name="T8" fmla="*/ 111 w 171"/>
                <a:gd name="T9" fmla="*/ 241 h 252"/>
                <a:gd name="T10" fmla="*/ 85 w 171"/>
                <a:gd name="T11" fmla="*/ 252 h 252"/>
                <a:gd name="T12" fmla="*/ 58 w 171"/>
                <a:gd name="T13" fmla="*/ 241 h 252"/>
                <a:gd name="T14" fmla="*/ 48 w 171"/>
                <a:gd name="T15" fmla="*/ 215 h 252"/>
                <a:gd name="T16" fmla="*/ 58 w 171"/>
                <a:gd name="T17" fmla="*/ 189 h 252"/>
                <a:gd name="T18" fmla="*/ 85 w 171"/>
                <a:gd name="T19" fmla="*/ 178 h 252"/>
                <a:gd name="T20" fmla="*/ 60 w 171"/>
                <a:gd name="T21" fmla="*/ 166 h 252"/>
                <a:gd name="T22" fmla="*/ 60 w 171"/>
                <a:gd name="T23" fmla="*/ 166 h 252"/>
                <a:gd name="T24" fmla="*/ 60 w 171"/>
                <a:gd name="T25" fmla="*/ 104 h 252"/>
                <a:gd name="T26" fmla="*/ 70 w 171"/>
                <a:gd name="T27" fmla="*/ 105 h 252"/>
                <a:gd name="T28" fmla="*/ 97 w 171"/>
                <a:gd name="T29" fmla="*/ 97 h 252"/>
                <a:gd name="T30" fmla="*/ 110 w 171"/>
                <a:gd name="T31" fmla="*/ 74 h 252"/>
                <a:gd name="T32" fmla="*/ 103 w 171"/>
                <a:gd name="T33" fmla="*/ 57 h 252"/>
                <a:gd name="T34" fmla="*/ 86 w 171"/>
                <a:gd name="T35" fmla="*/ 50 h 252"/>
                <a:gd name="T36" fmla="*/ 70 w 171"/>
                <a:gd name="T37" fmla="*/ 57 h 252"/>
                <a:gd name="T38" fmla="*/ 64 w 171"/>
                <a:gd name="T39" fmla="*/ 75 h 252"/>
                <a:gd name="T40" fmla="*/ 0 w 171"/>
                <a:gd name="T41" fmla="*/ 75 h 252"/>
                <a:gd name="T42" fmla="*/ 27 w 171"/>
                <a:gd name="T43" fmla="*/ 19 h 252"/>
                <a:gd name="T44" fmla="*/ 87 w 171"/>
                <a:gd name="T45" fmla="*/ 0 h 252"/>
                <a:gd name="T46" fmla="*/ 143 w 171"/>
                <a:gd name="T47" fmla="*/ 19 h 252"/>
                <a:gd name="T48" fmla="*/ 171 w 171"/>
                <a:gd name="T49" fmla="*/ 74 h 252"/>
                <a:gd name="T50" fmla="*/ 153 w 171"/>
                <a:gd name="T51" fmla="*/ 118 h 252"/>
                <a:gd name="T52" fmla="*/ 110 w 171"/>
                <a:gd name="T53" fmla="*/ 143 h 252"/>
                <a:gd name="T54" fmla="*/ 110 w 171"/>
                <a:gd name="T55" fmla="*/ 166 h 252"/>
                <a:gd name="T56" fmla="*/ 60 w 171"/>
                <a:gd name="T57" fmla="*/ 16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52">
                  <a:moveTo>
                    <a:pt x="85" y="178"/>
                  </a:moveTo>
                  <a:lnTo>
                    <a:pt x="85" y="178"/>
                  </a:lnTo>
                  <a:cubicBezTo>
                    <a:pt x="95" y="178"/>
                    <a:pt x="104" y="181"/>
                    <a:pt x="111" y="189"/>
                  </a:cubicBezTo>
                  <a:cubicBezTo>
                    <a:pt x="119" y="196"/>
                    <a:pt x="122" y="205"/>
                    <a:pt x="122" y="215"/>
                  </a:cubicBezTo>
                  <a:cubicBezTo>
                    <a:pt x="122" y="225"/>
                    <a:pt x="119" y="234"/>
                    <a:pt x="111" y="241"/>
                  </a:cubicBezTo>
                  <a:cubicBezTo>
                    <a:pt x="104" y="249"/>
                    <a:pt x="95" y="252"/>
                    <a:pt x="85" y="252"/>
                  </a:cubicBezTo>
                  <a:cubicBezTo>
                    <a:pt x="74" y="252"/>
                    <a:pt x="66" y="249"/>
                    <a:pt x="58" y="241"/>
                  </a:cubicBezTo>
                  <a:cubicBezTo>
                    <a:pt x="51" y="234"/>
                    <a:pt x="48" y="225"/>
                    <a:pt x="48" y="215"/>
                  </a:cubicBezTo>
                  <a:cubicBezTo>
                    <a:pt x="48" y="205"/>
                    <a:pt x="51" y="196"/>
                    <a:pt x="58" y="189"/>
                  </a:cubicBezTo>
                  <a:cubicBezTo>
                    <a:pt x="66" y="181"/>
                    <a:pt x="74" y="178"/>
                    <a:pt x="85" y="178"/>
                  </a:cubicBezTo>
                  <a:close/>
                  <a:moveTo>
                    <a:pt x="60" y="166"/>
                  </a:moveTo>
                  <a:lnTo>
                    <a:pt x="60" y="166"/>
                  </a:lnTo>
                  <a:lnTo>
                    <a:pt x="60" y="104"/>
                  </a:lnTo>
                  <a:cubicBezTo>
                    <a:pt x="60" y="105"/>
                    <a:pt x="66" y="105"/>
                    <a:pt x="70" y="105"/>
                  </a:cubicBezTo>
                  <a:cubicBezTo>
                    <a:pt x="81" y="105"/>
                    <a:pt x="89" y="103"/>
                    <a:pt x="97" y="97"/>
                  </a:cubicBezTo>
                  <a:cubicBezTo>
                    <a:pt x="106" y="91"/>
                    <a:pt x="110" y="84"/>
                    <a:pt x="110" y="74"/>
                  </a:cubicBezTo>
                  <a:cubicBezTo>
                    <a:pt x="110" y="67"/>
                    <a:pt x="107" y="61"/>
                    <a:pt x="103" y="57"/>
                  </a:cubicBezTo>
                  <a:cubicBezTo>
                    <a:pt x="98" y="52"/>
                    <a:pt x="93" y="50"/>
                    <a:pt x="86" y="50"/>
                  </a:cubicBezTo>
                  <a:cubicBezTo>
                    <a:pt x="79" y="50"/>
                    <a:pt x="73" y="52"/>
                    <a:pt x="70" y="57"/>
                  </a:cubicBezTo>
                  <a:cubicBezTo>
                    <a:pt x="66" y="62"/>
                    <a:pt x="64" y="65"/>
                    <a:pt x="64" y="75"/>
                  </a:cubicBezTo>
                  <a:lnTo>
                    <a:pt x="0" y="75"/>
                  </a:lnTo>
                  <a:cubicBezTo>
                    <a:pt x="0" y="55"/>
                    <a:pt x="9" y="33"/>
                    <a:pt x="27" y="19"/>
                  </a:cubicBezTo>
                  <a:cubicBezTo>
                    <a:pt x="44" y="6"/>
                    <a:pt x="64" y="0"/>
                    <a:pt x="87" y="0"/>
                  </a:cubicBezTo>
                  <a:cubicBezTo>
                    <a:pt x="109" y="0"/>
                    <a:pt x="128" y="6"/>
                    <a:pt x="143" y="19"/>
                  </a:cubicBezTo>
                  <a:cubicBezTo>
                    <a:pt x="161" y="35"/>
                    <a:pt x="171" y="53"/>
                    <a:pt x="171" y="74"/>
                  </a:cubicBezTo>
                  <a:cubicBezTo>
                    <a:pt x="171" y="91"/>
                    <a:pt x="164" y="106"/>
                    <a:pt x="153" y="118"/>
                  </a:cubicBezTo>
                  <a:cubicBezTo>
                    <a:pt x="143" y="129"/>
                    <a:pt x="130" y="137"/>
                    <a:pt x="110" y="143"/>
                  </a:cubicBezTo>
                  <a:lnTo>
                    <a:pt x="110" y="166"/>
                  </a:lnTo>
                  <a:lnTo>
                    <a:pt x="60" y="16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grpSp>
      <p:sp>
        <p:nvSpPr>
          <p:cNvPr id="200" name="Oval 199">
            <a:extLst>
              <a:ext uri="{FF2B5EF4-FFF2-40B4-BE49-F238E27FC236}">
                <a16:creationId xmlns:a16="http://schemas.microsoft.com/office/drawing/2014/main" id="{C2B0F10E-D993-3A48-B7DB-9F599C879DD5}"/>
              </a:ext>
            </a:extLst>
          </p:cNvPr>
          <p:cNvSpPr/>
          <p:nvPr/>
        </p:nvSpPr>
        <p:spPr>
          <a:xfrm>
            <a:off x="7951953" y="1696581"/>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01" name="Group 200">
            <a:extLst>
              <a:ext uri="{FF2B5EF4-FFF2-40B4-BE49-F238E27FC236}">
                <a16:creationId xmlns:a16="http://schemas.microsoft.com/office/drawing/2014/main" id="{20863976-7C3D-AB40-838A-EA38B211A3E5}"/>
              </a:ext>
            </a:extLst>
          </p:cNvPr>
          <p:cNvGrpSpPr/>
          <p:nvPr/>
        </p:nvGrpSpPr>
        <p:grpSpPr>
          <a:xfrm>
            <a:off x="8013915" y="1758543"/>
            <a:ext cx="700088" cy="700088"/>
            <a:chOff x="7231068" y="1866902"/>
            <a:chExt cx="700088" cy="700088"/>
          </a:xfrm>
        </p:grpSpPr>
        <p:sp>
          <p:nvSpPr>
            <p:cNvPr id="202" name="Freeform 5">
              <a:extLst>
                <a:ext uri="{FF2B5EF4-FFF2-40B4-BE49-F238E27FC236}">
                  <a16:creationId xmlns:a16="http://schemas.microsoft.com/office/drawing/2014/main" id="{0164F1AB-61B2-5247-9A45-1CEF3B0A406F}"/>
                </a:ext>
              </a:extLst>
            </p:cNvPr>
            <p:cNvSpPr>
              <a:spLocks/>
            </p:cNvSpPr>
            <p:nvPr/>
          </p:nvSpPr>
          <p:spPr bwMode="auto">
            <a:xfrm>
              <a:off x="7231068" y="1866902"/>
              <a:ext cx="700088" cy="700088"/>
            </a:xfrm>
            <a:custGeom>
              <a:avLst/>
              <a:gdLst>
                <a:gd name="T0" fmla="*/ 2319 w 2319"/>
                <a:gd name="T1" fmla="*/ 1159 h 2319"/>
                <a:gd name="T2" fmla="*/ 2319 w 2319"/>
                <a:gd name="T3" fmla="*/ 1159 h 2319"/>
                <a:gd name="T4" fmla="*/ 1159 w 2319"/>
                <a:gd name="T5" fmla="*/ 2319 h 2319"/>
                <a:gd name="T6" fmla="*/ 0 w 2319"/>
                <a:gd name="T7" fmla="*/ 1159 h 2319"/>
                <a:gd name="T8" fmla="*/ 1159 w 2319"/>
                <a:gd name="T9" fmla="*/ 0 h 2319"/>
                <a:gd name="T10" fmla="*/ 2319 w 2319"/>
                <a:gd name="T11" fmla="*/ 1159 h 2319"/>
              </a:gdLst>
              <a:ahLst/>
              <a:cxnLst>
                <a:cxn ang="0">
                  <a:pos x="T0" y="T1"/>
                </a:cxn>
                <a:cxn ang="0">
                  <a:pos x="T2" y="T3"/>
                </a:cxn>
                <a:cxn ang="0">
                  <a:pos x="T4" y="T5"/>
                </a:cxn>
                <a:cxn ang="0">
                  <a:pos x="T6" y="T7"/>
                </a:cxn>
                <a:cxn ang="0">
                  <a:pos x="T8" y="T9"/>
                </a:cxn>
                <a:cxn ang="0">
                  <a:pos x="T10" y="T11"/>
                </a:cxn>
              </a:cxnLst>
              <a:rect l="0" t="0" r="r" b="b"/>
              <a:pathLst>
                <a:path w="2319" h="2319">
                  <a:moveTo>
                    <a:pt x="2319" y="1159"/>
                  </a:moveTo>
                  <a:lnTo>
                    <a:pt x="2319" y="1159"/>
                  </a:lnTo>
                  <a:cubicBezTo>
                    <a:pt x="2319" y="1799"/>
                    <a:pt x="1800" y="2319"/>
                    <a:pt x="1159" y="2319"/>
                  </a:cubicBezTo>
                  <a:cubicBezTo>
                    <a:pt x="519" y="2319"/>
                    <a:pt x="0" y="1799"/>
                    <a:pt x="0" y="1159"/>
                  </a:cubicBezTo>
                  <a:cubicBezTo>
                    <a:pt x="0" y="518"/>
                    <a:pt x="519" y="0"/>
                    <a:pt x="1159" y="0"/>
                  </a:cubicBezTo>
                  <a:cubicBezTo>
                    <a:pt x="1800" y="0"/>
                    <a:pt x="2319" y="518"/>
                    <a:pt x="2319" y="115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chemeClr val="accent1"/>
                </a:solidFill>
                <a:latin typeface="ShellMedium" pitchFamily="2" charset="0"/>
              </a:endParaRPr>
            </a:p>
          </p:txBody>
        </p:sp>
        <p:sp>
          <p:nvSpPr>
            <p:cNvPr id="203" name="Freeform 6">
              <a:extLst>
                <a:ext uri="{FF2B5EF4-FFF2-40B4-BE49-F238E27FC236}">
                  <a16:creationId xmlns:a16="http://schemas.microsoft.com/office/drawing/2014/main" id="{D6F337AD-5160-AD42-99CC-66FF60F7067C}"/>
                </a:ext>
              </a:extLst>
            </p:cNvPr>
            <p:cNvSpPr>
              <a:spLocks/>
            </p:cNvSpPr>
            <p:nvPr/>
          </p:nvSpPr>
          <p:spPr bwMode="auto">
            <a:xfrm>
              <a:off x="7407281" y="2198690"/>
              <a:ext cx="76200" cy="157163"/>
            </a:xfrm>
            <a:custGeom>
              <a:avLst/>
              <a:gdLst>
                <a:gd name="T0" fmla="*/ 248 w 252"/>
                <a:gd name="T1" fmla="*/ 431 h 519"/>
                <a:gd name="T2" fmla="*/ 248 w 252"/>
                <a:gd name="T3" fmla="*/ 431 h 519"/>
                <a:gd name="T4" fmla="*/ 182 w 252"/>
                <a:gd name="T5" fmla="*/ 510 h 519"/>
                <a:gd name="T6" fmla="*/ 114 w 252"/>
                <a:gd name="T7" fmla="*/ 516 h 519"/>
                <a:gd name="T8" fmla="*/ 35 w 252"/>
                <a:gd name="T9" fmla="*/ 449 h 519"/>
                <a:gd name="T10" fmla="*/ 4 w 252"/>
                <a:gd name="T11" fmla="*/ 89 h 519"/>
                <a:gd name="T12" fmla="*/ 71 w 252"/>
                <a:gd name="T13" fmla="*/ 10 h 519"/>
                <a:gd name="T14" fmla="*/ 138 w 252"/>
                <a:gd name="T15" fmla="*/ 4 h 519"/>
                <a:gd name="T16" fmla="*/ 217 w 252"/>
                <a:gd name="T17" fmla="*/ 71 h 519"/>
                <a:gd name="T18" fmla="*/ 248 w 252"/>
                <a:gd name="T19" fmla="*/ 43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519">
                  <a:moveTo>
                    <a:pt x="248" y="431"/>
                  </a:moveTo>
                  <a:lnTo>
                    <a:pt x="248" y="431"/>
                  </a:lnTo>
                  <a:cubicBezTo>
                    <a:pt x="252" y="471"/>
                    <a:pt x="222" y="507"/>
                    <a:pt x="182" y="510"/>
                  </a:cubicBezTo>
                  <a:lnTo>
                    <a:pt x="114" y="516"/>
                  </a:lnTo>
                  <a:cubicBezTo>
                    <a:pt x="74" y="519"/>
                    <a:pt x="38" y="490"/>
                    <a:pt x="35" y="449"/>
                  </a:cubicBezTo>
                  <a:lnTo>
                    <a:pt x="4" y="89"/>
                  </a:lnTo>
                  <a:cubicBezTo>
                    <a:pt x="0" y="49"/>
                    <a:pt x="30" y="13"/>
                    <a:pt x="71" y="10"/>
                  </a:cubicBezTo>
                  <a:lnTo>
                    <a:pt x="138" y="4"/>
                  </a:lnTo>
                  <a:cubicBezTo>
                    <a:pt x="178" y="0"/>
                    <a:pt x="214" y="30"/>
                    <a:pt x="217" y="71"/>
                  </a:cubicBezTo>
                  <a:lnTo>
                    <a:pt x="248" y="43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4" name="Freeform 7">
              <a:extLst>
                <a:ext uri="{FF2B5EF4-FFF2-40B4-BE49-F238E27FC236}">
                  <a16:creationId xmlns:a16="http://schemas.microsoft.com/office/drawing/2014/main" id="{FB31DA1B-CE00-6B43-95B4-F696E042D1D8}"/>
                </a:ext>
              </a:extLst>
            </p:cNvPr>
            <p:cNvSpPr>
              <a:spLocks/>
            </p:cNvSpPr>
            <p:nvPr/>
          </p:nvSpPr>
          <p:spPr bwMode="auto">
            <a:xfrm>
              <a:off x="7672393" y="2198690"/>
              <a:ext cx="76200" cy="157163"/>
            </a:xfrm>
            <a:custGeom>
              <a:avLst/>
              <a:gdLst>
                <a:gd name="T0" fmla="*/ 4 w 252"/>
                <a:gd name="T1" fmla="*/ 431 h 519"/>
                <a:gd name="T2" fmla="*/ 4 w 252"/>
                <a:gd name="T3" fmla="*/ 431 h 519"/>
                <a:gd name="T4" fmla="*/ 71 w 252"/>
                <a:gd name="T5" fmla="*/ 510 h 519"/>
                <a:gd name="T6" fmla="*/ 138 w 252"/>
                <a:gd name="T7" fmla="*/ 516 h 519"/>
                <a:gd name="T8" fmla="*/ 217 w 252"/>
                <a:gd name="T9" fmla="*/ 449 h 519"/>
                <a:gd name="T10" fmla="*/ 248 w 252"/>
                <a:gd name="T11" fmla="*/ 89 h 519"/>
                <a:gd name="T12" fmla="*/ 182 w 252"/>
                <a:gd name="T13" fmla="*/ 10 h 519"/>
                <a:gd name="T14" fmla="*/ 114 w 252"/>
                <a:gd name="T15" fmla="*/ 4 h 519"/>
                <a:gd name="T16" fmla="*/ 35 w 252"/>
                <a:gd name="T17" fmla="*/ 71 h 519"/>
                <a:gd name="T18" fmla="*/ 4 w 252"/>
                <a:gd name="T19" fmla="*/ 43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519">
                  <a:moveTo>
                    <a:pt x="4" y="431"/>
                  </a:moveTo>
                  <a:lnTo>
                    <a:pt x="4" y="431"/>
                  </a:lnTo>
                  <a:cubicBezTo>
                    <a:pt x="0" y="471"/>
                    <a:pt x="30" y="507"/>
                    <a:pt x="71" y="510"/>
                  </a:cubicBezTo>
                  <a:lnTo>
                    <a:pt x="138" y="516"/>
                  </a:lnTo>
                  <a:cubicBezTo>
                    <a:pt x="178" y="519"/>
                    <a:pt x="214" y="490"/>
                    <a:pt x="217" y="449"/>
                  </a:cubicBezTo>
                  <a:lnTo>
                    <a:pt x="248" y="89"/>
                  </a:lnTo>
                  <a:cubicBezTo>
                    <a:pt x="252" y="49"/>
                    <a:pt x="222" y="13"/>
                    <a:pt x="182" y="10"/>
                  </a:cubicBezTo>
                  <a:lnTo>
                    <a:pt x="114" y="4"/>
                  </a:lnTo>
                  <a:cubicBezTo>
                    <a:pt x="74" y="0"/>
                    <a:pt x="38" y="30"/>
                    <a:pt x="35" y="71"/>
                  </a:cubicBezTo>
                  <a:lnTo>
                    <a:pt x="4" y="43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5" name="Freeform 8">
              <a:extLst>
                <a:ext uri="{FF2B5EF4-FFF2-40B4-BE49-F238E27FC236}">
                  <a16:creationId xmlns:a16="http://schemas.microsoft.com/office/drawing/2014/main" id="{F42C7D24-7A38-DF44-B06E-9169826E5778}"/>
                </a:ext>
              </a:extLst>
            </p:cNvPr>
            <p:cNvSpPr>
              <a:spLocks/>
            </p:cNvSpPr>
            <p:nvPr/>
          </p:nvSpPr>
          <p:spPr bwMode="auto">
            <a:xfrm>
              <a:off x="7386643" y="1958977"/>
              <a:ext cx="382588" cy="355600"/>
            </a:xfrm>
            <a:custGeom>
              <a:avLst/>
              <a:gdLst>
                <a:gd name="T0" fmla="*/ 1225 w 1269"/>
                <a:gd name="T1" fmla="*/ 1178 h 1178"/>
                <a:gd name="T2" fmla="*/ 1225 w 1269"/>
                <a:gd name="T3" fmla="*/ 1178 h 1178"/>
                <a:gd name="T4" fmla="*/ 1266 w 1269"/>
                <a:gd name="T5" fmla="*/ 700 h 1178"/>
                <a:gd name="T6" fmla="*/ 1269 w 1269"/>
                <a:gd name="T7" fmla="*/ 635 h 1178"/>
                <a:gd name="T8" fmla="*/ 634 w 1269"/>
                <a:gd name="T9" fmla="*/ 0 h 1178"/>
                <a:gd name="T10" fmla="*/ 0 w 1269"/>
                <a:gd name="T11" fmla="*/ 635 h 1178"/>
                <a:gd name="T12" fmla="*/ 3 w 1269"/>
                <a:gd name="T13" fmla="*/ 700 h 1178"/>
                <a:gd name="T14" fmla="*/ 43 w 1269"/>
                <a:gd name="T15" fmla="*/ 1178 h 1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9" h="1178">
                  <a:moveTo>
                    <a:pt x="1225" y="1178"/>
                  </a:moveTo>
                  <a:lnTo>
                    <a:pt x="1225" y="1178"/>
                  </a:lnTo>
                  <a:lnTo>
                    <a:pt x="1266" y="700"/>
                  </a:lnTo>
                  <a:cubicBezTo>
                    <a:pt x="1268" y="679"/>
                    <a:pt x="1269" y="657"/>
                    <a:pt x="1269" y="635"/>
                  </a:cubicBezTo>
                  <a:cubicBezTo>
                    <a:pt x="1269" y="284"/>
                    <a:pt x="985" y="0"/>
                    <a:pt x="634" y="0"/>
                  </a:cubicBezTo>
                  <a:cubicBezTo>
                    <a:pt x="284" y="0"/>
                    <a:pt x="0" y="284"/>
                    <a:pt x="0" y="635"/>
                  </a:cubicBezTo>
                  <a:cubicBezTo>
                    <a:pt x="0" y="657"/>
                    <a:pt x="1" y="679"/>
                    <a:pt x="3" y="700"/>
                  </a:cubicBezTo>
                  <a:lnTo>
                    <a:pt x="43" y="1178"/>
                  </a:lnTo>
                </a:path>
              </a:pathLst>
            </a:custGeom>
            <a:noFill/>
            <a:ln w="15875"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6" name="Freeform 9">
              <a:extLst>
                <a:ext uri="{FF2B5EF4-FFF2-40B4-BE49-F238E27FC236}">
                  <a16:creationId xmlns:a16="http://schemas.microsoft.com/office/drawing/2014/main" id="{23451A8F-7618-ED43-AD49-4125D07D29CA}"/>
                </a:ext>
              </a:extLst>
            </p:cNvPr>
            <p:cNvSpPr>
              <a:spLocks/>
            </p:cNvSpPr>
            <p:nvPr/>
          </p:nvSpPr>
          <p:spPr bwMode="auto">
            <a:xfrm>
              <a:off x="7372356" y="2244727"/>
              <a:ext cx="160338" cy="223838"/>
            </a:xfrm>
            <a:custGeom>
              <a:avLst/>
              <a:gdLst>
                <a:gd name="T0" fmla="*/ 530 w 530"/>
                <a:gd name="T1" fmla="*/ 735 h 739"/>
                <a:gd name="T2" fmla="*/ 530 w 530"/>
                <a:gd name="T3" fmla="*/ 735 h 739"/>
                <a:gd name="T4" fmla="*/ 24 w 530"/>
                <a:gd name="T5" fmla="*/ 287 h 739"/>
                <a:gd name="T6" fmla="*/ 0 w 530"/>
                <a:gd name="T7" fmla="*/ 0 h 739"/>
              </a:gdLst>
              <a:ahLst/>
              <a:cxnLst>
                <a:cxn ang="0">
                  <a:pos x="T0" y="T1"/>
                </a:cxn>
                <a:cxn ang="0">
                  <a:pos x="T2" y="T3"/>
                </a:cxn>
                <a:cxn ang="0">
                  <a:pos x="T4" y="T5"/>
                </a:cxn>
                <a:cxn ang="0">
                  <a:pos x="T6" y="T7"/>
                </a:cxn>
              </a:cxnLst>
              <a:rect l="0" t="0" r="r" b="b"/>
              <a:pathLst>
                <a:path w="530" h="739">
                  <a:moveTo>
                    <a:pt x="530" y="735"/>
                  </a:moveTo>
                  <a:lnTo>
                    <a:pt x="530" y="735"/>
                  </a:lnTo>
                  <a:cubicBezTo>
                    <a:pt x="273" y="739"/>
                    <a:pt x="52" y="547"/>
                    <a:pt x="24" y="287"/>
                  </a:cubicBezTo>
                  <a:lnTo>
                    <a:pt x="0" y="0"/>
                  </a:lnTo>
                </a:path>
              </a:pathLst>
            </a:custGeom>
            <a:noFill/>
            <a:ln w="15875" cap="flat">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07" name="Freeform 10">
              <a:extLst>
                <a:ext uri="{FF2B5EF4-FFF2-40B4-BE49-F238E27FC236}">
                  <a16:creationId xmlns:a16="http://schemas.microsoft.com/office/drawing/2014/main" id="{DBC17B9E-2B49-8A4A-9E4C-09CE7390C092}"/>
                </a:ext>
              </a:extLst>
            </p:cNvPr>
            <p:cNvSpPr>
              <a:spLocks/>
            </p:cNvSpPr>
            <p:nvPr/>
          </p:nvSpPr>
          <p:spPr bwMode="auto">
            <a:xfrm>
              <a:off x="7497768" y="2446340"/>
              <a:ext cx="65088" cy="41275"/>
            </a:xfrm>
            <a:custGeom>
              <a:avLst/>
              <a:gdLst>
                <a:gd name="T0" fmla="*/ 214 w 214"/>
                <a:gd name="T1" fmla="*/ 68 h 137"/>
                <a:gd name="T2" fmla="*/ 214 w 214"/>
                <a:gd name="T3" fmla="*/ 68 h 137"/>
                <a:gd name="T4" fmla="*/ 145 w 214"/>
                <a:gd name="T5" fmla="*/ 137 h 137"/>
                <a:gd name="T6" fmla="*/ 69 w 214"/>
                <a:gd name="T7" fmla="*/ 137 h 137"/>
                <a:gd name="T8" fmla="*/ 0 w 214"/>
                <a:gd name="T9" fmla="*/ 68 h 137"/>
                <a:gd name="T10" fmla="*/ 69 w 214"/>
                <a:gd name="T11" fmla="*/ 0 h 137"/>
                <a:gd name="T12" fmla="*/ 145 w 214"/>
                <a:gd name="T13" fmla="*/ 0 h 137"/>
                <a:gd name="T14" fmla="*/ 214 w 214"/>
                <a:gd name="T15" fmla="*/ 6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137">
                  <a:moveTo>
                    <a:pt x="214" y="68"/>
                  </a:moveTo>
                  <a:lnTo>
                    <a:pt x="214" y="68"/>
                  </a:lnTo>
                  <a:cubicBezTo>
                    <a:pt x="214" y="106"/>
                    <a:pt x="183" y="137"/>
                    <a:pt x="145" y="137"/>
                  </a:cubicBezTo>
                  <a:lnTo>
                    <a:pt x="69" y="137"/>
                  </a:lnTo>
                  <a:cubicBezTo>
                    <a:pt x="31" y="137"/>
                    <a:pt x="0" y="106"/>
                    <a:pt x="0" y="68"/>
                  </a:cubicBezTo>
                  <a:cubicBezTo>
                    <a:pt x="0" y="30"/>
                    <a:pt x="31" y="0"/>
                    <a:pt x="69" y="0"/>
                  </a:cubicBezTo>
                  <a:lnTo>
                    <a:pt x="145" y="0"/>
                  </a:lnTo>
                  <a:cubicBezTo>
                    <a:pt x="183" y="0"/>
                    <a:pt x="214" y="30"/>
                    <a:pt x="214" y="68"/>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grpSp>
      <p:sp>
        <p:nvSpPr>
          <p:cNvPr id="208" name="Oval 207">
            <a:extLst>
              <a:ext uri="{FF2B5EF4-FFF2-40B4-BE49-F238E27FC236}">
                <a16:creationId xmlns:a16="http://schemas.microsoft.com/office/drawing/2014/main" id="{FAD58B68-766F-D04D-BC47-92EC9A422F37}"/>
              </a:ext>
            </a:extLst>
          </p:cNvPr>
          <p:cNvSpPr/>
          <p:nvPr/>
        </p:nvSpPr>
        <p:spPr>
          <a:xfrm>
            <a:off x="10013018" y="1701806"/>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09" name="Group 208">
            <a:extLst>
              <a:ext uri="{FF2B5EF4-FFF2-40B4-BE49-F238E27FC236}">
                <a16:creationId xmlns:a16="http://schemas.microsoft.com/office/drawing/2014/main" id="{BCA37F07-2F82-8A4C-B3CA-1F279E34A048}"/>
              </a:ext>
            </a:extLst>
          </p:cNvPr>
          <p:cNvGrpSpPr/>
          <p:nvPr/>
        </p:nvGrpSpPr>
        <p:grpSpPr>
          <a:xfrm>
            <a:off x="10072599" y="1761388"/>
            <a:ext cx="704851" cy="704849"/>
            <a:chOff x="739775" y="4137026"/>
            <a:chExt cx="704851" cy="704849"/>
          </a:xfrm>
        </p:grpSpPr>
        <p:sp>
          <p:nvSpPr>
            <p:cNvPr id="210" name="AutoShape 20">
              <a:extLst>
                <a:ext uri="{FF2B5EF4-FFF2-40B4-BE49-F238E27FC236}">
                  <a16:creationId xmlns:a16="http://schemas.microsoft.com/office/drawing/2014/main" id="{C58ECCAA-82C1-AE40-837A-26A22E2A4C31}"/>
                </a:ext>
              </a:extLst>
            </p:cNvPr>
            <p:cNvSpPr>
              <a:spLocks noChangeAspect="1" noChangeArrowheads="1" noTextEdit="1"/>
            </p:cNvSpPr>
            <p:nvPr/>
          </p:nvSpPr>
          <p:spPr bwMode="auto">
            <a:xfrm>
              <a:off x="739775" y="4138613"/>
              <a:ext cx="700088" cy="7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1" name="Freeform 22">
              <a:extLst>
                <a:ext uri="{FF2B5EF4-FFF2-40B4-BE49-F238E27FC236}">
                  <a16:creationId xmlns:a16="http://schemas.microsoft.com/office/drawing/2014/main" id="{7EEDE35F-C13C-224B-8BC9-515BDB77ECA3}"/>
                </a:ext>
              </a:extLst>
            </p:cNvPr>
            <p:cNvSpPr>
              <a:spLocks/>
            </p:cNvSpPr>
            <p:nvPr/>
          </p:nvSpPr>
          <p:spPr bwMode="auto">
            <a:xfrm>
              <a:off x="739775" y="4137026"/>
              <a:ext cx="704851" cy="704849"/>
            </a:xfrm>
            <a:custGeom>
              <a:avLst/>
              <a:gdLst>
                <a:gd name="T0" fmla="*/ 2319 w 2319"/>
                <a:gd name="T1" fmla="*/ 1159 h 2319"/>
                <a:gd name="T2" fmla="*/ 2319 w 2319"/>
                <a:gd name="T3" fmla="*/ 1159 h 2319"/>
                <a:gd name="T4" fmla="*/ 1159 w 2319"/>
                <a:gd name="T5" fmla="*/ 2319 h 2319"/>
                <a:gd name="T6" fmla="*/ 0 w 2319"/>
                <a:gd name="T7" fmla="*/ 1159 h 2319"/>
                <a:gd name="T8" fmla="*/ 1159 w 2319"/>
                <a:gd name="T9" fmla="*/ 0 h 2319"/>
                <a:gd name="T10" fmla="*/ 2319 w 2319"/>
                <a:gd name="T11" fmla="*/ 1159 h 2319"/>
              </a:gdLst>
              <a:ahLst/>
              <a:cxnLst>
                <a:cxn ang="0">
                  <a:pos x="T0" y="T1"/>
                </a:cxn>
                <a:cxn ang="0">
                  <a:pos x="T2" y="T3"/>
                </a:cxn>
                <a:cxn ang="0">
                  <a:pos x="T4" y="T5"/>
                </a:cxn>
                <a:cxn ang="0">
                  <a:pos x="T6" y="T7"/>
                </a:cxn>
                <a:cxn ang="0">
                  <a:pos x="T8" y="T9"/>
                </a:cxn>
                <a:cxn ang="0">
                  <a:pos x="T10" y="T11"/>
                </a:cxn>
              </a:cxnLst>
              <a:rect l="0" t="0" r="r" b="b"/>
              <a:pathLst>
                <a:path w="2319" h="2319">
                  <a:moveTo>
                    <a:pt x="2319" y="1159"/>
                  </a:moveTo>
                  <a:lnTo>
                    <a:pt x="2319" y="1159"/>
                  </a:lnTo>
                  <a:cubicBezTo>
                    <a:pt x="2319" y="1799"/>
                    <a:pt x="1800" y="2319"/>
                    <a:pt x="1159" y="2319"/>
                  </a:cubicBezTo>
                  <a:cubicBezTo>
                    <a:pt x="519" y="2319"/>
                    <a:pt x="0" y="1799"/>
                    <a:pt x="0" y="1159"/>
                  </a:cubicBezTo>
                  <a:cubicBezTo>
                    <a:pt x="0" y="518"/>
                    <a:pt x="519" y="0"/>
                    <a:pt x="1159" y="0"/>
                  </a:cubicBezTo>
                  <a:cubicBezTo>
                    <a:pt x="1800" y="0"/>
                    <a:pt x="2319" y="518"/>
                    <a:pt x="2319" y="1159"/>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2" name="Freeform 23">
              <a:extLst>
                <a:ext uri="{FF2B5EF4-FFF2-40B4-BE49-F238E27FC236}">
                  <a16:creationId xmlns:a16="http://schemas.microsoft.com/office/drawing/2014/main" id="{FA266BEE-744A-484B-AC6E-E7F1EC19844E}"/>
                </a:ext>
              </a:extLst>
            </p:cNvPr>
            <p:cNvSpPr>
              <a:spLocks/>
            </p:cNvSpPr>
            <p:nvPr/>
          </p:nvSpPr>
          <p:spPr bwMode="auto">
            <a:xfrm>
              <a:off x="890588" y="4286250"/>
              <a:ext cx="200025" cy="406400"/>
            </a:xfrm>
            <a:custGeom>
              <a:avLst/>
              <a:gdLst>
                <a:gd name="T0" fmla="*/ 658 w 658"/>
                <a:gd name="T1" fmla="*/ 1337 h 1337"/>
                <a:gd name="T2" fmla="*/ 658 w 658"/>
                <a:gd name="T3" fmla="*/ 1337 h 1337"/>
                <a:gd name="T4" fmla="*/ 0 w 658"/>
                <a:gd name="T5" fmla="*/ 1337 h 1337"/>
                <a:gd name="T6" fmla="*/ 0 w 658"/>
                <a:gd name="T7" fmla="*/ 0 h 1337"/>
                <a:gd name="T8" fmla="*/ 658 w 658"/>
                <a:gd name="T9" fmla="*/ 0 h 1337"/>
                <a:gd name="T10" fmla="*/ 658 w 658"/>
                <a:gd name="T11" fmla="*/ 1337 h 1337"/>
              </a:gdLst>
              <a:ahLst/>
              <a:cxnLst>
                <a:cxn ang="0">
                  <a:pos x="T0" y="T1"/>
                </a:cxn>
                <a:cxn ang="0">
                  <a:pos x="T2" y="T3"/>
                </a:cxn>
                <a:cxn ang="0">
                  <a:pos x="T4" y="T5"/>
                </a:cxn>
                <a:cxn ang="0">
                  <a:pos x="T6" y="T7"/>
                </a:cxn>
                <a:cxn ang="0">
                  <a:pos x="T8" y="T9"/>
                </a:cxn>
                <a:cxn ang="0">
                  <a:pos x="T10" y="T11"/>
                </a:cxn>
              </a:cxnLst>
              <a:rect l="0" t="0" r="r" b="b"/>
              <a:pathLst>
                <a:path w="658" h="1337">
                  <a:moveTo>
                    <a:pt x="658" y="1337"/>
                  </a:moveTo>
                  <a:lnTo>
                    <a:pt x="658" y="1337"/>
                  </a:lnTo>
                  <a:lnTo>
                    <a:pt x="0" y="1337"/>
                  </a:lnTo>
                  <a:lnTo>
                    <a:pt x="0" y="0"/>
                  </a:lnTo>
                  <a:lnTo>
                    <a:pt x="658" y="0"/>
                  </a:lnTo>
                  <a:lnTo>
                    <a:pt x="658" y="133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3" name="Freeform 24">
              <a:extLst>
                <a:ext uri="{FF2B5EF4-FFF2-40B4-BE49-F238E27FC236}">
                  <a16:creationId xmlns:a16="http://schemas.microsoft.com/office/drawing/2014/main" id="{AFB954AB-5CEC-A74A-96C8-4757FF5CFB95}"/>
                </a:ext>
              </a:extLst>
            </p:cNvPr>
            <p:cNvSpPr>
              <a:spLocks/>
            </p:cNvSpPr>
            <p:nvPr/>
          </p:nvSpPr>
          <p:spPr bwMode="auto">
            <a:xfrm>
              <a:off x="1131888" y="4421188"/>
              <a:ext cx="50800" cy="134937"/>
            </a:xfrm>
            <a:custGeom>
              <a:avLst/>
              <a:gdLst>
                <a:gd name="T0" fmla="*/ 74 w 169"/>
                <a:gd name="T1" fmla="*/ 0 h 445"/>
                <a:gd name="T2" fmla="*/ 74 w 169"/>
                <a:gd name="T3" fmla="*/ 0 h 445"/>
                <a:gd name="T4" fmla="*/ 0 w 169"/>
                <a:gd name="T5" fmla="*/ 74 h 445"/>
                <a:gd name="T6" fmla="*/ 56 w 169"/>
                <a:gd name="T7" fmla="*/ 230 h 445"/>
                <a:gd name="T8" fmla="*/ 1 w 169"/>
                <a:gd name="T9" fmla="*/ 375 h 445"/>
                <a:gd name="T10" fmla="*/ 78 w 169"/>
                <a:gd name="T11" fmla="*/ 445 h 445"/>
                <a:gd name="T12" fmla="*/ 166 w 169"/>
                <a:gd name="T13" fmla="*/ 240 h 445"/>
                <a:gd name="T14" fmla="*/ 74 w 169"/>
                <a:gd name="T15" fmla="*/ 0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445">
                  <a:moveTo>
                    <a:pt x="74" y="0"/>
                  </a:moveTo>
                  <a:lnTo>
                    <a:pt x="74" y="0"/>
                  </a:lnTo>
                  <a:lnTo>
                    <a:pt x="0" y="74"/>
                  </a:lnTo>
                  <a:cubicBezTo>
                    <a:pt x="0" y="74"/>
                    <a:pt x="56" y="125"/>
                    <a:pt x="56" y="230"/>
                  </a:cubicBezTo>
                  <a:cubicBezTo>
                    <a:pt x="56" y="303"/>
                    <a:pt x="1" y="375"/>
                    <a:pt x="1" y="375"/>
                  </a:cubicBezTo>
                  <a:lnTo>
                    <a:pt x="78" y="445"/>
                  </a:lnTo>
                  <a:cubicBezTo>
                    <a:pt x="112" y="421"/>
                    <a:pt x="164" y="315"/>
                    <a:pt x="166" y="240"/>
                  </a:cubicBezTo>
                  <a:cubicBezTo>
                    <a:pt x="169" y="164"/>
                    <a:pt x="136" y="67"/>
                    <a:pt x="74"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4" name="Freeform 25">
              <a:extLst>
                <a:ext uri="{FF2B5EF4-FFF2-40B4-BE49-F238E27FC236}">
                  <a16:creationId xmlns:a16="http://schemas.microsoft.com/office/drawing/2014/main" id="{95537598-5269-EE42-BBF8-5CCD81FE7277}"/>
                </a:ext>
              </a:extLst>
            </p:cNvPr>
            <p:cNvSpPr>
              <a:spLocks/>
            </p:cNvSpPr>
            <p:nvPr/>
          </p:nvSpPr>
          <p:spPr bwMode="auto">
            <a:xfrm>
              <a:off x="1171575" y="4379913"/>
              <a:ext cx="68263" cy="217487"/>
            </a:xfrm>
            <a:custGeom>
              <a:avLst/>
              <a:gdLst>
                <a:gd name="T0" fmla="*/ 75 w 221"/>
                <a:gd name="T1" fmla="*/ 0 h 717"/>
                <a:gd name="T2" fmla="*/ 75 w 221"/>
                <a:gd name="T3" fmla="*/ 0 h 717"/>
                <a:gd name="T4" fmla="*/ 0 w 221"/>
                <a:gd name="T5" fmla="*/ 79 h 717"/>
                <a:gd name="T6" fmla="*/ 113 w 221"/>
                <a:gd name="T7" fmla="*/ 351 h 717"/>
                <a:gd name="T8" fmla="*/ 5 w 221"/>
                <a:gd name="T9" fmla="*/ 642 h 717"/>
                <a:gd name="T10" fmla="*/ 77 w 221"/>
                <a:gd name="T11" fmla="*/ 717 h 717"/>
                <a:gd name="T12" fmla="*/ 221 w 221"/>
                <a:gd name="T13" fmla="*/ 385 h 717"/>
                <a:gd name="T14" fmla="*/ 75 w 221"/>
                <a:gd name="T15" fmla="*/ 0 h 7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17">
                  <a:moveTo>
                    <a:pt x="75" y="0"/>
                  </a:moveTo>
                  <a:lnTo>
                    <a:pt x="75" y="0"/>
                  </a:lnTo>
                  <a:lnTo>
                    <a:pt x="0" y="79"/>
                  </a:lnTo>
                  <a:cubicBezTo>
                    <a:pt x="0" y="79"/>
                    <a:pt x="105" y="187"/>
                    <a:pt x="113" y="351"/>
                  </a:cubicBezTo>
                  <a:cubicBezTo>
                    <a:pt x="121" y="510"/>
                    <a:pt x="5" y="642"/>
                    <a:pt x="5" y="642"/>
                  </a:cubicBezTo>
                  <a:lnTo>
                    <a:pt x="77" y="717"/>
                  </a:lnTo>
                  <a:cubicBezTo>
                    <a:pt x="192" y="597"/>
                    <a:pt x="221" y="460"/>
                    <a:pt x="221" y="385"/>
                  </a:cubicBezTo>
                  <a:cubicBezTo>
                    <a:pt x="221" y="270"/>
                    <a:pt x="209" y="147"/>
                    <a:pt x="75"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5" name="Freeform 26">
              <a:extLst>
                <a:ext uri="{FF2B5EF4-FFF2-40B4-BE49-F238E27FC236}">
                  <a16:creationId xmlns:a16="http://schemas.microsoft.com/office/drawing/2014/main" id="{9286F935-232B-5445-8D89-C17786DFCE71}"/>
                </a:ext>
              </a:extLst>
            </p:cNvPr>
            <p:cNvSpPr>
              <a:spLocks/>
            </p:cNvSpPr>
            <p:nvPr/>
          </p:nvSpPr>
          <p:spPr bwMode="auto">
            <a:xfrm>
              <a:off x="1212850" y="4340225"/>
              <a:ext cx="84138" cy="296862"/>
            </a:xfrm>
            <a:custGeom>
              <a:avLst/>
              <a:gdLst>
                <a:gd name="T0" fmla="*/ 77 w 277"/>
                <a:gd name="T1" fmla="*/ 0 h 979"/>
                <a:gd name="T2" fmla="*/ 77 w 277"/>
                <a:gd name="T3" fmla="*/ 0 h 979"/>
                <a:gd name="T4" fmla="*/ 3 w 277"/>
                <a:gd name="T5" fmla="*/ 79 h 979"/>
                <a:gd name="T6" fmla="*/ 164 w 277"/>
                <a:gd name="T7" fmla="*/ 486 h 979"/>
                <a:gd name="T8" fmla="*/ 0 w 277"/>
                <a:gd name="T9" fmla="*/ 899 h 979"/>
                <a:gd name="T10" fmla="*/ 77 w 277"/>
                <a:gd name="T11" fmla="*/ 979 h 979"/>
                <a:gd name="T12" fmla="*/ 277 w 277"/>
                <a:gd name="T13" fmla="*/ 513 h 979"/>
                <a:gd name="T14" fmla="*/ 77 w 277"/>
                <a:gd name="T15" fmla="*/ 0 h 9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979">
                  <a:moveTo>
                    <a:pt x="77" y="0"/>
                  </a:moveTo>
                  <a:lnTo>
                    <a:pt x="77" y="0"/>
                  </a:lnTo>
                  <a:lnTo>
                    <a:pt x="3" y="79"/>
                  </a:lnTo>
                  <a:cubicBezTo>
                    <a:pt x="3" y="79"/>
                    <a:pt x="171" y="257"/>
                    <a:pt x="164" y="486"/>
                  </a:cubicBezTo>
                  <a:cubicBezTo>
                    <a:pt x="156" y="773"/>
                    <a:pt x="0" y="899"/>
                    <a:pt x="0" y="899"/>
                  </a:cubicBezTo>
                  <a:lnTo>
                    <a:pt x="77" y="979"/>
                  </a:lnTo>
                  <a:cubicBezTo>
                    <a:pt x="247" y="809"/>
                    <a:pt x="277" y="588"/>
                    <a:pt x="277" y="513"/>
                  </a:cubicBezTo>
                  <a:cubicBezTo>
                    <a:pt x="277" y="398"/>
                    <a:pt x="266" y="206"/>
                    <a:pt x="77"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sp>
          <p:nvSpPr>
            <p:cNvPr id="216" name="Freeform 27">
              <a:extLst>
                <a:ext uri="{FF2B5EF4-FFF2-40B4-BE49-F238E27FC236}">
                  <a16:creationId xmlns:a16="http://schemas.microsoft.com/office/drawing/2014/main" id="{122C30A1-A369-4345-977F-189CE58869DB}"/>
                </a:ext>
              </a:extLst>
            </p:cNvPr>
            <p:cNvSpPr>
              <a:spLocks/>
            </p:cNvSpPr>
            <p:nvPr/>
          </p:nvSpPr>
          <p:spPr bwMode="auto">
            <a:xfrm>
              <a:off x="1030288" y="4470400"/>
              <a:ext cx="39688" cy="39687"/>
            </a:xfrm>
            <a:custGeom>
              <a:avLst/>
              <a:gdLst>
                <a:gd name="T0" fmla="*/ 0 w 130"/>
                <a:gd name="T1" fmla="*/ 65 h 130"/>
                <a:gd name="T2" fmla="*/ 0 w 130"/>
                <a:gd name="T3" fmla="*/ 65 h 130"/>
                <a:gd name="T4" fmla="*/ 65 w 130"/>
                <a:gd name="T5" fmla="*/ 0 h 130"/>
                <a:gd name="T6" fmla="*/ 130 w 130"/>
                <a:gd name="T7" fmla="*/ 65 h 130"/>
                <a:gd name="T8" fmla="*/ 65 w 130"/>
                <a:gd name="T9" fmla="*/ 130 h 130"/>
                <a:gd name="T10" fmla="*/ 0 w 130"/>
                <a:gd name="T11" fmla="*/ 65 h 130"/>
              </a:gdLst>
              <a:ahLst/>
              <a:cxnLst>
                <a:cxn ang="0">
                  <a:pos x="T0" y="T1"/>
                </a:cxn>
                <a:cxn ang="0">
                  <a:pos x="T2" y="T3"/>
                </a:cxn>
                <a:cxn ang="0">
                  <a:pos x="T4" y="T5"/>
                </a:cxn>
                <a:cxn ang="0">
                  <a:pos x="T6" y="T7"/>
                </a:cxn>
                <a:cxn ang="0">
                  <a:pos x="T8" y="T9"/>
                </a:cxn>
                <a:cxn ang="0">
                  <a:pos x="T10" y="T11"/>
                </a:cxn>
              </a:cxnLst>
              <a:rect l="0" t="0" r="r" b="b"/>
              <a:pathLst>
                <a:path w="130" h="130">
                  <a:moveTo>
                    <a:pt x="0" y="65"/>
                  </a:moveTo>
                  <a:lnTo>
                    <a:pt x="0" y="65"/>
                  </a:lnTo>
                  <a:cubicBezTo>
                    <a:pt x="0" y="29"/>
                    <a:pt x="29" y="0"/>
                    <a:pt x="65" y="0"/>
                  </a:cubicBezTo>
                  <a:cubicBezTo>
                    <a:pt x="101" y="0"/>
                    <a:pt x="130" y="29"/>
                    <a:pt x="130" y="65"/>
                  </a:cubicBezTo>
                  <a:cubicBezTo>
                    <a:pt x="130" y="101"/>
                    <a:pt x="101" y="130"/>
                    <a:pt x="65" y="130"/>
                  </a:cubicBezTo>
                  <a:cubicBezTo>
                    <a:pt x="29" y="130"/>
                    <a:pt x="0" y="101"/>
                    <a:pt x="0" y="65"/>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ShellMedium" pitchFamily="2" charset="0"/>
              </a:endParaRPr>
            </a:p>
          </p:txBody>
        </p:sp>
      </p:grpSp>
      <p:sp>
        <p:nvSpPr>
          <p:cNvPr id="217" name="Oval 216">
            <a:extLst>
              <a:ext uri="{FF2B5EF4-FFF2-40B4-BE49-F238E27FC236}">
                <a16:creationId xmlns:a16="http://schemas.microsoft.com/office/drawing/2014/main" id="{8FE43206-8002-3C4D-8AEB-3232F75CFEED}"/>
              </a:ext>
            </a:extLst>
          </p:cNvPr>
          <p:cNvSpPr/>
          <p:nvPr/>
        </p:nvSpPr>
        <p:spPr>
          <a:xfrm>
            <a:off x="1326819" y="1707520"/>
            <a:ext cx="824013" cy="8240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18" name="Afbeelding 5">
            <a:extLst>
              <a:ext uri="{FF2B5EF4-FFF2-40B4-BE49-F238E27FC236}">
                <a16:creationId xmlns:a16="http://schemas.microsoft.com/office/drawing/2014/main" id="{E08CE77C-C8D5-984B-8D03-F2F65DB818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5883" y="1755014"/>
            <a:ext cx="714786" cy="714786"/>
          </a:xfrm>
          <a:prstGeom prst="rect">
            <a:avLst/>
          </a:prstGeom>
        </p:spPr>
      </p:pic>
      <p:sp>
        <p:nvSpPr>
          <p:cNvPr id="219" name="Rectangle 218">
            <a:extLst>
              <a:ext uri="{FF2B5EF4-FFF2-40B4-BE49-F238E27FC236}">
                <a16:creationId xmlns:a16="http://schemas.microsoft.com/office/drawing/2014/main" id="{4F54A506-8670-BC48-A968-CA455A6AE109}"/>
              </a:ext>
            </a:extLst>
          </p:cNvPr>
          <p:cNvSpPr/>
          <p:nvPr/>
        </p:nvSpPr>
        <p:spPr>
          <a:xfrm>
            <a:off x="2525964" y="3935516"/>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20" name="Groeperen 50">
            <a:extLst>
              <a:ext uri="{FF2B5EF4-FFF2-40B4-BE49-F238E27FC236}">
                <a16:creationId xmlns:a16="http://schemas.microsoft.com/office/drawing/2014/main" id="{4AF5521B-DE6C-0F4A-9E56-9629F9AF2487}"/>
              </a:ext>
            </a:extLst>
          </p:cNvPr>
          <p:cNvGrpSpPr/>
          <p:nvPr/>
        </p:nvGrpSpPr>
        <p:grpSpPr>
          <a:xfrm>
            <a:off x="2576920" y="3974928"/>
            <a:ext cx="624363" cy="630379"/>
            <a:chOff x="4976963" y="4439383"/>
            <a:chExt cx="709074" cy="715906"/>
          </a:xfrm>
        </p:grpSpPr>
        <p:grpSp>
          <p:nvGrpSpPr>
            <p:cNvPr id="221" name="Groeperen 42">
              <a:extLst>
                <a:ext uri="{FF2B5EF4-FFF2-40B4-BE49-F238E27FC236}">
                  <a16:creationId xmlns:a16="http://schemas.microsoft.com/office/drawing/2014/main" id="{39BA6205-4F55-2743-93F8-A5D361F6B31B}"/>
                </a:ext>
              </a:extLst>
            </p:cNvPr>
            <p:cNvGrpSpPr/>
            <p:nvPr/>
          </p:nvGrpSpPr>
          <p:grpSpPr>
            <a:xfrm>
              <a:off x="4976963" y="4439383"/>
              <a:ext cx="709074" cy="715906"/>
              <a:chOff x="3467100" y="2324100"/>
              <a:chExt cx="4730750" cy="4776334"/>
            </a:xfrm>
          </p:grpSpPr>
          <p:pic>
            <p:nvPicPr>
              <p:cNvPr id="223" name="Afbeelding 43">
                <a:extLst>
                  <a:ext uri="{FF2B5EF4-FFF2-40B4-BE49-F238E27FC236}">
                    <a16:creationId xmlns:a16="http://schemas.microsoft.com/office/drawing/2014/main" id="{D0971E15-1BCA-554B-A4F6-4F52098189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67100" y="2324100"/>
                <a:ext cx="2209800" cy="2209800"/>
              </a:xfrm>
              <a:prstGeom prst="rect">
                <a:avLst/>
              </a:prstGeom>
            </p:spPr>
          </p:pic>
          <p:pic>
            <p:nvPicPr>
              <p:cNvPr id="224" name="Afbeelding 44">
                <a:extLst>
                  <a:ext uri="{FF2B5EF4-FFF2-40B4-BE49-F238E27FC236}">
                    <a16:creationId xmlns:a16="http://schemas.microsoft.com/office/drawing/2014/main" id="{811F19F3-E7D2-E24D-8962-F70BECB82F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8050" y="2324100"/>
                <a:ext cx="2209800" cy="2209800"/>
              </a:xfrm>
              <a:prstGeom prst="rect">
                <a:avLst/>
              </a:prstGeom>
            </p:spPr>
          </p:pic>
          <p:pic>
            <p:nvPicPr>
              <p:cNvPr id="225" name="Afbeelding 46">
                <a:extLst>
                  <a:ext uri="{FF2B5EF4-FFF2-40B4-BE49-F238E27FC236}">
                    <a16:creationId xmlns:a16="http://schemas.microsoft.com/office/drawing/2014/main" id="{96BD8CB2-2FBF-1C43-9B05-B3F89CB220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8050" y="4890634"/>
                <a:ext cx="2209800" cy="2209800"/>
              </a:xfrm>
              <a:prstGeom prst="rect">
                <a:avLst/>
              </a:prstGeom>
            </p:spPr>
          </p:pic>
        </p:grpSp>
        <p:pic>
          <p:nvPicPr>
            <p:cNvPr id="222" name="Afbeelding 49">
              <a:extLst>
                <a:ext uri="{FF2B5EF4-FFF2-40B4-BE49-F238E27FC236}">
                  <a16:creationId xmlns:a16="http://schemas.microsoft.com/office/drawing/2014/main" id="{C10BE2CF-4AED-A247-81BB-C782E228EBD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76964" y="4824070"/>
              <a:ext cx="331218" cy="331218"/>
            </a:xfrm>
            <a:prstGeom prst="rect">
              <a:avLst/>
            </a:prstGeom>
          </p:spPr>
        </p:pic>
      </p:grpSp>
      <p:sp>
        <p:nvSpPr>
          <p:cNvPr id="226" name="Rectangle 225">
            <a:extLst>
              <a:ext uri="{FF2B5EF4-FFF2-40B4-BE49-F238E27FC236}">
                <a16:creationId xmlns:a16="http://schemas.microsoft.com/office/drawing/2014/main" id="{76C8CF90-9CAE-6F46-8EE6-EF89F947312B}"/>
              </a:ext>
            </a:extLst>
          </p:cNvPr>
          <p:cNvSpPr/>
          <p:nvPr/>
        </p:nvSpPr>
        <p:spPr>
          <a:xfrm>
            <a:off x="6839150" y="3933794"/>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27" name="Afbeelding 30">
            <a:extLst>
              <a:ext uri="{FF2B5EF4-FFF2-40B4-BE49-F238E27FC236}">
                <a16:creationId xmlns:a16="http://schemas.microsoft.com/office/drawing/2014/main" id="{F5E72DCD-F88F-5247-A61A-A33E6BED6A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93830" y="3990903"/>
            <a:ext cx="614403" cy="614403"/>
          </a:xfrm>
          <a:prstGeom prst="rect">
            <a:avLst/>
          </a:prstGeom>
        </p:spPr>
      </p:pic>
      <p:sp>
        <p:nvSpPr>
          <p:cNvPr id="228" name="Rectangle 227">
            <a:extLst>
              <a:ext uri="{FF2B5EF4-FFF2-40B4-BE49-F238E27FC236}">
                <a16:creationId xmlns:a16="http://schemas.microsoft.com/office/drawing/2014/main" id="{582037A7-524C-5A42-9330-E3EBD1C71D3B}"/>
              </a:ext>
            </a:extLst>
          </p:cNvPr>
          <p:cNvSpPr/>
          <p:nvPr/>
        </p:nvSpPr>
        <p:spPr>
          <a:xfrm>
            <a:off x="10060761" y="3953874"/>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29" name="Afbeelding 12">
            <a:extLst>
              <a:ext uri="{FF2B5EF4-FFF2-40B4-BE49-F238E27FC236}">
                <a16:creationId xmlns:a16="http://schemas.microsoft.com/office/drawing/2014/main" id="{0D502584-9FBD-B84F-B26B-3EC3A8B423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19025" y="4009246"/>
            <a:ext cx="608824" cy="608824"/>
          </a:xfrm>
          <a:prstGeom prst="rect">
            <a:avLst/>
          </a:prstGeom>
        </p:spPr>
      </p:pic>
      <p:sp>
        <p:nvSpPr>
          <p:cNvPr id="230" name="Rectangle 229">
            <a:extLst>
              <a:ext uri="{FF2B5EF4-FFF2-40B4-BE49-F238E27FC236}">
                <a16:creationId xmlns:a16="http://schemas.microsoft.com/office/drawing/2014/main" id="{020340F0-A517-A040-94A6-7EE468654589}"/>
              </a:ext>
            </a:extLst>
          </p:cNvPr>
          <p:cNvSpPr/>
          <p:nvPr/>
        </p:nvSpPr>
        <p:spPr>
          <a:xfrm>
            <a:off x="5761744" y="1729365"/>
            <a:ext cx="723764" cy="712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31" name="Afbeelding 31">
            <a:extLst>
              <a:ext uri="{FF2B5EF4-FFF2-40B4-BE49-F238E27FC236}">
                <a16:creationId xmlns:a16="http://schemas.microsoft.com/office/drawing/2014/main" id="{E60B5951-D662-C942-9577-DBDB7AAA4CB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03881" y="1770236"/>
            <a:ext cx="630128" cy="630128"/>
          </a:xfrm>
          <a:prstGeom prst="rect">
            <a:avLst/>
          </a:prstGeom>
        </p:spPr>
      </p:pic>
      <p:sp>
        <p:nvSpPr>
          <p:cNvPr id="232" name="TextBox 231">
            <a:extLst>
              <a:ext uri="{FF2B5EF4-FFF2-40B4-BE49-F238E27FC236}">
                <a16:creationId xmlns:a16="http://schemas.microsoft.com/office/drawing/2014/main" id="{36B43E50-2910-3F4B-B6D3-9ABEE816A8EF}"/>
              </a:ext>
            </a:extLst>
          </p:cNvPr>
          <p:cNvSpPr txBox="1"/>
          <p:nvPr/>
        </p:nvSpPr>
        <p:spPr bwMode="auto">
          <a:xfrm flipH="1">
            <a:off x="2441694" y="1277244"/>
            <a:ext cx="7304885" cy="236219"/>
          </a:xfrm>
          <a:prstGeom prst="rect">
            <a:avLst/>
          </a:prstGeom>
          <a:noFill/>
          <a:ln w="9525" algn="ctr">
            <a:noFill/>
            <a:miter lim="800000"/>
            <a:headEnd/>
            <a:tailEnd/>
          </a:ln>
        </p:spPr>
        <p:txBody>
          <a:bodyPr vert="horz" wrap="none" lIns="0" tIns="0" rIns="0" bIns="0" numCol="1" rtlCol="0" anchor="t" anchorCtr="0" compatLnSpc="1">
            <a:prstTxWarp prst="textNoShape">
              <a:avLst/>
            </a:prstTxWarp>
            <a:noAutofit/>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sz="1400" dirty="0">
                <a:latin typeface="ShellBold" pitchFamily="2" charset="0"/>
              </a:rPr>
              <a:t>FOR THIS MEETING PLEASE REVIEW THE FOLLOWING FOR YOUR LOCATION</a:t>
            </a:r>
          </a:p>
        </p:txBody>
      </p:sp>
    </p:spTree>
    <p:extLst>
      <p:ext uri="{BB962C8B-B14F-4D97-AF65-F5344CB8AC3E}">
        <p14:creationId xmlns:p14="http://schemas.microsoft.com/office/powerpoint/2010/main" val="2786061028"/>
      </p:ext>
    </p:extLst>
  </p:cSld>
  <p:clrMapOvr>
    <a:masterClrMapping/>
  </p:clrMapOv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12" name="Picture 11" descr="A picture containing graphical user interface&#10;&#10;Description automatically generated">
            <a:extLst>
              <a:ext uri="{FF2B5EF4-FFF2-40B4-BE49-F238E27FC236}">
                <a16:creationId xmlns:a16="http://schemas.microsoft.com/office/drawing/2014/main" id="{9F9A9AE9-6274-ED43-80B4-6A157130F8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14655"/>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314285519"/>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Divider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30DD69-2474-F84B-ADCB-6962A036B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39" y="0"/>
            <a:ext cx="12175521"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2259575033"/>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itle 1"/>
          <p:cNvSpPr>
            <a:spLocks noGrp="1"/>
          </p:cNvSpPr>
          <p:nvPr>
            <p:ph type="title" hasCustomPrompt="1"/>
          </p:nvPr>
        </p:nvSpPr>
        <p:spPr>
          <a:xfrm>
            <a:off x="6096000" y="878402"/>
            <a:ext cx="5160434" cy="1241011"/>
          </a:xfrm>
        </p:spPr>
        <p:txBody>
          <a:bodyPr anchor="b"/>
          <a:lstStyle>
            <a:lvl1pPr algn="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9" name="Text Placeholder 5"/>
          <p:cNvSpPr>
            <a:spLocks noGrp="1"/>
          </p:cNvSpPr>
          <p:nvPr>
            <p:ph type="body" sz="quarter" idx="12" hasCustomPrompt="1"/>
          </p:nvPr>
        </p:nvSpPr>
        <p:spPr>
          <a:xfrm>
            <a:off x="6096001" y="2119413"/>
            <a:ext cx="5160433" cy="1309058"/>
          </a:xfrm>
        </p:spPr>
        <p:txBody>
          <a:bodyPr anchor="t"/>
          <a:lstStyle>
            <a:lvl1pPr marL="0" indent="0" algn="r">
              <a:spcBef>
                <a:spcPts val="0"/>
              </a:spcBef>
              <a:buFontTx/>
              <a:buNone/>
              <a:defRPr>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29779114"/>
      </p:ext>
    </p:extLst>
  </p:cSld>
  <p:clrMapOvr>
    <a:masterClrMapping/>
  </p:clrMapOvr>
  <p:transition advTm="10000">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CD138D3-69C1-7047-9C47-29F4882CC426}"/>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966756" y="0"/>
            <a:ext cx="8225244"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344470337"/>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Divider 3">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AE403E8C-62FD-DF4B-A05E-5AFCE8EE35E3}"/>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286753" y="0"/>
            <a:ext cx="8905248"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2142629505"/>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Divider 5">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94CF42D6-758E-8144-AD3C-415DDA01CFFD}"/>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1971724840"/>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Divider 4">
    <p:spTree>
      <p:nvGrpSpPr>
        <p:cNvPr id="1" name=""/>
        <p:cNvGrpSpPr/>
        <p:nvPr/>
      </p:nvGrpSpPr>
      <p:grpSpPr>
        <a:xfrm>
          <a:off x="0" y="0"/>
          <a:ext cx="0" cy="0"/>
          <a:chOff x="0" y="0"/>
          <a:chExt cx="0" cy="0"/>
        </a:xfrm>
      </p:grpSpPr>
      <p:pic>
        <p:nvPicPr>
          <p:cNvPr id="12" name="Picture 11" descr="A picture containing indoor, table, cup, food&#10;&#10;Description automatically generated">
            <a:extLst>
              <a:ext uri="{FF2B5EF4-FFF2-40B4-BE49-F238E27FC236}">
                <a16:creationId xmlns:a16="http://schemas.microsoft.com/office/drawing/2014/main" id="{9446A4F8-3484-0147-A57B-1C74BB9FAA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4827" y="-5453"/>
            <a:ext cx="7387173" cy="6863453"/>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49540940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Divider 7">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D894753D-0823-FE49-B1A4-D4F5705FD7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97173" y="0"/>
            <a:ext cx="6300068" cy="6300068"/>
          </a:xfrm>
          <a:prstGeom prst="rect">
            <a:avLst/>
          </a:prstGeom>
        </p:spPr>
      </p:pic>
      <p:sp>
        <p:nvSpPr>
          <p:cNvPr id="13" name="Text Placeholder 5">
            <a:extLst>
              <a:ext uri="{FF2B5EF4-FFF2-40B4-BE49-F238E27FC236}">
                <a16:creationId xmlns:a16="http://schemas.microsoft.com/office/drawing/2014/main" id="{9CB6004A-5879-014D-BD50-7076E20ACA56}"/>
              </a:ext>
            </a:extLst>
          </p:cNvPr>
          <p:cNvSpPr>
            <a:spLocks noGrp="1"/>
          </p:cNvSpPr>
          <p:nvPr>
            <p:ph type="body" sz="quarter" idx="13" hasCustomPrompt="1"/>
          </p:nvPr>
        </p:nvSpPr>
        <p:spPr>
          <a:xfrm>
            <a:off x="701737" y="4176576"/>
            <a:ext cx="9275008" cy="549313"/>
          </a:xfrm>
        </p:spPr>
        <p:txBody>
          <a:bodyPr wrap="square" tIns="36000" anchor="b">
            <a:spAutoFit/>
          </a:bodyPr>
          <a:lstStyle>
            <a:lvl1pPr>
              <a:lnSpc>
                <a:spcPts val="4000"/>
              </a:lnSpc>
              <a:spcAft>
                <a:spcPts val="0"/>
              </a:spcAft>
              <a:defRPr kumimoji="0" lang="nl-NL" sz="4000" b="0" i="0" u="none" strike="noStrike" cap="all" spc="300" normalizeH="0" baseline="0" dirty="0">
                <a:ln>
                  <a:noFill/>
                </a:ln>
                <a:solidFill>
                  <a:srgbClr val="404040"/>
                </a:solidFill>
                <a:effectLst/>
                <a:uLnTx/>
                <a:uFillTx/>
                <a:latin typeface="ShellBold"/>
              </a:defRPr>
            </a:lvl1pPr>
            <a:lvl2pPr>
              <a:defRPr sz="4000"/>
            </a:lvl2pPr>
            <a:lvl3pPr>
              <a:defRPr sz="4000"/>
            </a:lvl3pPr>
            <a:lvl4pPr>
              <a:defRPr sz="4000"/>
            </a:lvl4pPr>
            <a:lvl5pPr>
              <a:defRPr sz="4000"/>
            </a:lvl5pPr>
          </a:lstStyle>
          <a:p>
            <a:pPr marR="0" lvl="0" fontAlgn="auto">
              <a:lnSpc>
                <a:spcPts val="4000"/>
              </a:lnSpc>
              <a:spcAft>
                <a:spcPts val="0"/>
              </a:spcAft>
              <a:buClr>
                <a:srgbClr val="DD1D21"/>
              </a:buClr>
              <a:tabLst/>
            </a:pPr>
            <a:r>
              <a:rPr lang="en-US" dirty="0"/>
              <a:t>DIVIDER TITLE</a:t>
            </a:r>
            <a:endParaRPr lang="nl-NL" dirty="0"/>
          </a:p>
        </p:txBody>
      </p:sp>
      <p:sp>
        <p:nvSpPr>
          <p:cNvPr id="14" name="Text Placeholder 5">
            <a:extLst>
              <a:ext uri="{FF2B5EF4-FFF2-40B4-BE49-F238E27FC236}">
                <a16:creationId xmlns:a16="http://schemas.microsoft.com/office/drawing/2014/main" id="{45029B4C-B1D9-C243-BD4A-0296E80352E6}"/>
              </a:ext>
            </a:extLst>
          </p:cNvPr>
          <p:cNvSpPr>
            <a:spLocks noGrp="1"/>
          </p:cNvSpPr>
          <p:nvPr>
            <p:ph type="body" sz="quarter" idx="11" hasCustomPrompt="1"/>
          </p:nvPr>
        </p:nvSpPr>
        <p:spPr>
          <a:xfrm>
            <a:off x="701737" y="4741856"/>
            <a:ext cx="9275008" cy="405683"/>
          </a:xfrm>
        </p:spPr>
        <p:txBody>
          <a:bodyPr wrap="square" tIns="36000" anchor="t">
            <a:spAutoFit/>
          </a:bodyPr>
          <a:lstStyle>
            <a:lvl1pPr>
              <a:lnSpc>
                <a:spcPct val="100000"/>
              </a:lnSpc>
              <a:defRPr kumimoji="0" lang="nl-NL" sz="2400" b="0" i="0" u="none" strike="noStrike" cap="none" spc="200" normalizeH="0" baseline="0" dirty="0">
                <a:ln>
                  <a:noFill/>
                </a:ln>
                <a:solidFill>
                  <a:srgbClr val="404040"/>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DIVIDER SUB-TITLE</a:t>
            </a:r>
            <a:endParaRPr lang="nl-NL" dirty="0"/>
          </a:p>
        </p:txBody>
      </p:sp>
      <p:sp>
        <p:nvSpPr>
          <p:cNvPr id="22" name="Text Placeholder 5">
            <a:extLst>
              <a:ext uri="{FF2B5EF4-FFF2-40B4-BE49-F238E27FC236}">
                <a16:creationId xmlns:a16="http://schemas.microsoft.com/office/drawing/2014/main" id="{9296D29A-B11F-E94A-9C83-2472B4298AF0}"/>
              </a:ext>
            </a:extLst>
          </p:cNvPr>
          <p:cNvSpPr>
            <a:spLocks noGrp="1"/>
          </p:cNvSpPr>
          <p:nvPr>
            <p:ph type="body" sz="quarter" idx="14" hasCustomPrompt="1"/>
          </p:nvPr>
        </p:nvSpPr>
        <p:spPr>
          <a:xfrm>
            <a:off x="701737" y="5636189"/>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701737" y="2671192"/>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rgbClr val="A6A6A6"/>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0.0</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Tree>
    <p:extLst>
      <p:ext uri="{BB962C8B-B14F-4D97-AF65-F5344CB8AC3E}">
        <p14:creationId xmlns:p14="http://schemas.microsoft.com/office/powerpoint/2010/main" val="286099498"/>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Q&amp;A 1">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EF44C7F1-7EDA-2B40-A3ED-F0457E2E74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14655"/>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386091972"/>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Q&amp;A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10358C-BD14-7F43-A07D-3F3852556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39" y="0"/>
            <a:ext cx="12175521" cy="6858000"/>
          </a:xfrm>
          <a:prstGeom prst="rect">
            <a:avLst/>
          </a:prstGeom>
        </p:spPr>
      </p:pic>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7" name="Text Placeholder 5">
            <a:extLst>
              <a:ext uri="{FF2B5EF4-FFF2-40B4-BE49-F238E27FC236}">
                <a16:creationId xmlns:a16="http://schemas.microsoft.com/office/drawing/2014/main" id="{F7BEA1A9-9210-D845-8EB4-47694FEACE8D}"/>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18" name="Text Placeholder 5">
            <a:extLst>
              <a:ext uri="{FF2B5EF4-FFF2-40B4-BE49-F238E27FC236}">
                <a16:creationId xmlns:a16="http://schemas.microsoft.com/office/drawing/2014/main" id="{0F6729C7-A106-5D47-B2C8-7313007F3D25}"/>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66245885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Q&amp;A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E99FE32-B6AD-B74A-9B4B-592F7E014E67}"/>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966756" y="0"/>
            <a:ext cx="8225244"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357780968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Q&amp;A 4">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DC7C12E8-163D-7148-855D-81F35E26C71C}"/>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3286753" y="0"/>
            <a:ext cx="8905248"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242411829"/>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amp;A 6">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6C27CCD9-C2E4-8F4C-A0D4-B1EBDE362C23}"/>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l="-1"/>
          <a:stretch/>
        </p:blipFill>
        <p:spPr>
          <a:xfrm>
            <a:off x="3827160" y="0"/>
            <a:ext cx="836484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3705580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screen image and text 3">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1" y="0"/>
            <a:ext cx="5873447" cy="6858000"/>
          </a:xfrm>
          <a:gradFill flip="none" rotWithShape="1">
            <a:gsLst>
              <a:gs pos="0">
                <a:srgbClr val="000000">
                  <a:alpha val="50000"/>
                </a:srgbClr>
              </a:gs>
              <a:gs pos="100000">
                <a:srgbClr val="000000">
                  <a:alpha val="0"/>
                </a:srgbClr>
              </a:gs>
            </a:gsLst>
            <a:lin ang="10800000" scaled="1"/>
            <a:tileRect/>
          </a:gradFill>
        </p:spPr>
        <p:txBody>
          <a:bodyPr anchor="t"/>
          <a:lstStyle>
            <a:lvl1pPr marL="0" indent="0" algn="just">
              <a:spcBef>
                <a:spcPts val="0"/>
              </a:spcBef>
              <a:buFontTx/>
              <a:buNone/>
              <a:defRPr>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935567" y="955823"/>
            <a:ext cx="5624891" cy="1874829"/>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Text Placeholder 5"/>
          <p:cNvSpPr>
            <a:spLocks noGrp="1"/>
          </p:cNvSpPr>
          <p:nvPr>
            <p:ph type="body" sz="quarter" idx="12" hasCustomPrompt="1"/>
          </p:nvPr>
        </p:nvSpPr>
        <p:spPr>
          <a:xfrm>
            <a:off x="948267" y="3009856"/>
            <a:ext cx="3570515" cy="1983828"/>
          </a:xfrm>
        </p:spPr>
        <p:txBody>
          <a:bodyPr anchor="t"/>
          <a:lstStyle>
            <a:lvl1pPr marL="0" indent="0" algn="just">
              <a:spcBef>
                <a:spcPts val="0"/>
              </a:spcBef>
              <a:buFontTx/>
              <a:buNone/>
              <a:defRPr>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141993607"/>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1"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0-#ppt_h/2"/>
                                          </p:val>
                                        </p:tav>
                                        <p:tav tm="100000">
                                          <p:val>
                                            <p:strVal val="#ppt_y"/>
                                          </p:val>
                                        </p:tav>
                                      </p:tavLst>
                                    </p:anim>
                                  </p:childTnLst>
                                </p:cTn>
                              </p:par>
                            </p:childTnLst>
                          </p:cTn>
                        </p:par>
                        <p:par>
                          <p:cTn id="16" fill="hold">
                            <p:stCondLst>
                              <p:cond delay="255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amp;A 5">
    <p:spTree>
      <p:nvGrpSpPr>
        <p:cNvPr id="1" name=""/>
        <p:cNvGrpSpPr/>
        <p:nvPr/>
      </p:nvGrpSpPr>
      <p:grpSpPr>
        <a:xfrm>
          <a:off x="0" y="0"/>
          <a:ext cx="0" cy="0"/>
          <a:chOff x="0" y="0"/>
          <a:chExt cx="0" cy="0"/>
        </a:xfrm>
      </p:grpSpPr>
      <p:pic>
        <p:nvPicPr>
          <p:cNvPr id="10" name="Picture 9" descr="A picture containing indoor, table, cup, food&#10;&#10;Description automatically generated">
            <a:extLst>
              <a:ext uri="{FF2B5EF4-FFF2-40B4-BE49-F238E27FC236}">
                <a16:creationId xmlns:a16="http://schemas.microsoft.com/office/drawing/2014/main" id="{CB1BC65F-699B-E049-B52D-F91AB22F80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04827" y="-5453"/>
            <a:ext cx="7387173" cy="6863453"/>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479185424"/>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Q&amp;A 7">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5CF6858C-EFE2-E640-93D2-40427E393B7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165"/>
          <a:stretch/>
        </p:blipFill>
        <p:spPr>
          <a:xfrm>
            <a:off x="5339241" y="0"/>
            <a:ext cx="6858000" cy="6858000"/>
          </a:xfrm>
          <a:prstGeom prst="rect">
            <a:avLst/>
          </a:prstGeom>
        </p:spPr>
      </p:pic>
      <p:sp>
        <p:nvSpPr>
          <p:cNvPr id="8" name="Text Placeholder 5">
            <a:extLst>
              <a:ext uri="{FF2B5EF4-FFF2-40B4-BE49-F238E27FC236}">
                <a16:creationId xmlns:a16="http://schemas.microsoft.com/office/drawing/2014/main" id="{037DF8E6-B40B-084A-9CAF-8A5149DE1C14}"/>
              </a:ext>
            </a:extLst>
          </p:cNvPr>
          <p:cNvSpPr>
            <a:spLocks noGrp="1"/>
          </p:cNvSpPr>
          <p:nvPr>
            <p:ph type="body" sz="quarter" idx="15" hasCustomPrompt="1"/>
          </p:nvPr>
        </p:nvSpPr>
        <p:spPr>
          <a:xfrm>
            <a:off x="639107" y="3574303"/>
            <a:ext cx="6020547" cy="1267458"/>
          </a:xfrm>
        </p:spPr>
        <p:txBody>
          <a:bodyPr wrap="square" tIns="36000" anchor="t">
            <a:spAutoFit/>
          </a:bodyPr>
          <a:lstStyle>
            <a:lvl1pPr>
              <a:lnSpc>
                <a:spcPct val="100000"/>
              </a:lnSpc>
              <a:defRPr kumimoji="0" lang="nl-NL" sz="8000" b="0" i="0" u="none" strike="noStrike" cap="none" spc="250" normalizeH="0" baseline="0" dirty="0">
                <a:ln>
                  <a:noFill/>
                </a:ln>
                <a:solidFill>
                  <a:schemeClr val="tx1"/>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Q&amp;A</a:t>
            </a:r>
            <a:endParaRPr lang="nl-NL" dirty="0"/>
          </a:p>
        </p:txBody>
      </p:sp>
      <p:sp>
        <p:nvSpPr>
          <p:cNvPr id="9" name="Rectangle 6" descr="Rectangle 6">
            <a:extLst>
              <a:ext uri="{FF2B5EF4-FFF2-40B4-BE49-F238E27FC236}">
                <a16:creationId xmlns:a16="http://schemas.microsoft.com/office/drawing/2014/main" id="{FCACEDC5-4BDC-6F4D-AA8A-10668626DD53}"/>
              </a:ext>
            </a:extLst>
          </p:cNvPr>
          <p:cNvSpPr>
            <a:spLocks noGrp="1" noChangeArrowheads="1"/>
          </p:cNvSpPr>
          <p:nvPr>
            <p:ph type="sldNum" sz="quarter" idx="4"/>
          </p:nvPr>
        </p:nvSpPr>
        <p:spPr bwMode="auto">
          <a:xfrm>
            <a:off x="11538677" y="6469199"/>
            <a:ext cx="141064" cy="176972"/>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3" name="Text Placeholder 5">
            <a:extLst>
              <a:ext uri="{FF2B5EF4-FFF2-40B4-BE49-F238E27FC236}">
                <a16:creationId xmlns:a16="http://schemas.microsoft.com/office/drawing/2014/main" id="{CA674E0D-CC66-9748-B8C4-DCBDD109CA6C}"/>
              </a:ext>
            </a:extLst>
          </p:cNvPr>
          <p:cNvSpPr>
            <a:spLocks noGrp="1"/>
          </p:cNvSpPr>
          <p:nvPr>
            <p:ph type="body" sz="quarter" idx="14" hasCustomPrompt="1"/>
          </p:nvPr>
        </p:nvSpPr>
        <p:spPr>
          <a:xfrm>
            <a:off x="701737" y="4899768"/>
            <a:ext cx="6020547" cy="313350"/>
          </a:xfrm>
        </p:spPr>
        <p:txBody>
          <a:bodyPr wrap="square" tIns="36000" anchor="t">
            <a:spAutoFit/>
          </a:bodyPr>
          <a:lstStyle>
            <a:lvl1pPr>
              <a:lnSpc>
                <a:spcPct val="100000"/>
              </a:lnSpc>
              <a:defRPr kumimoji="0" lang="nl-NL" sz="1800" b="0" i="0" u="none" strike="noStrike" cap="none" spc="0" normalizeH="0" dirty="0">
                <a:ln>
                  <a:noFill/>
                </a:ln>
                <a:solidFill>
                  <a:schemeClr val="accent2"/>
                </a:solidFill>
                <a:effectLst/>
                <a:uLnTx/>
                <a:uFillTx/>
                <a:latin typeface="ShellLight" pitchFamily="2" charset="0"/>
              </a:defRPr>
            </a:lvl1pPr>
            <a:lvl2pPr>
              <a:defRPr sz="4000"/>
            </a:lvl2pPr>
            <a:lvl3pPr>
              <a:defRPr sz="4000"/>
            </a:lvl3pPr>
            <a:lvl4pPr>
              <a:defRPr sz="4000"/>
            </a:lvl4pPr>
            <a:lvl5pPr>
              <a:defRPr sz="4000"/>
            </a:lvl5pPr>
          </a:lstStyle>
          <a:p>
            <a:pPr marR="0" lvl="0" fontAlgn="auto">
              <a:lnSpc>
                <a:spcPct val="100000"/>
              </a:lnSpc>
              <a:buClr>
                <a:srgbClr val="DD1D21"/>
              </a:buClr>
              <a:tabLst/>
            </a:pPr>
            <a:r>
              <a:rPr lang="en-US" dirty="0"/>
              <a:t>Royal Dutch Shell plc</a:t>
            </a:r>
            <a:endParaRPr lang="nl-NL" dirty="0"/>
          </a:p>
        </p:txBody>
      </p:sp>
    </p:spTree>
    <p:extLst>
      <p:ext uri="{BB962C8B-B14F-4D97-AF65-F5344CB8AC3E}">
        <p14:creationId xmlns:p14="http://schemas.microsoft.com/office/powerpoint/2010/main" val="3681777831"/>
      </p:ext>
    </p:extLst>
  </p:cSld>
  <p:clrMapOvr>
    <a:masterClrMapping/>
  </p:clrMapOvr>
  <p:transition/>
  <p:hf hdr="0" dt="0"/>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End Slide (Mandatory)">
    <p:bg>
      <p:bgPr>
        <a:solidFill>
          <a:srgbClr val="F1F1F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2022" y="1568824"/>
            <a:ext cx="3692772" cy="3692772"/>
          </a:xfrm>
          <a:prstGeom prst="rect">
            <a:avLst/>
          </a:prstGeom>
        </p:spPr>
      </p:pic>
    </p:spTree>
    <p:extLst>
      <p:ext uri="{BB962C8B-B14F-4D97-AF65-F5344CB8AC3E}">
        <p14:creationId xmlns:p14="http://schemas.microsoft.com/office/powerpoint/2010/main" val="1229350349"/>
      </p:ext>
    </p:extLst>
  </p:cSld>
  <p:clrMapOvr>
    <a:masterClrMapping/>
  </p:clrMapOvr>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1296132" y="6217455"/>
            <a:ext cx="731489" cy="524813"/>
          </a:xfrm>
          <a:prstGeom prst="rect">
            <a:avLst/>
          </a:prstGeom>
        </p:spPr>
        <p:txBody>
          <a:bodyPr spcFirstLastPara="1" wrap="square" lIns="115175" tIns="115175" rIns="115175" bIns="115175" anchor="ctr" anchorCtr="0">
            <a:noAutofit/>
          </a:bodyPr>
          <a:lstStyle>
            <a:lvl1pPr lvl="0">
              <a:buNone/>
              <a:defRPr sz="847">
                <a:latin typeface="ShellBook"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8F27A9C6-BC10-425F-9CF7-908AB836AF82}" type="slidenum">
              <a:rPr lang="en-US" smtClean="0"/>
              <a:pPr/>
              <a:t>‹#›</a:t>
            </a:fld>
            <a:endParaRPr lang="en-US"/>
          </a:p>
        </p:txBody>
      </p:sp>
    </p:spTree>
    <p:extLst>
      <p:ext uri="{BB962C8B-B14F-4D97-AF65-F5344CB8AC3E}">
        <p14:creationId xmlns:p14="http://schemas.microsoft.com/office/powerpoint/2010/main" val="3930428031"/>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Blank, Title and Visual 1">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AB8FEC63-1055-7E45-A3EF-C1B9FB194B5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3" name="Title 1">
            <a:extLst>
              <a:ext uri="{FF2B5EF4-FFF2-40B4-BE49-F238E27FC236}">
                <a16:creationId xmlns:a16="http://schemas.microsoft.com/office/drawing/2014/main" id="{E2D45025-41AA-439C-A571-49A88A1AC5F2}"/>
              </a:ext>
            </a:extLst>
          </p:cNvPr>
          <p:cNvSpPr>
            <a:spLocks noGrp="1"/>
          </p:cNvSpPr>
          <p:nvPr>
            <p:ph type="title" hasCustomPrompt="1"/>
          </p:nvPr>
        </p:nvSpPr>
        <p:spPr>
          <a:xfrm>
            <a:off x="506077" y="684001"/>
            <a:ext cx="11173663" cy="549488"/>
          </a:xfrm>
        </p:spPr>
        <p:txBody>
          <a:bodyPr/>
          <a:lstStyle>
            <a:lvl1pPr>
              <a:lnSpc>
                <a:spcPct val="100000"/>
              </a:lnSpc>
              <a:defRPr sz="2000" cap="all" baseline="0"/>
            </a:lvl1pPr>
          </a:lstStyle>
          <a:p>
            <a:r>
              <a:rPr lang="en-US" dirty="0"/>
              <a:t>CLICK TO EDIT MASTER TITLE</a:t>
            </a:r>
          </a:p>
        </p:txBody>
      </p:sp>
      <p:sp>
        <p:nvSpPr>
          <p:cNvPr id="14" name="Text Box 11" descr="&lt;COMPANY_NAME&gt;&#10;">
            <a:extLst>
              <a:ext uri="{FF2B5EF4-FFF2-40B4-BE49-F238E27FC236}">
                <a16:creationId xmlns:a16="http://schemas.microsoft.com/office/drawing/2014/main" id="{823CCCFF-9389-4F16-AE99-7B4DE3DC3C74}"/>
              </a:ext>
            </a:extLst>
          </p:cNvPr>
          <p:cNvSpPr txBox="1">
            <a:spLocks noChangeArrowheads="1"/>
          </p:cNvSpPr>
          <p:nvPr/>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US" sz="850" b="0" i="0" noProof="1">
                <a:solidFill>
                  <a:schemeClr val="tx1"/>
                </a:solidFill>
                <a:latin typeface="ShellBook" pitchFamily="2" charset="0"/>
                <a:cs typeface="Arial" pitchFamily="34" charset="0"/>
              </a:rPr>
              <a:t>Shell plc</a:t>
            </a:r>
            <a:endParaRPr lang="en-GB" sz="850" b="0" i="0" noProof="1">
              <a:solidFill>
                <a:schemeClr val="tx1"/>
              </a:solidFill>
              <a:latin typeface="ShellBook" pitchFamily="2" charset="0"/>
              <a:cs typeface="Arial" pitchFamily="34" charset="0"/>
            </a:endParaRPr>
          </a:p>
        </p:txBody>
      </p:sp>
      <p:sp>
        <p:nvSpPr>
          <p:cNvPr id="12" name="Text Placeholder 2">
            <a:extLst>
              <a:ext uri="{FF2B5EF4-FFF2-40B4-BE49-F238E27FC236}">
                <a16:creationId xmlns:a16="http://schemas.microsoft.com/office/drawing/2014/main" id="{35131392-FF22-404A-A371-243BDEA38A7F}"/>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3" name="Text Placeholder 2">
            <a:extLst>
              <a:ext uri="{FF2B5EF4-FFF2-40B4-BE49-F238E27FC236}">
                <a16:creationId xmlns:a16="http://schemas.microsoft.com/office/drawing/2014/main" id="{09B16C24-68A5-6B41-A4DF-A1BF5A27F47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1999278754"/>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Blank, Title and Visual 2">
    <p:spTree>
      <p:nvGrpSpPr>
        <p:cNvPr id="1" name=""/>
        <p:cNvGrpSpPr/>
        <p:nvPr/>
      </p:nvGrpSpPr>
      <p:grpSpPr>
        <a:xfrm>
          <a:off x="0" y="0"/>
          <a:ext cx="0" cy="0"/>
          <a:chOff x="0" y="0"/>
          <a:chExt cx="0" cy="0"/>
        </a:xfrm>
      </p:grpSpPr>
      <p:pic>
        <p:nvPicPr>
          <p:cNvPr id="15" name="Picture 14" descr="A picture containing toy, drawing, game, table&#10;&#10;Description automatically generated">
            <a:extLst>
              <a:ext uri="{FF2B5EF4-FFF2-40B4-BE49-F238E27FC236}">
                <a16:creationId xmlns:a16="http://schemas.microsoft.com/office/drawing/2014/main" id="{633B7F55-4073-2D44-AB0C-DEEB6BFBE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23" name="Title 1">
            <a:extLst>
              <a:ext uri="{FF2B5EF4-FFF2-40B4-BE49-F238E27FC236}">
                <a16:creationId xmlns:a16="http://schemas.microsoft.com/office/drawing/2014/main" id="{EEB9E5CD-32E2-4E8E-BCDE-E7E599AE749B}"/>
              </a:ext>
            </a:extLst>
          </p:cNvPr>
          <p:cNvSpPr>
            <a:spLocks noGrp="1"/>
          </p:cNvSpPr>
          <p:nvPr>
            <p:ph type="title" hasCustomPrompt="1"/>
          </p:nvPr>
        </p:nvSpPr>
        <p:spPr>
          <a:xfrm>
            <a:off x="508531" y="684000"/>
            <a:ext cx="7677881" cy="754017"/>
          </a:xfrm>
        </p:spPr>
        <p:txBody>
          <a:bodyPr/>
          <a:lstStyle>
            <a:lvl1pPr>
              <a:lnSpc>
                <a:spcPct val="100000"/>
              </a:lnSpc>
              <a:defRPr sz="2000" cap="all" baseline="0"/>
            </a:lvl1pPr>
          </a:lstStyle>
          <a:p>
            <a:r>
              <a:rPr lang="en-US" dirty="0"/>
              <a:t>CLICK TO EDIT MASTER TITLE</a:t>
            </a:r>
          </a:p>
        </p:txBody>
      </p:sp>
      <p:sp>
        <p:nvSpPr>
          <p:cNvPr id="20" name="Text Box 11" descr="&lt;COMPANY_NAME&gt;&#10;">
            <a:extLst>
              <a:ext uri="{FF2B5EF4-FFF2-40B4-BE49-F238E27FC236}">
                <a16:creationId xmlns:a16="http://schemas.microsoft.com/office/drawing/2014/main" id="{272A7121-4F98-4BF9-8FA9-14A1B0F296EA}"/>
              </a:ext>
            </a:extLst>
          </p:cNvPr>
          <p:cNvSpPr txBox="1">
            <a:spLocks noChangeArrowheads="1"/>
          </p:cNvSpPr>
          <p:nvPr/>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US" sz="850" b="0" i="0" noProof="1">
                <a:solidFill>
                  <a:schemeClr val="tx1"/>
                </a:solidFill>
                <a:latin typeface="ShellBook" pitchFamily="2" charset="0"/>
                <a:cs typeface="Arial" pitchFamily="34" charset="0"/>
              </a:rPr>
              <a:t>Shell plc</a:t>
            </a:r>
            <a:endParaRPr lang="en-GB" sz="850" b="0" i="0" noProof="1">
              <a:solidFill>
                <a:schemeClr val="tx1"/>
              </a:solidFill>
              <a:latin typeface="ShellBook" pitchFamily="2" charset="0"/>
              <a:cs typeface="Arial" pitchFamily="34" charset="0"/>
            </a:endParaRPr>
          </a:p>
        </p:txBody>
      </p:sp>
      <p:grpSp>
        <p:nvGrpSpPr>
          <p:cNvPr id="21" name="Group 4">
            <a:extLst>
              <a:ext uri="{FF2B5EF4-FFF2-40B4-BE49-F238E27FC236}">
                <a16:creationId xmlns:a16="http://schemas.microsoft.com/office/drawing/2014/main" id="{FFB0F792-9822-4344-B61C-89E8F6A5C262}"/>
              </a:ext>
            </a:extLst>
          </p:cNvPr>
          <p:cNvGrpSpPr>
            <a:grpSpLocks noChangeAspect="1"/>
          </p:cNvGrpSpPr>
          <p:nvPr/>
        </p:nvGrpSpPr>
        <p:grpSpPr bwMode="auto">
          <a:xfrm>
            <a:off x="338139" y="6429375"/>
            <a:ext cx="261938" cy="241300"/>
            <a:chOff x="213" y="4050"/>
            <a:chExt cx="165" cy="152"/>
          </a:xfrm>
        </p:grpSpPr>
        <p:sp>
          <p:nvSpPr>
            <p:cNvPr id="22" name="AutoShape 3">
              <a:extLst>
                <a:ext uri="{FF2B5EF4-FFF2-40B4-BE49-F238E27FC236}">
                  <a16:creationId xmlns:a16="http://schemas.microsoft.com/office/drawing/2014/main" id="{165291F2-E4C2-4178-9C9E-2735BE1BAEEC}"/>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
              <a:extLst>
                <a:ext uri="{FF2B5EF4-FFF2-40B4-BE49-F238E27FC236}">
                  <a16:creationId xmlns:a16="http://schemas.microsoft.com/office/drawing/2014/main" id="{8CEE4309-B9A1-48E6-9477-770BE0EE7573}"/>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6">
              <a:extLst>
                <a:ext uri="{FF2B5EF4-FFF2-40B4-BE49-F238E27FC236}">
                  <a16:creationId xmlns:a16="http://schemas.microsoft.com/office/drawing/2014/main" id="{52A28179-5C45-45D9-AD78-FAD53BAF777D}"/>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7">
              <a:extLst>
                <a:ext uri="{FF2B5EF4-FFF2-40B4-BE49-F238E27FC236}">
                  <a16:creationId xmlns:a16="http://schemas.microsoft.com/office/drawing/2014/main" id="{2AFEBCF1-807F-484D-B9CA-E3C053930268}"/>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B709D346-CD4B-4850-8E5E-7A393ED072CC}"/>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dirty="0"/>
              <a:t>Click to edit Footnote</a:t>
            </a:r>
            <a:endParaRPr lang="nl-NL" dirty="0"/>
          </a:p>
        </p:txBody>
      </p:sp>
      <p:sp>
        <p:nvSpPr>
          <p:cNvPr id="14" name="Text Placeholder 2">
            <a:extLst>
              <a:ext uri="{FF2B5EF4-FFF2-40B4-BE49-F238E27FC236}">
                <a16:creationId xmlns:a16="http://schemas.microsoft.com/office/drawing/2014/main" id="{66AA8494-9BF9-154C-8550-225356118C49}"/>
              </a:ext>
            </a:extLst>
          </p:cNvPr>
          <p:cNvSpPr>
            <a:spLocks noGrp="1"/>
          </p:cNvSpPr>
          <p:nvPr>
            <p:ph type="body" sz="quarter" idx="41" hasCustomPrompt="1"/>
          </p:nvPr>
        </p:nvSpPr>
        <p:spPr>
          <a:xfrm>
            <a:off x="519939" y="411197"/>
            <a:ext cx="5576061" cy="276999"/>
          </a:xfrm>
        </p:spPr>
        <p:txBody>
          <a:bodyPr wrap="square" anchor="b" anchorCtr="0">
            <a:spAutoFit/>
          </a:bodyPr>
          <a:lstStyle>
            <a:lvl1pPr>
              <a:lnSpc>
                <a:spcPct val="100000"/>
              </a:lnSpc>
              <a:defRPr sz="1800" cap="all" spc="200" baseline="0">
                <a:latin typeface="ShellLight" pitchFamily="2" charset="0"/>
              </a:defRPr>
            </a:lvl1pPr>
          </a:lstStyle>
          <a:p>
            <a:pPr lvl="0"/>
            <a:r>
              <a:rPr lang="en-GB"/>
              <a:t>click to edit master section title</a:t>
            </a:r>
            <a:endParaRPr lang="en-NL"/>
          </a:p>
        </p:txBody>
      </p:sp>
    </p:spTree>
    <p:extLst>
      <p:ext uri="{BB962C8B-B14F-4D97-AF65-F5344CB8AC3E}">
        <p14:creationId xmlns:p14="http://schemas.microsoft.com/office/powerpoint/2010/main" val="2031112346"/>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Blank - graphic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294045-61E8-864B-ACBE-D50C3F29D3B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402" y="3048"/>
            <a:ext cx="12185196" cy="6854952"/>
          </a:xfrm>
          <a:prstGeom prst="rect">
            <a:avLst/>
          </a:prstGeom>
        </p:spPr>
      </p:pic>
      <p:sp>
        <p:nvSpPr>
          <p:cNvPr id="11" name="Rectangle 6" descr="Rectangle 6"/>
          <p:cNvSpPr>
            <a:spLocks noGrp="1" noChangeArrowheads="1"/>
          </p:cNvSpPr>
          <p:nvPr>
            <p:ph type="sldNum" sz="quarter" idx="4"/>
          </p:nvPr>
        </p:nvSpPr>
        <p:spPr bwMode="auto">
          <a:xfrm>
            <a:off x="11324177" y="6469199"/>
            <a:ext cx="355564" cy="2376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50" b="0" i="0">
                <a:solidFill>
                  <a:schemeClr val="tx1"/>
                </a:solidFill>
                <a:latin typeface="ShellBook" pitchFamily="2" charset="0"/>
                <a:cs typeface="Arial" pitchFamily="34" charset="0"/>
              </a:defRPr>
            </a:lvl1pPr>
          </a:lstStyle>
          <a:p>
            <a:fld id="{8F27A9C6-BC10-425F-9CF7-908AB836AF82}" type="slidenum">
              <a:rPr lang="en-US" smtClean="0"/>
              <a:pPr/>
              <a:t>‹#›</a:t>
            </a:fld>
            <a:endParaRPr lang="en-US"/>
          </a:p>
        </p:txBody>
      </p:sp>
      <p:sp>
        <p:nvSpPr>
          <p:cNvPr id="13" name="Text Box 11" descr="&lt;COMPANY_NAME&gt;&#10;">
            <a:extLst>
              <a:ext uri="{FF2B5EF4-FFF2-40B4-BE49-F238E27FC236}">
                <a16:creationId xmlns:a16="http://schemas.microsoft.com/office/drawing/2014/main" id="{A42065FC-E785-4163-96A4-72BFCF052F6A}"/>
              </a:ext>
            </a:extLst>
          </p:cNvPr>
          <p:cNvSpPr txBox="1">
            <a:spLocks noChangeArrowheads="1"/>
          </p:cNvSpPr>
          <p:nvPr/>
        </p:nvSpPr>
        <p:spPr bwMode="auto">
          <a:xfrm>
            <a:off x="673200" y="6469199"/>
            <a:ext cx="2181512" cy="237600"/>
          </a:xfrm>
          <a:prstGeom prst="rect">
            <a:avLst/>
          </a:prstGeom>
          <a:noFill/>
          <a:ln w="9525" algn="ctr">
            <a:noFill/>
            <a:miter lim="800000"/>
            <a:headEnd/>
            <a:tailEnd/>
          </a:ln>
          <a:effectLst/>
        </p:spPr>
        <p:txBody>
          <a:bodyPr wrap="none" lIns="0" tIns="0" rIns="0" anchor="t" anchorCtr="0">
            <a:noAutofit/>
          </a:bodyPr>
          <a:lstStyle/>
          <a:p>
            <a:pPr>
              <a:defRPr/>
            </a:pPr>
            <a:r>
              <a:rPr lang="en-US" sz="850" b="0" i="0" noProof="1">
                <a:solidFill>
                  <a:schemeClr val="tx1"/>
                </a:solidFill>
                <a:latin typeface="ShellBook" pitchFamily="2" charset="0"/>
                <a:cs typeface="Arial" pitchFamily="34" charset="0"/>
              </a:rPr>
              <a:t>Shell</a:t>
            </a:r>
            <a:r>
              <a:rPr lang="pl-PL" sz="850" b="0" i="0" noProof="1">
                <a:solidFill>
                  <a:schemeClr val="tx1"/>
                </a:solidFill>
                <a:latin typeface="ShellBook" pitchFamily="2" charset="0"/>
                <a:cs typeface="Arial" pitchFamily="34" charset="0"/>
              </a:rPr>
              <a:t> plc</a:t>
            </a:r>
            <a:endParaRPr lang="en-GB" sz="850" b="0" i="0" noProof="1">
              <a:solidFill>
                <a:schemeClr val="tx1"/>
              </a:solidFill>
              <a:latin typeface="ShellBook" pitchFamily="2" charset="0"/>
              <a:cs typeface="Arial" pitchFamily="34" charset="0"/>
            </a:endParaRPr>
          </a:p>
        </p:txBody>
      </p:sp>
      <p:grpSp>
        <p:nvGrpSpPr>
          <p:cNvPr id="14" name="Group 4">
            <a:extLst>
              <a:ext uri="{FF2B5EF4-FFF2-40B4-BE49-F238E27FC236}">
                <a16:creationId xmlns:a16="http://schemas.microsoft.com/office/drawing/2014/main" id="{49C3BF4B-7D7B-4DCC-AEBE-48D8F036C16C}"/>
              </a:ext>
            </a:extLst>
          </p:cNvPr>
          <p:cNvGrpSpPr>
            <a:grpSpLocks noChangeAspect="1"/>
          </p:cNvGrpSpPr>
          <p:nvPr/>
        </p:nvGrpSpPr>
        <p:grpSpPr bwMode="auto">
          <a:xfrm>
            <a:off x="338139" y="6429375"/>
            <a:ext cx="261938" cy="241300"/>
            <a:chOff x="213" y="4050"/>
            <a:chExt cx="165" cy="152"/>
          </a:xfrm>
        </p:grpSpPr>
        <p:sp>
          <p:nvSpPr>
            <p:cNvPr id="15" name="AutoShape 3">
              <a:extLst>
                <a:ext uri="{FF2B5EF4-FFF2-40B4-BE49-F238E27FC236}">
                  <a16:creationId xmlns:a16="http://schemas.microsoft.com/office/drawing/2014/main" id="{929ABAED-D22B-4CD3-83AE-F195252FA042}"/>
                </a:ext>
              </a:extLst>
            </p:cNvPr>
            <p:cNvSpPr>
              <a:spLocks noChangeAspect="1" noChangeArrowheads="1" noTextEdit="1"/>
            </p:cNvSpPr>
            <p:nvPr userDrawn="1"/>
          </p:nvSpPr>
          <p:spPr bwMode="auto">
            <a:xfrm>
              <a:off x="213" y="4050"/>
              <a:ext cx="1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5">
              <a:extLst>
                <a:ext uri="{FF2B5EF4-FFF2-40B4-BE49-F238E27FC236}">
                  <a16:creationId xmlns:a16="http://schemas.microsoft.com/office/drawing/2014/main" id="{74A52272-7387-4B8B-9EA9-7C1716AB34D5}"/>
                </a:ext>
              </a:extLst>
            </p:cNvPr>
            <p:cNvSpPr>
              <a:spLocks noEditPoints="1"/>
            </p:cNvSpPr>
            <p:nvPr userDrawn="1"/>
          </p:nvSpPr>
          <p:spPr bwMode="auto">
            <a:xfrm>
              <a:off x="214" y="4050"/>
              <a:ext cx="164" cy="152"/>
            </a:xfrm>
            <a:custGeom>
              <a:avLst/>
              <a:gdLst>
                <a:gd name="T0" fmla="*/ 104 w 207"/>
                <a:gd name="T1" fmla="*/ 192 h 192"/>
                <a:gd name="T2" fmla="*/ 93 w 207"/>
                <a:gd name="T3" fmla="*/ 188 h 192"/>
                <a:gd name="T4" fmla="*/ 91 w 207"/>
                <a:gd name="T5" fmla="*/ 187 h 192"/>
                <a:gd name="T6" fmla="*/ 38 w 207"/>
                <a:gd name="T7" fmla="*/ 187 h 192"/>
                <a:gd name="T8" fmla="*/ 33 w 207"/>
                <a:gd name="T9" fmla="*/ 148 h 192"/>
                <a:gd name="T10" fmla="*/ 2 w 207"/>
                <a:gd name="T11" fmla="*/ 126 h 192"/>
                <a:gd name="T12" fmla="*/ 2 w 207"/>
                <a:gd name="T13" fmla="*/ 124 h 192"/>
                <a:gd name="T14" fmla="*/ 0 w 207"/>
                <a:gd name="T15" fmla="*/ 103 h 192"/>
                <a:gd name="T16" fmla="*/ 104 w 207"/>
                <a:gd name="T17" fmla="*/ 0 h 192"/>
                <a:gd name="T18" fmla="*/ 207 w 207"/>
                <a:gd name="T19" fmla="*/ 103 h 192"/>
                <a:gd name="T20" fmla="*/ 205 w 207"/>
                <a:gd name="T21" fmla="*/ 124 h 192"/>
                <a:gd name="T22" fmla="*/ 205 w 207"/>
                <a:gd name="T23" fmla="*/ 126 h 192"/>
                <a:gd name="T24" fmla="*/ 174 w 207"/>
                <a:gd name="T25" fmla="*/ 148 h 192"/>
                <a:gd name="T26" fmla="*/ 169 w 207"/>
                <a:gd name="T27" fmla="*/ 187 h 192"/>
                <a:gd name="T28" fmla="*/ 116 w 207"/>
                <a:gd name="T29" fmla="*/ 187 h 192"/>
                <a:gd name="T30" fmla="*/ 114 w 207"/>
                <a:gd name="T31" fmla="*/ 188 h 192"/>
                <a:gd name="T32" fmla="*/ 104 w 207"/>
                <a:gd name="T33" fmla="*/ 192 h 192"/>
                <a:gd name="T34" fmla="*/ 44 w 207"/>
                <a:gd name="T35" fmla="*/ 180 h 192"/>
                <a:gd name="T36" fmla="*/ 93 w 207"/>
                <a:gd name="T37" fmla="*/ 180 h 192"/>
                <a:gd name="T38" fmla="*/ 97 w 207"/>
                <a:gd name="T39" fmla="*/ 183 h 192"/>
                <a:gd name="T40" fmla="*/ 110 w 207"/>
                <a:gd name="T41" fmla="*/ 183 h 192"/>
                <a:gd name="T42" fmla="*/ 114 w 207"/>
                <a:gd name="T43" fmla="*/ 180 h 192"/>
                <a:gd name="T44" fmla="*/ 163 w 207"/>
                <a:gd name="T45" fmla="*/ 180 h 192"/>
                <a:gd name="T46" fmla="*/ 167 w 207"/>
                <a:gd name="T47" fmla="*/ 144 h 192"/>
                <a:gd name="T48" fmla="*/ 198 w 207"/>
                <a:gd name="T49" fmla="*/ 121 h 192"/>
                <a:gd name="T50" fmla="*/ 200 w 207"/>
                <a:gd name="T51" fmla="*/ 103 h 192"/>
                <a:gd name="T52" fmla="*/ 104 w 207"/>
                <a:gd name="T53" fmla="*/ 7 h 192"/>
                <a:gd name="T54" fmla="*/ 7 w 207"/>
                <a:gd name="T55" fmla="*/ 103 h 192"/>
                <a:gd name="T56" fmla="*/ 9 w 207"/>
                <a:gd name="T57" fmla="*/ 121 h 192"/>
                <a:gd name="T58" fmla="*/ 40 w 207"/>
                <a:gd name="T59" fmla="*/ 144 h 192"/>
                <a:gd name="T60" fmla="*/ 44 w 207"/>
                <a:gd name="T61"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192">
                  <a:moveTo>
                    <a:pt x="104" y="192"/>
                  </a:moveTo>
                  <a:cubicBezTo>
                    <a:pt x="100" y="192"/>
                    <a:pt x="96" y="191"/>
                    <a:pt x="93" y="188"/>
                  </a:cubicBezTo>
                  <a:cubicBezTo>
                    <a:pt x="91" y="187"/>
                    <a:pt x="91" y="187"/>
                    <a:pt x="91" y="187"/>
                  </a:cubicBezTo>
                  <a:cubicBezTo>
                    <a:pt x="38" y="187"/>
                    <a:pt x="38" y="187"/>
                    <a:pt x="38" y="187"/>
                  </a:cubicBezTo>
                  <a:cubicBezTo>
                    <a:pt x="33" y="148"/>
                    <a:pt x="33" y="148"/>
                    <a:pt x="33" y="148"/>
                  </a:cubicBezTo>
                  <a:cubicBezTo>
                    <a:pt x="2" y="126"/>
                    <a:pt x="2" y="126"/>
                    <a:pt x="2" y="126"/>
                  </a:cubicBezTo>
                  <a:cubicBezTo>
                    <a:pt x="2" y="124"/>
                    <a:pt x="2" y="124"/>
                    <a:pt x="2" y="124"/>
                  </a:cubicBezTo>
                  <a:cubicBezTo>
                    <a:pt x="1" y="117"/>
                    <a:pt x="0" y="110"/>
                    <a:pt x="0" y="103"/>
                  </a:cubicBezTo>
                  <a:cubicBezTo>
                    <a:pt x="0" y="46"/>
                    <a:pt x="46" y="0"/>
                    <a:pt x="104" y="0"/>
                  </a:cubicBezTo>
                  <a:cubicBezTo>
                    <a:pt x="161" y="0"/>
                    <a:pt x="207" y="46"/>
                    <a:pt x="207" y="103"/>
                  </a:cubicBezTo>
                  <a:cubicBezTo>
                    <a:pt x="207" y="110"/>
                    <a:pt x="206" y="117"/>
                    <a:pt x="205" y="124"/>
                  </a:cubicBezTo>
                  <a:cubicBezTo>
                    <a:pt x="205" y="126"/>
                    <a:pt x="205" y="126"/>
                    <a:pt x="205" y="126"/>
                  </a:cubicBezTo>
                  <a:cubicBezTo>
                    <a:pt x="174" y="148"/>
                    <a:pt x="174" y="148"/>
                    <a:pt x="174" y="148"/>
                  </a:cubicBezTo>
                  <a:cubicBezTo>
                    <a:pt x="169" y="187"/>
                    <a:pt x="169" y="187"/>
                    <a:pt x="169" y="187"/>
                  </a:cubicBezTo>
                  <a:cubicBezTo>
                    <a:pt x="116" y="187"/>
                    <a:pt x="116" y="187"/>
                    <a:pt x="116" y="187"/>
                  </a:cubicBezTo>
                  <a:cubicBezTo>
                    <a:pt x="114" y="188"/>
                    <a:pt x="114" y="188"/>
                    <a:pt x="114" y="188"/>
                  </a:cubicBezTo>
                  <a:cubicBezTo>
                    <a:pt x="111" y="191"/>
                    <a:pt x="107" y="192"/>
                    <a:pt x="104" y="192"/>
                  </a:cubicBezTo>
                  <a:close/>
                  <a:moveTo>
                    <a:pt x="44" y="180"/>
                  </a:moveTo>
                  <a:cubicBezTo>
                    <a:pt x="93" y="180"/>
                    <a:pt x="93" y="180"/>
                    <a:pt x="93" y="180"/>
                  </a:cubicBezTo>
                  <a:cubicBezTo>
                    <a:pt x="97" y="183"/>
                    <a:pt x="97" y="183"/>
                    <a:pt x="97" y="183"/>
                  </a:cubicBezTo>
                  <a:cubicBezTo>
                    <a:pt x="101" y="186"/>
                    <a:pt x="106" y="186"/>
                    <a:pt x="110" y="183"/>
                  </a:cubicBezTo>
                  <a:cubicBezTo>
                    <a:pt x="114" y="180"/>
                    <a:pt x="114" y="180"/>
                    <a:pt x="114" y="180"/>
                  </a:cubicBezTo>
                  <a:cubicBezTo>
                    <a:pt x="163" y="180"/>
                    <a:pt x="163" y="180"/>
                    <a:pt x="163" y="180"/>
                  </a:cubicBezTo>
                  <a:cubicBezTo>
                    <a:pt x="167" y="144"/>
                    <a:pt x="167" y="144"/>
                    <a:pt x="167" y="144"/>
                  </a:cubicBezTo>
                  <a:cubicBezTo>
                    <a:pt x="198" y="121"/>
                    <a:pt x="198" y="121"/>
                    <a:pt x="198" y="121"/>
                  </a:cubicBezTo>
                  <a:cubicBezTo>
                    <a:pt x="199" y="116"/>
                    <a:pt x="200" y="110"/>
                    <a:pt x="200" y="103"/>
                  </a:cubicBezTo>
                  <a:cubicBezTo>
                    <a:pt x="200" y="50"/>
                    <a:pt x="157" y="7"/>
                    <a:pt x="104" y="7"/>
                  </a:cubicBezTo>
                  <a:cubicBezTo>
                    <a:pt x="50" y="7"/>
                    <a:pt x="7" y="50"/>
                    <a:pt x="7" y="103"/>
                  </a:cubicBezTo>
                  <a:cubicBezTo>
                    <a:pt x="7" y="110"/>
                    <a:pt x="8" y="116"/>
                    <a:pt x="9" y="121"/>
                  </a:cubicBezTo>
                  <a:cubicBezTo>
                    <a:pt x="40" y="144"/>
                    <a:pt x="40" y="144"/>
                    <a:pt x="40" y="144"/>
                  </a:cubicBezTo>
                  <a:lnTo>
                    <a:pt x="4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6">
              <a:extLst>
                <a:ext uri="{FF2B5EF4-FFF2-40B4-BE49-F238E27FC236}">
                  <a16:creationId xmlns:a16="http://schemas.microsoft.com/office/drawing/2014/main" id="{48643352-6C4F-49BB-A81B-9169C4513D05}"/>
                </a:ext>
              </a:extLst>
            </p:cNvPr>
            <p:cNvSpPr>
              <a:spLocks/>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path>
              </a:pathLst>
            </a:custGeom>
            <a:solidFill>
              <a:srgbClr val="FBC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7">
              <a:extLst>
                <a:ext uri="{FF2B5EF4-FFF2-40B4-BE49-F238E27FC236}">
                  <a16:creationId xmlns:a16="http://schemas.microsoft.com/office/drawing/2014/main" id="{4ADC8E3A-FB69-4CE3-8462-3F5353BF15BE}"/>
                </a:ext>
              </a:extLst>
            </p:cNvPr>
            <p:cNvSpPr>
              <a:spLocks noEditPoints="1"/>
            </p:cNvSpPr>
            <p:nvPr userDrawn="1"/>
          </p:nvSpPr>
          <p:spPr bwMode="auto">
            <a:xfrm>
              <a:off x="217" y="4052"/>
              <a:ext cx="158" cy="147"/>
            </a:xfrm>
            <a:custGeom>
              <a:avLst/>
              <a:gdLst>
                <a:gd name="T0" fmla="*/ 88 w 200"/>
                <a:gd name="T1" fmla="*/ 180 h 185"/>
                <a:gd name="T2" fmla="*/ 37 w 200"/>
                <a:gd name="T3" fmla="*/ 180 h 185"/>
                <a:gd name="T4" fmla="*/ 32 w 200"/>
                <a:gd name="T5" fmla="*/ 143 h 185"/>
                <a:gd name="T6" fmla="*/ 2 w 200"/>
                <a:gd name="T7" fmla="*/ 120 h 185"/>
                <a:gd name="T8" fmla="*/ 0 w 200"/>
                <a:gd name="T9" fmla="*/ 100 h 185"/>
                <a:gd name="T10" fmla="*/ 100 w 200"/>
                <a:gd name="T11" fmla="*/ 0 h 185"/>
                <a:gd name="T12" fmla="*/ 200 w 200"/>
                <a:gd name="T13" fmla="*/ 100 h 185"/>
                <a:gd name="T14" fmla="*/ 197 w 200"/>
                <a:gd name="T15" fmla="*/ 120 h 185"/>
                <a:gd name="T16" fmla="*/ 167 w 200"/>
                <a:gd name="T17" fmla="*/ 143 h 185"/>
                <a:gd name="T18" fmla="*/ 162 w 200"/>
                <a:gd name="T19" fmla="*/ 180 h 185"/>
                <a:gd name="T20" fmla="*/ 111 w 200"/>
                <a:gd name="T21" fmla="*/ 180 h 185"/>
                <a:gd name="T22" fmla="*/ 108 w 200"/>
                <a:gd name="T23" fmla="*/ 183 h 185"/>
                <a:gd name="T24" fmla="*/ 100 w 200"/>
                <a:gd name="T25" fmla="*/ 185 h 185"/>
                <a:gd name="T26" fmla="*/ 91 w 200"/>
                <a:gd name="T27" fmla="*/ 183 h 185"/>
                <a:gd name="T28" fmla="*/ 88 w 200"/>
                <a:gd name="T29" fmla="*/ 180 h 185"/>
                <a:gd name="T30" fmla="*/ 89 w 200"/>
                <a:gd name="T31" fmla="*/ 163 h 185"/>
                <a:gd name="T32" fmla="*/ 52 w 200"/>
                <a:gd name="T33" fmla="*/ 163 h 185"/>
                <a:gd name="T34" fmla="*/ 49 w 200"/>
                <a:gd name="T35" fmla="*/ 133 h 185"/>
                <a:gd name="T36" fmla="*/ 18 w 200"/>
                <a:gd name="T37" fmla="*/ 111 h 185"/>
                <a:gd name="T38" fmla="*/ 17 w 200"/>
                <a:gd name="T39" fmla="*/ 100 h 185"/>
                <a:gd name="T40" fmla="*/ 21 w 200"/>
                <a:gd name="T41" fmla="*/ 83 h 185"/>
                <a:gd name="T42" fmla="*/ 74 w 200"/>
                <a:gd name="T43" fmla="*/ 138 h 185"/>
                <a:gd name="T44" fmla="*/ 22 w 200"/>
                <a:gd name="T45" fmla="*/ 73 h 185"/>
                <a:gd name="T46" fmla="*/ 35 w 200"/>
                <a:gd name="T47" fmla="*/ 51 h 185"/>
                <a:gd name="T48" fmla="*/ 82 w 200"/>
                <a:gd name="T49" fmla="*/ 132 h 185"/>
                <a:gd name="T50" fmla="*/ 41 w 200"/>
                <a:gd name="T51" fmla="*/ 44 h 185"/>
                <a:gd name="T52" fmla="*/ 62 w 200"/>
                <a:gd name="T53" fmla="*/ 29 h 185"/>
                <a:gd name="T54" fmla="*/ 91 w 200"/>
                <a:gd name="T55" fmla="*/ 129 h 185"/>
                <a:gd name="T56" fmla="*/ 70 w 200"/>
                <a:gd name="T57" fmla="*/ 24 h 185"/>
                <a:gd name="T58" fmla="*/ 91 w 200"/>
                <a:gd name="T59" fmla="*/ 19 h 185"/>
                <a:gd name="T60" fmla="*/ 95 w 200"/>
                <a:gd name="T61" fmla="*/ 19 h 185"/>
                <a:gd name="T62" fmla="*/ 100 w 200"/>
                <a:gd name="T63" fmla="*/ 128 h 185"/>
                <a:gd name="T64" fmla="*/ 104 w 200"/>
                <a:gd name="T65" fmla="*/ 19 h 185"/>
                <a:gd name="T66" fmla="*/ 108 w 200"/>
                <a:gd name="T67" fmla="*/ 19 h 185"/>
                <a:gd name="T68" fmla="*/ 129 w 200"/>
                <a:gd name="T69" fmla="*/ 24 h 185"/>
                <a:gd name="T70" fmla="*/ 108 w 200"/>
                <a:gd name="T71" fmla="*/ 129 h 185"/>
                <a:gd name="T72" fmla="*/ 137 w 200"/>
                <a:gd name="T73" fmla="*/ 29 h 185"/>
                <a:gd name="T74" fmla="*/ 158 w 200"/>
                <a:gd name="T75" fmla="*/ 44 h 185"/>
                <a:gd name="T76" fmla="*/ 117 w 200"/>
                <a:gd name="T77" fmla="*/ 132 h 185"/>
                <a:gd name="T78" fmla="*/ 164 w 200"/>
                <a:gd name="T79" fmla="*/ 51 h 185"/>
                <a:gd name="T80" fmla="*/ 177 w 200"/>
                <a:gd name="T81" fmla="*/ 73 h 185"/>
                <a:gd name="T82" fmla="*/ 125 w 200"/>
                <a:gd name="T83" fmla="*/ 138 h 185"/>
                <a:gd name="T84" fmla="*/ 178 w 200"/>
                <a:gd name="T85" fmla="*/ 83 h 185"/>
                <a:gd name="T86" fmla="*/ 182 w 200"/>
                <a:gd name="T87" fmla="*/ 100 h 185"/>
                <a:gd name="T88" fmla="*/ 181 w 200"/>
                <a:gd name="T89" fmla="*/ 111 h 185"/>
                <a:gd name="T90" fmla="*/ 150 w 200"/>
                <a:gd name="T91" fmla="*/ 133 h 185"/>
                <a:gd name="T92" fmla="*/ 147 w 200"/>
                <a:gd name="T93" fmla="*/ 163 h 185"/>
                <a:gd name="T94" fmla="*/ 110 w 200"/>
                <a:gd name="T95" fmla="*/ 163 h 185"/>
                <a:gd name="T96" fmla="*/ 104 w 200"/>
                <a:gd name="T97" fmla="*/ 167 h 185"/>
                <a:gd name="T98" fmla="*/ 100 w 200"/>
                <a:gd name="T99" fmla="*/ 168 h 185"/>
                <a:gd name="T100" fmla="*/ 95 w 200"/>
                <a:gd name="T101" fmla="*/ 167 h 185"/>
                <a:gd name="T102" fmla="*/ 89 w 200"/>
                <a:gd name="T103" fmla="*/ 16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85">
                  <a:moveTo>
                    <a:pt x="88" y="180"/>
                  </a:moveTo>
                  <a:cubicBezTo>
                    <a:pt x="37" y="180"/>
                    <a:pt x="37" y="180"/>
                    <a:pt x="37" y="180"/>
                  </a:cubicBezTo>
                  <a:cubicBezTo>
                    <a:pt x="32" y="143"/>
                    <a:pt x="32" y="143"/>
                    <a:pt x="32" y="143"/>
                  </a:cubicBezTo>
                  <a:cubicBezTo>
                    <a:pt x="2" y="120"/>
                    <a:pt x="2" y="120"/>
                    <a:pt x="2" y="120"/>
                  </a:cubicBezTo>
                  <a:cubicBezTo>
                    <a:pt x="0" y="114"/>
                    <a:pt x="0" y="107"/>
                    <a:pt x="0" y="100"/>
                  </a:cubicBezTo>
                  <a:cubicBezTo>
                    <a:pt x="0" y="45"/>
                    <a:pt x="44" y="0"/>
                    <a:pt x="100" y="0"/>
                  </a:cubicBezTo>
                  <a:cubicBezTo>
                    <a:pt x="155" y="0"/>
                    <a:pt x="200" y="45"/>
                    <a:pt x="200" y="100"/>
                  </a:cubicBezTo>
                  <a:cubicBezTo>
                    <a:pt x="200" y="107"/>
                    <a:pt x="199" y="114"/>
                    <a:pt x="197" y="120"/>
                  </a:cubicBezTo>
                  <a:cubicBezTo>
                    <a:pt x="167" y="143"/>
                    <a:pt x="167" y="143"/>
                    <a:pt x="167" y="143"/>
                  </a:cubicBezTo>
                  <a:cubicBezTo>
                    <a:pt x="162" y="180"/>
                    <a:pt x="162" y="180"/>
                    <a:pt x="162" y="180"/>
                  </a:cubicBezTo>
                  <a:cubicBezTo>
                    <a:pt x="111" y="180"/>
                    <a:pt x="111" y="180"/>
                    <a:pt x="111" y="180"/>
                  </a:cubicBezTo>
                  <a:cubicBezTo>
                    <a:pt x="108" y="183"/>
                    <a:pt x="108" y="183"/>
                    <a:pt x="108" y="183"/>
                  </a:cubicBezTo>
                  <a:cubicBezTo>
                    <a:pt x="106" y="184"/>
                    <a:pt x="103" y="185"/>
                    <a:pt x="100" y="185"/>
                  </a:cubicBezTo>
                  <a:cubicBezTo>
                    <a:pt x="96" y="185"/>
                    <a:pt x="93" y="184"/>
                    <a:pt x="91" y="183"/>
                  </a:cubicBezTo>
                  <a:lnTo>
                    <a:pt x="88" y="180"/>
                  </a:lnTo>
                  <a:close/>
                  <a:moveTo>
                    <a:pt x="89" y="163"/>
                  </a:moveTo>
                  <a:cubicBezTo>
                    <a:pt x="52" y="163"/>
                    <a:pt x="52" y="163"/>
                    <a:pt x="52" y="163"/>
                  </a:cubicBezTo>
                  <a:cubicBezTo>
                    <a:pt x="49" y="133"/>
                    <a:pt x="49" y="133"/>
                    <a:pt x="49" y="133"/>
                  </a:cubicBezTo>
                  <a:cubicBezTo>
                    <a:pt x="18" y="111"/>
                    <a:pt x="18" y="111"/>
                    <a:pt x="18" y="111"/>
                  </a:cubicBezTo>
                  <a:cubicBezTo>
                    <a:pt x="17" y="108"/>
                    <a:pt x="17" y="104"/>
                    <a:pt x="17" y="100"/>
                  </a:cubicBezTo>
                  <a:cubicBezTo>
                    <a:pt x="17" y="95"/>
                    <a:pt x="18" y="89"/>
                    <a:pt x="21" y="83"/>
                  </a:cubicBezTo>
                  <a:cubicBezTo>
                    <a:pt x="74" y="138"/>
                    <a:pt x="74" y="138"/>
                    <a:pt x="74" y="138"/>
                  </a:cubicBezTo>
                  <a:cubicBezTo>
                    <a:pt x="22" y="73"/>
                    <a:pt x="22" y="73"/>
                    <a:pt x="22" y="73"/>
                  </a:cubicBezTo>
                  <a:cubicBezTo>
                    <a:pt x="24" y="65"/>
                    <a:pt x="29" y="57"/>
                    <a:pt x="35" y="51"/>
                  </a:cubicBezTo>
                  <a:cubicBezTo>
                    <a:pt x="82" y="132"/>
                    <a:pt x="82" y="132"/>
                    <a:pt x="82" y="132"/>
                  </a:cubicBezTo>
                  <a:cubicBezTo>
                    <a:pt x="41" y="44"/>
                    <a:pt x="41" y="44"/>
                    <a:pt x="41" y="44"/>
                  </a:cubicBezTo>
                  <a:cubicBezTo>
                    <a:pt x="46" y="37"/>
                    <a:pt x="53" y="31"/>
                    <a:pt x="62" y="29"/>
                  </a:cubicBezTo>
                  <a:cubicBezTo>
                    <a:pt x="91" y="129"/>
                    <a:pt x="91" y="129"/>
                    <a:pt x="91" y="129"/>
                  </a:cubicBezTo>
                  <a:cubicBezTo>
                    <a:pt x="70" y="24"/>
                    <a:pt x="70" y="24"/>
                    <a:pt x="70" y="24"/>
                  </a:cubicBezTo>
                  <a:cubicBezTo>
                    <a:pt x="76" y="21"/>
                    <a:pt x="83" y="19"/>
                    <a:pt x="91" y="19"/>
                  </a:cubicBezTo>
                  <a:cubicBezTo>
                    <a:pt x="92" y="19"/>
                    <a:pt x="94" y="19"/>
                    <a:pt x="95" y="19"/>
                  </a:cubicBezTo>
                  <a:cubicBezTo>
                    <a:pt x="100" y="128"/>
                    <a:pt x="100" y="128"/>
                    <a:pt x="100" y="128"/>
                  </a:cubicBezTo>
                  <a:cubicBezTo>
                    <a:pt x="104" y="19"/>
                    <a:pt x="104" y="19"/>
                    <a:pt x="104" y="19"/>
                  </a:cubicBezTo>
                  <a:cubicBezTo>
                    <a:pt x="105" y="19"/>
                    <a:pt x="107" y="19"/>
                    <a:pt x="108" y="19"/>
                  </a:cubicBezTo>
                  <a:cubicBezTo>
                    <a:pt x="116" y="19"/>
                    <a:pt x="123" y="21"/>
                    <a:pt x="129" y="24"/>
                  </a:cubicBezTo>
                  <a:cubicBezTo>
                    <a:pt x="108" y="129"/>
                    <a:pt x="108" y="129"/>
                    <a:pt x="108" y="129"/>
                  </a:cubicBezTo>
                  <a:cubicBezTo>
                    <a:pt x="137" y="29"/>
                    <a:pt x="137" y="29"/>
                    <a:pt x="137" y="29"/>
                  </a:cubicBezTo>
                  <a:cubicBezTo>
                    <a:pt x="146" y="31"/>
                    <a:pt x="153" y="37"/>
                    <a:pt x="158" y="44"/>
                  </a:cubicBezTo>
                  <a:cubicBezTo>
                    <a:pt x="117" y="132"/>
                    <a:pt x="117" y="132"/>
                    <a:pt x="117" y="132"/>
                  </a:cubicBezTo>
                  <a:cubicBezTo>
                    <a:pt x="164" y="51"/>
                    <a:pt x="164" y="51"/>
                    <a:pt x="164" y="51"/>
                  </a:cubicBezTo>
                  <a:cubicBezTo>
                    <a:pt x="170" y="57"/>
                    <a:pt x="175" y="65"/>
                    <a:pt x="177" y="73"/>
                  </a:cubicBezTo>
                  <a:cubicBezTo>
                    <a:pt x="125" y="138"/>
                    <a:pt x="125" y="138"/>
                    <a:pt x="125" y="138"/>
                  </a:cubicBezTo>
                  <a:cubicBezTo>
                    <a:pt x="178" y="83"/>
                    <a:pt x="178" y="83"/>
                    <a:pt x="178" y="83"/>
                  </a:cubicBezTo>
                  <a:cubicBezTo>
                    <a:pt x="181" y="89"/>
                    <a:pt x="182" y="95"/>
                    <a:pt x="182" y="100"/>
                  </a:cubicBezTo>
                  <a:cubicBezTo>
                    <a:pt x="182" y="104"/>
                    <a:pt x="182" y="108"/>
                    <a:pt x="181" y="111"/>
                  </a:cubicBezTo>
                  <a:cubicBezTo>
                    <a:pt x="150" y="133"/>
                    <a:pt x="150" y="133"/>
                    <a:pt x="150" y="133"/>
                  </a:cubicBezTo>
                  <a:cubicBezTo>
                    <a:pt x="147" y="163"/>
                    <a:pt x="147" y="163"/>
                    <a:pt x="147" y="163"/>
                  </a:cubicBezTo>
                  <a:cubicBezTo>
                    <a:pt x="110" y="163"/>
                    <a:pt x="110" y="163"/>
                    <a:pt x="110" y="163"/>
                  </a:cubicBezTo>
                  <a:cubicBezTo>
                    <a:pt x="104" y="167"/>
                    <a:pt x="104" y="167"/>
                    <a:pt x="104" y="167"/>
                  </a:cubicBezTo>
                  <a:cubicBezTo>
                    <a:pt x="103" y="168"/>
                    <a:pt x="101" y="168"/>
                    <a:pt x="100" y="168"/>
                  </a:cubicBezTo>
                  <a:cubicBezTo>
                    <a:pt x="98" y="168"/>
                    <a:pt x="96" y="168"/>
                    <a:pt x="95" y="167"/>
                  </a:cubicBezTo>
                  <a:lnTo>
                    <a:pt x="89" y="163"/>
                  </a:lnTo>
                  <a:close/>
                </a:path>
              </a:pathLst>
            </a:custGeom>
            <a:solidFill>
              <a:srgbClr val="DD1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12" name="Text Placeholder 2">
            <a:extLst>
              <a:ext uri="{FF2B5EF4-FFF2-40B4-BE49-F238E27FC236}">
                <a16:creationId xmlns:a16="http://schemas.microsoft.com/office/drawing/2014/main" id="{753E85DE-5E4F-4A01-8099-5D45B8D5CAD5}"/>
              </a:ext>
            </a:extLst>
          </p:cNvPr>
          <p:cNvSpPr>
            <a:spLocks noGrp="1"/>
          </p:cNvSpPr>
          <p:nvPr>
            <p:ph type="body" sz="quarter" idx="12" hasCustomPrompt="1"/>
          </p:nvPr>
        </p:nvSpPr>
        <p:spPr>
          <a:xfrm>
            <a:off x="2898000" y="6469199"/>
            <a:ext cx="8256376" cy="130805"/>
          </a:xfrm>
        </p:spPr>
        <p:txBody>
          <a:bodyPr wrap="square" anchor="b">
            <a:spAutoFit/>
          </a:bodyPr>
          <a:lstStyle>
            <a:lvl1pPr>
              <a:lnSpc>
                <a:spcPct val="100000"/>
              </a:lnSpc>
              <a:spcAft>
                <a:spcPts val="0"/>
              </a:spcAft>
              <a:defRPr sz="850"/>
            </a:lvl1pPr>
            <a:lvl2pPr>
              <a:defRPr sz="850"/>
            </a:lvl2pPr>
            <a:lvl3pPr>
              <a:defRPr sz="850"/>
            </a:lvl3pPr>
            <a:lvl4pPr>
              <a:defRPr sz="850"/>
            </a:lvl4pPr>
            <a:lvl5pPr>
              <a:defRPr sz="850"/>
            </a:lvl5pPr>
          </a:lstStyle>
          <a:p>
            <a:pPr lvl="0"/>
            <a:r>
              <a:rPr lang="en-US"/>
              <a:t>Click to edit Footnote</a:t>
            </a:r>
            <a:endParaRPr lang="nl-NL"/>
          </a:p>
        </p:txBody>
      </p:sp>
    </p:spTree>
    <p:extLst>
      <p:ext uri="{BB962C8B-B14F-4D97-AF65-F5344CB8AC3E}">
        <p14:creationId xmlns:p14="http://schemas.microsoft.com/office/powerpoint/2010/main" val="3744595253"/>
      </p:ext>
    </p:extLst>
  </p:cSld>
  <p:clrMapOvr>
    <a:masterClrMapping/>
  </p:clrMapOvr>
  <p:transition/>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Front Cover">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331506" y="1442189"/>
            <a:ext cx="4479393" cy="905070"/>
          </a:xfrm>
          <a:prstGeom prst="rect">
            <a:avLst/>
          </a:prstGeom>
        </p:spPr>
        <p:txBody>
          <a:bodyPr vert="horz" lIns="91440" tIns="45720" rIns="91440" bIns="45720" rtlCol="0" anchor="ctr">
            <a:normAutofit/>
          </a:bodyPr>
          <a:lstStyle>
            <a:lvl1pPr>
              <a:defRPr kumimoji="1" lang="en-US" sz="4667" b="1" kern="1200" cap="all" baseline="0" dirty="0">
                <a:solidFill>
                  <a:srgbClr val="FFFFFF"/>
                </a:solidFill>
                <a:latin typeface="Calibri" panose="020F0502020204030204" pitchFamily="34" charset="0"/>
                <a:ea typeface="+mn-ea"/>
                <a:cs typeface="Calibri" panose="020F0502020204030204" pitchFamily="34" charset="0"/>
              </a:defRPr>
            </a:lvl1pPr>
          </a:lstStyle>
          <a:p>
            <a:r>
              <a:rPr lang="en-US" altLang="ja-JP"/>
              <a:t>Click to edit Master title style</a:t>
            </a:r>
            <a:endParaRPr lang="en-US" dirty="0"/>
          </a:p>
        </p:txBody>
      </p:sp>
      <p:sp>
        <p:nvSpPr>
          <p:cNvPr id="27" name="Picture Placeholder 26"/>
          <p:cNvSpPr>
            <a:spLocks noGrp="1"/>
          </p:cNvSpPr>
          <p:nvPr>
            <p:ph type="pic" sz="quarter" idx="10"/>
          </p:nvPr>
        </p:nvSpPr>
        <p:spPr>
          <a:xfrm>
            <a:off x="8814344" y="5694398"/>
            <a:ext cx="3162300" cy="1055321"/>
          </a:xfrm>
          <a:prstGeom prst="rect">
            <a:avLst/>
          </a:prstGeom>
        </p:spPr>
        <p:txBody>
          <a:bodyPr/>
          <a:lstStyle/>
          <a:p>
            <a:pPr lvl="0"/>
            <a:r>
              <a:rPr lang="en-US" noProof="0"/>
              <a:t>Click icon to add picture</a:t>
            </a:r>
            <a:endParaRPr lang="en-US" noProof="0" dirty="0"/>
          </a:p>
        </p:txBody>
      </p:sp>
      <p:sp>
        <p:nvSpPr>
          <p:cNvPr id="39" name="Text Placeholder 38"/>
          <p:cNvSpPr>
            <a:spLocks noGrp="1"/>
          </p:cNvSpPr>
          <p:nvPr>
            <p:ph type="body" sz="quarter" idx="11"/>
          </p:nvPr>
        </p:nvSpPr>
        <p:spPr>
          <a:xfrm>
            <a:off x="306873" y="2794281"/>
            <a:ext cx="4528657" cy="1269439"/>
          </a:xfrm>
          <a:prstGeom prst="rect">
            <a:avLst/>
          </a:prstGeom>
        </p:spPr>
        <p:txBody>
          <a:bodyPr/>
          <a:lstStyle>
            <a:lvl1pPr>
              <a:defRPr>
                <a:solidFill>
                  <a:srgbClr val="FFFFFF"/>
                </a:solidFill>
                <a:latin typeface="+mj-lt"/>
              </a:defRPr>
            </a:lvl1pPr>
          </a:lstStyle>
          <a:p>
            <a:pPr lvl="0"/>
            <a:r>
              <a:rPr lang="en-US" altLang="ja-JP"/>
              <a:t>Click to edit Master text styles</a:t>
            </a:r>
          </a:p>
        </p:txBody>
      </p:sp>
    </p:spTree>
    <p:extLst>
      <p:ext uri="{BB962C8B-B14F-4D97-AF65-F5344CB8AC3E}">
        <p14:creationId xmlns:p14="http://schemas.microsoft.com/office/powerpoint/2010/main" val="937815659"/>
      </p:ext>
    </p:extLst>
  </p:cSld>
  <p:clrMapOvr>
    <a:masterClrMapping/>
  </p:clrMapOvr>
  <p:transition advTm="10000">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288" y="0"/>
            <a:ext cx="10571998" cy="970450"/>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A01FF-F8BE-4707-A2C9-3A25462DA670}" type="datetimeFigureOut">
              <a:rPr kumimoji="0" lang="en-US" sz="9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12/13/2023</a:t>
            </a:fld>
            <a:endParaRPr kumimoji="0" lang="en-US" sz="900" b="0" i="0" u="none" strike="noStrike" kern="1200" cap="none" spc="0" normalizeH="0" baseline="0" noProof="0">
              <a:ln>
                <a:noFill/>
              </a:ln>
              <a:solidFill>
                <a:prstClr val="black"/>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02E80-142C-4F73-B80E-BA475509F455}" type="slidenum">
              <a:rPr kumimoji="0" lang="en-US" sz="2000" b="0" i="0" u="none" strike="noStrike" kern="1200" cap="none" spc="0" normalizeH="0" baseline="0" noProof="0" smtClean="0">
                <a:ln>
                  <a:noFill/>
                </a:ln>
                <a:solidFill>
                  <a:srgbClr val="8664B0"/>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8664B0"/>
              </a:solidFill>
              <a:effectLst/>
              <a:uLnTx/>
              <a:uFillTx/>
              <a:latin typeface="Century Gothic"/>
              <a:ea typeface="+mn-ea"/>
              <a:cs typeface="+mn-cs"/>
            </a:endParaRPr>
          </a:p>
        </p:txBody>
      </p:sp>
    </p:spTree>
    <p:extLst>
      <p:ext uri="{BB962C8B-B14F-4D97-AF65-F5344CB8AC3E}">
        <p14:creationId xmlns:p14="http://schemas.microsoft.com/office/powerpoint/2010/main" val="265621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5" y="3611265"/>
            <a:ext cx="12192001" cy="3246732"/>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2015067" y="4443908"/>
            <a:ext cx="8161867" cy="1458269"/>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922311745"/>
      </p:ext>
    </p:extLst>
  </p:cSld>
  <p:clrMapOvr>
    <a:masterClrMapping/>
  </p:clrMapOvr>
  <p:transition advTm="1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4"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63" Type="http://schemas.openxmlformats.org/officeDocument/2006/relationships/slideLayout" Target="../slideLayouts/slideLayout8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62" Type="http://schemas.openxmlformats.org/officeDocument/2006/relationships/slideLayout" Target="../slideLayouts/slideLayout8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66"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61" Type="http://schemas.openxmlformats.org/officeDocument/2006/relationships/slideLayout" Target="../slideLayouts/slideLayout84.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slideLayout" Target="../slideLayouts/slideLayout79.xml"/><Relationship Id="rId64" Type="http://schemas.openxmlformats.org/officeDocument/2006/relationships/slideLayout" Target="../slideLayouts/slideLayout87.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5567" y="365126"/>
            <a:ext cx="10320867" cy="905070"/>
          </a:xfrm>
          <a:prstGeom prst="rect">
            <a:avLst/>
          </a:prstGeom>
        </p:spPr>
        <p:txBody>
          <a:bodyPr vert="horz" lIns="91440" tIns="45720" rIns="91440" bIns="45720" rtlCol="0" anchor="ctr">
            <a:normAutofit/>
          </a:bodyPr>
          <a:lstStyle/>
          <a:p>
            <a:r>
              <a:rPr lang="en-US" altLang="ja-JP" dirty="0"/>
              <a:t>MASTER TITLE</a:t>
            </a:r>
            <a:endParaRPr lang="en-US" dirty="0"/>
          </a:p>
        </p:txBody>
      </p:sp>
      <p:sp>
        <p:nvSpPr>
          <p:cNvPr id="3" name="Text Placeholder 2"/>
          <p:cNvSpPr>
            <a:spLocks noGrp="1"/>
          </p:cNvSpPr>
          <p:nvPr>
            <p:ph type="body" idx="1"/>
          </p:nvPr>
        </p:nvSpPr>
        <p:spPr>
          <a:xfrm>
            <a:off x="935567" y="1414153"/>
            <a:ext cx="10320867" cy="4488025"/>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p14="http://schemas.microsoft.com/office/powerpoint/2010/main" val="2656763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Lst>
  <p:transition advTm="10000">
    <p:fade/>
  </p:transition>
  <p:hf hdr="0" dt="0"/>
  <p:txStyles>
    <p:titleStyle>
      <a:lvl1pPr algn="l" defTabSz="914324" rtl="0" eaLnBrk="1" latinLnBrk="0" hangingPunct="1">
        <a:lnSpc>
          <a:spcPct val="90000"/>
        </a:lnSpc>
        <a:spcBef>
          <a:spcPct val="0"/>
        </a:spcBef>
        <a:buNone/>
        <a:defRPr kumimoji="1" sz="4000" kern="1200" baseline="0">
          <a:solidFill>
            <a:schemeClr val="tx1"/>
          </a:solidFill>
          <a:latin typeface="+mj-lt"/>
          <a:ea typeface="+mj-ea"/>
          <a:cs typeface="+mj-cs"/>
        </a:defRPr>
      </a:lvl1pPr>
    </p:titleStyle>
    <p:bodyStyle>
      <a:lvl1pPr marL="0" indent="0" algn="l" defTabSz="914324" rtl="0" eaLnBrk="1" latinLnBrk="0" hangingPunct="1">
        <a:lnSpc>
          <a:spcPct val="160000"/>
        </a:lnSpc>
        <a:spcBef>
          <a:spcPts val="0"/>
        </a:spcBef>
        <a:buFont typeface="Arial" panose="020B0604020202020204" pitchFamily="34" charset="0"/>
        <a:buNone/>
        <a:defRPr kumimoji="1" sz="1067" kern="1200" baseline="0">
          <a:solidFill>
            <a:schemeClr val="tx2"/>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24" rtl="0" eaLnBrk="1" latinLnBrk="0" hangingPunct="1">
        <a:defRPr kumimoji="1" sz="1800" kern="1200">
          <a:solidFill>
            <a:schemeClr val="tx1"/>
          </a:solidFill>
          <a:latin typeface="+mn-lt"/>
          <a:ea typeface="+mn-ea"/>
          <a:cs typeface="+mn-cs"/>
        </a:defRPr>
      </a:lvl1pPr>
      <a:lvl2pPr marL="457162" algn="l" defTabSz="914324" rtl="0" eaLnBrk="1" latinLnBrk="0" hangingPunct="1">
        <a:defRPr kumimoji="1" sz="1800" kern="1200">
          <a:solidFill>
            <a:schemeClr val="tx1"/>
          </a:solidFill>
          <a:latin typeface="+mn-lt"/>
          <a:ea typeface="+mn-ea"/>
          <a:cs typeface="+mn-cs"/>
        </a:defRPr>
      </a:lvl2pPr>
      <a:lvl3pPr marL="914324" algn="l" defTabSz="914324" rtl="0" eaLnBrk="1" latinLnBrk="0" hangingPunct="1">
        <a:defRPr kumimoji="1" sz="1800" kern="1200">
          <a:solidFill>
            <a:schemeClr val="tx1"/>
          </a:solidFill>
          <a:latin typeface="+mn-lt"/>
          <a:ea typeface="+mn-ea"/>
          <a:cs typeface="+mn-cs"/>
        </a:defRPr>
      </a:lvl3pPr>
      <a:lvl4pPr marL="1371486" algn="l" defTabSz="914324" rtl="0" eaLnBrk="1" latinLnBrk="0" hangingPunct="1">
        <a:defRPr kumimoji="1" sz="1800" kern="1200">
          <a:solidFill>
            <a:schemeClr val="tx1"/>
          </a:solidFill>
          <a:latin typeface="+mn-lt"/>
          <a:ea typeface="+mn-ea"/>
          <a:cs typeface="+mn-cs"/>
        </a:defRPr>
      </a:lvl4pPr>
      <a:lvl5pPr marL="1828647" algn="l" defTabSz="914324" rtl="0" eaLnBrk="1" latinLnBrk="0" hangingPunct="1">
        <a:defRPr kumimoji="1" sz="1800" kern="1200">
          <a:solidFill>
            <a:schemeClr val="tx1"/>
          </a:solidFill>
          <a:latin typeface="+mn-lt"/>
          <a:ea typeface="+mn-ea"/>
          <a:cs typeface="+mn-cs"/>
        </a:defRPr>
      </a:lvl5pPr>
      <a:lvl6pPr marL="2285810" algn="l" defTabSz="914324" rtl="0" eaLnBrk="1" latinLnBrk="0" hangingPunct="1">
        <a:defRPr kumimoji="1" sz="1800" kern="1200">
          <a:solidFill>
            <a:schemeClr val="tx1"/>
          </a:solidFill>
          <a:latin typeface="+mn-lt"/>
          <a:ea typeface="+mn-ea"/>
          <a:cs typeface="+mn-cs"/>
        </a:defRPr>
      </a:lvl6pPr>
      <a:lvl7pPr marL="2742971" algn="l" defTabSz="914324" rtl="0" eaLnBrk="1" latinLnBrk="0" hangingPunct="1">
        <a:defRPr kumimoji="1" sz="1800" kern="1200">
          <a:solidFill>
            <a:schemeClr val="tx1"/>
          </a:solidFill>
          <a:latin typeface="+mn-lt"/>
          <a:ea typeface="+mn-ea"/>
          <a:cs typeface="+mn-cs"/>
        </a:defRPr>
      </a:lvl7pPr>
      <a:lvl8pPr marL="3200133" algn="l" defTabSz="914324" rtl="0" eaLnBrk="1" latinLnBrk="0" hangingPunct="1">
        <a:defRPr kumimoji="1" sz="1800" kern="1200">
          <a:solidFill>
            <a:schemeClr val="tx1"/>
          </a:solidFill>
          <a:latin typeface="+mn-lt"/>
          <a:ea typeface="+mn-ea"/>
          <a:cs typeface="+mn-cs"/>
        </a:defRPr>
      </a:lvl8pPr>
      <a:lvl9pPr marL="3657295" algn="l" defTabSz="914324"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9">
          <p15:clr>
            <a:srgbClr val="F26B43"/>
          </p15:clr>
        </p15:guide>
        <p15:guide id="2" pos="5760">
          <p15:clr>
            <a:srgbClr val="F26B43"/>
          </p15:clr>
        </p15:guide>
        <p15:guide id="3" orient="horz" pos="903">
          <p15:clr>
            <a:srgbClr val="F26B43"/>
          </p15:clr>
        </p15:guide>
        <p15:guide id="4" orient="horz" pos="5576">
          <p15:clr>
            <a:srgbClr val="F26B43"/>
          </p15:clr>
        </p15:guide>
        <p15:guide id="5" pos="1224">
          <p15:clr>
            <a:srgbClr val="F26B43"/>
          </p15:clr>
        </p15:guide>
        <p15:guide id="6" pos="10296">
          <p15:clr>
            <a:srgbClr val="F26B43"/>
          </p15:clr>
        </p15:guide>
        <p15:guide id="7" pos="9616">
          <p15:clr>
            <a:srgbClr val="F26B43"/>
          </p15:clr>
        </p15:guide>
        <p15:guide id="8" pos="1904">
          <p15:clr>
            <a:srgbClr val="F26B43"/>
          </p15:clr>
        </p15:guide>
        <p15:guide id="9" pos="884">
          <p15:clr>
            <a:srgbClr val="F26B43"/>
          </p15:clr>
        </p15:guide>
        <p15:guide id="10" pos="106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1F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body" idx="1"/>
          </p:nvPr>
        </p:nvSpPr>
        <p:spPr bwMode="auto">
          <a:xfrm>
            <a:off x="512259" y="1528763"/>
            <a:ext cx="11164020" cy="483071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Rectangle 2"/>
          <p:cNvSpPr>
            <a:spLocks noGrp="1" noChangeArrowheads="1"/>
          </p:cNvSpPr>
          <p:nvPr>
            <p:ph type="title"/>
          </p:nvPr>
        </p:nvSpPr>
        <p:spPr bwMode="auto">
          <a:xfrm>
            <a:off x="508532" y="517117"/>
            <a:ext cx="11164020" cy="754017"/>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a:t>
            </a:r>
            <a:br>
              <a:rPr lang="en-US" dirty="0"/>
            </a:br>
            <a:r>
              <a:rPr lang="en-US" dirty="0"/>
              <a:t>SUB TITLE</a:t>
            </a:r>
            <a:endParaRPr lang="en-GB" dirty="0"/>
          </a:p>
        </p:txBody>
      </p:sp>
      <p:sp>
        <p:nvSpPr>
          <p:cNvPr id="17" name="Rectangle 6" descr="Rectangle 6">
            <a:extLst>
              <a:ext uri="{FF2B5EF4-FFF2-40B4-BE49-F238E27FC236}">
                <a16:creationId xmlns:a16="http://schemas.microsoft.com/office/drawing/2014/main" id="{B39F8AAD-1FF4-4DC2-ADD1-D474246B00F9}"/>
              </a:ext>
            </a:extLst>
          </p:cNvPr>
          <p:cNvSpPr>
            <a:spLocks noGrp="1" noChangeArrowheads="1"/>
          </p:cNvSpPr>
          <p:nvPr>
            <p:ph type="sldNum" sz="quarter" idx="4"/>
          </p:nvPr>
        </p:nvSpPr>
        <p:spPr bwMode="auto">
          <a:xfrm>
            <a:off x="11324177" y="6457248"/>
            <a:ext cx="355564" cy="162993"/>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lvl1pPr algn="r">
              <a:defRPr lang="en-GB" sz="850" baseline="0" noProof="1" smtClean="0">
                <a:latin typeface="ShellBook" panose="00000500000000000000" pitchFamily="50" charset="0"/>
                <a:cs typeface="+mn-cs"/>
              </a:defRPr>
            </a:lvl1pPr>
          </a:lstStyle>
          <a:p>
            <a:fld id="{8F27A9C6-BC10-425F-9CF7-908AB836AF82}" type="slidenum">
              <a:rPr lang="en-US" smtClean="0"/>
              <a:pPr/>
              <a:t>‹#›</a:t>
            </a:fld>
            <a:endParaRPr lang="en-US"/>
          </a:p>
        </p:txBody>
      </p:sp>
      <p:sp>
        <p:nvSpPr>
          <p:cNvPr id="12" name="Text Box 11" descr="&lt;COMPANY_NAME&gt;&#10;">
            <a:extLst>
              <a:ext uri="{FF2B5EF4-FFF2-40B4-BE49-F238E27FC236}">
                <a16:creationId xmlns:a16="http://schemas.microsoft.com/office/drawing/2014/main" id="{BC481FE3-C144-2747-B7D3-F28F28B8790E}"/>
              </a:ext>
            </a:extLst>
          </p:cNvPr>
          <p:cNvSpPr txBox="1">
            <a:spLocks noChangeArrowheads="1"/>
          </p:cNvSpPr>
          <p:nvPr/>
        </p:nvSpPr>
        <p:spPr bwMode="auto">
          <a:xfrm>
            <a:off x="512259" y="6469199"/>
            <a:ext cx="3360000" cy="237600"/>
          </a:xfrm>
          <a:prstGeom prst="rect">
            <a:avLst/>
          </a:prstGeom>
          <a:noFill/>
          <a:ln w="9525" algn="ctr">
            <a:noFill/>
            <a:miter lim="800000"/>
            <a:headEnd/>
            <a:tailEnd/>
          </a:ln>
          <a:effectLst/>
        </p:spPr>
        <p:txBody>
          <a:bodyPr wrap="none" lIns="0" tIns="0" rIns="0" anchor="t" anchorCtr="0">
            <a:noAutofit/>
          </a:bodyPr>
          <a:lstStyle/>
          <a:p>
            <a:pPr>
              <a:defRPr/>
            </a:pPr>
            <a:r>
              <a:rPr lang="en-GB" sz="850" b="0" i="0" noProof="1">
                <a:solidFill>
                  <a:schemeClr val="tx1"/>
                </a:solidFill>
                <a:latin typeface="ShellBook" pitchFamily="2" charset="0"/>
                <a:cs typeface="Arial" pitchFamily="34" charset="0"/>
              </a:rPr>
              <a:t>Shell plc</a:t>
            </a:r>
          </a:p>
        </p:txBody>
      </p:sp>
    </p:spTree>
    <p:extLst>
      <p:ext uri="{BB962C8B-B14F-4D97-AF65-F5344CB8AC3E}">
        <p14:creationId xmlns:p14="http://schemas.microsoft.com/office/powerpoint/2010/main" val="27766261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806" r:id="rId62"/>
    <p:sldLayoutId id="2147483807" r:id="rId63"/>
    <p:sldLayoutId id="2147483808" r:id="rId64"/>
    <p:sldLayoutId id="2147483810" r:id="rId65"/>
  </p:sldLayoutIdLst>
  <p:transition>
    <p:fade/>
  </p:transition>
  <p:hf hdr="0" dt="0"/>
  <p:txStyles>
    <p:titleStyle>
      <a:lvl1pPr algn="l" defTabSz="1219170" rtl="0" eaLnBrk="1" latinLnBrk="0" hangingPunct="1">
        <a:lnSpc>
          <a:spcPct val="90000"/>
        </a:lnSpc>
        <a:spcBef>
          <a:spcPct val="0"/>
        </a:spcBef>
        <a:buNone/>
        <a:defRPr sz="2800" b="0" kern="1200" cap="none" spc="100" baseline="0">
          <a:solidFill>
            <a:schemeClr val="tx1"/>
          </a:solidFill>
          <a:latin typeface="+mj-lt"/>
          <a:ea typeface="+mj-ea"/>
          <a:cs typeface="+mj-cs"/>
        </a:defRPr>
      </a:lvl1pPr>
    </p:titleStyle>
    <p:bodyStyle>
      <a:lvl1pPr marL="0" indent="0" algn="l" defTabSz="357708" rtl="0" eaLnBrk="1" latinLnBrk="0" hangingPunct="1">
        <a:lnSpc>
          <a:spcPct val="140000"/>
        </a:lnSpc>
        <a:spcBef>
          <a:spcPts val="0"/>
        </a:spcBef>
        <a:spcAft>
          <a:spcPts val="1200"/>
        </a:spcAft>
        <a:buClr>
          <a:schemeClr val="accent2"/>
        </a:buClr>
        <a:buSzPct val="85000"/>
        <a:buFont typeface="Wingdings" pitchFamily="2" charset="2"/>
        <a:buNone/>
        <a:defRPr sz="1400" kern="1200" baseline="0">
          <a:solidFill>
            <a:schemeClr val="tx1"/>
          </a:solidFill>
          <a:latin typeface="ShellBook" panose="00000500000000000000" pitchFamily="50" charset="0"/>
          <a:ea typeface="+mn-ea"/>
          <a:cs typeface="+mn-cs"/>
        </a:defRPr>
      </a:lvl1pPr>
      <a:lvl2pPr marL="180975" indent="-180975"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2pPr>
      <a:lvl3pPr marL="361950" indent="-180975"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b="0" kern="1200">
          <a:solidFill>
            <a:schemeClr val="tx1"/>
          </a:solidFill>
          <a:latin typeface="ShellBook" panose="00000500000000000000" pitchFamily="50" charset="0"/>
          <a:ea typeface="+mn-ea"/>
          <a:cs typeface="+mn-cs"/>
        </a:defRPr>
      </a:lvl3pPr>
      <a:lvl4pPr marL="534988" indent="-173038"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b="0" kern="1200" baseline="0">
          <a:solidFill>
            <a:schemeClr val="tx1"/>
          </a:solidFill>
          <a:latin typeface="ShellBook" panose="00000500000000000000" pitchFamily="50" charset="0"/>
          <a:ea typeface="+mn-ea"/>
          <a:cs typeface="+mn-cs"/>
        </a:defRPr>
      </a:lvl4pPr>
      <a:lvl5pPr marL="715963" indent="-180975" algn="l" defTabSz="357708" rtl="0" eaLnBrk="1" latinLnBrk="0" hangingPunct="1">
        <a:lnSpc>
          <a:spcPct val="140000"/>
        </a:lnSpc>
        <a:spcBef>
          <a:spcPts val="0"/>
        </a:spcBef>
        <a:spcAft>
          <a:spcPts val="1200"/>
        </a:spcAft>
        <a:buClr>
          <a:schemeClr val="accent2"/>
        </a:buClr>
        <a:buSzPct val="85000"/>
        <a:buFont typeface="Wingdings" panose="05000000000000000000" pitchFamily="2" charset="2"/>
        <a:buChar char="n"/>
        <a:tabLst/>
        <a:defRPr sz="1400" kern="1200">
          <a:solidFill>
            <a:schemeClr val="tx1"/>
          </a:solidFill>
          <a:latin typeface="ShellBook" panose="000005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166">
          <p15:clr>
            <a:srgbClr val="F26B43"/>
          </p15:clr>
        </p15:guide>
        <p15:guide id="3" pos="7357">
          <p15:clr>
            <a:srgbClr val="F26B43"/>
          </p15:clr>
        </p15:guide>
        <p15:guide id="4" orient="horz" pos="444">
          <p15:clr>
            <a:srgbClr val="F26B43"/>
          </p15:clr>
        </p15:guide>
        <p15:guide id="5" orient="horz" pos="963">
          <p15:clr>
            <a:srgbClr val="F26B43"/>
          </p15:clr>
        </p15:guide>
        <p15:guide id="6" orient="horz" pos="928">
          <p15:clr>
            <a:srgbClr val="F26B43"/>
          </p15:clr>
        </p15:guide>
        <p15:guide id="7" orient="horz" pos="4071">
          <p15:clr>
            <a:srgbClr val="F26B43"/>
          </p15:clr>
        </p15:guide>
        <p15:guide id="8" orient="horz" pos="4006">
          <p15:clr>
            <a:srgbClr val="F26B43"/>
          </p15:clr>
        </p15:guide>
        <p15:guide id="9" pos="3765">
          <p15:clr>
            <a:srgbClr val="F26B43"/>
          </p15:clr>
        </p15:guide>
        <p15:guide id="10" pos="3915">
          <p15:clr>
            <a:srgbClr val="F26B43"/>
          </p15:clr>
        </p15:guide>
        <p15:guide id="11" orient="horz" pos="320">
          <p15:clr>
            <a:srgbClr val="F26B43"/>
          </p15:clr>
        </p15:guide>
        <p15:guide id="12" orient="horz" pos="368">
          <p15:clr>
            <a:srgbClr val="F26B43"/>
          </p15:clr>
        </p15:guide>
        <p15:guide id="13" pos="960">
          <p15:clr>
            <a:srgbClr val="F26B43"/>
          </p15:clr>
        </p15:guide>
        <p15:guide id="14" orient="horz" pos="42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riseupsummit.com/home" TargetMode="External"/><Relationship Id="rId3" Type="http://schemas.openxmlformats.org/officeDocument/2006/relationships/hyperlink" Target="https://annualsustainabilityegypt.com/" TargetMode="External"/><Relationship Id="rId7" Type="http://schemas.openxmlformats.org/officeDocument/2006/relationships/hyperlink" Target="https://top50women.com/top-50-women-forum-honors-50-most-influential-women-in-2nd-edition-of-women-professionals-summit/" TargetMode="External"/><Relationship Id="rId2" Type="http://schemas.openxmlformats.org/officeDocument/2006/relationships/hyperlink" Target="https://forbesmiddleeastevents.com/under-30-summit-2024/#:~:text=The%20second%20edition%20of%20Forbes,Middle%20East's%20Under%2030%20Summit." TargetMode="External"/><Relationship Id="rId1" Type="http://schemas.openxmlformats.org/officeDocument/2006/relationships/slideLayout" Target="../slideLayouts/slideLayout33.xml"/><Relationship Id="rId6" Type="http://schemas.openxmlformats.org/officeDocument/2006/relationships/hyperlink" Target="https://www.egypes.com/" TargetMode="External"/><Relationship Id="rId11" Type="http://schemas.openxmlformats.org/officeDocument/2006/relationships/hyperlink" Target="https://www.automech-formula.com/en/home.html" TargetMode="External"/><Relationship Id="rId5" Type="http://schemas.openxmlformats.org/officeDocument/2006/relationships/hyperlink" Target="https://summit.startupswb.com/" TargetMode="External"/><Relationship Id="rId10" Type="http://schemas.openxmlformats.org/officeDocument/2006/relationships/hyperlink" Target="https://www.terrapinn.com/exhibition/solar-show-mena/index.stm" TargetMode="External"/><Relationship Id="rId4" Type="http://schemas.openxmlformats.org/officeDocument/2006/relationships/hyperlink" Target="https://www.almalgtm.org/" TargetMode="External"/><Relationship Id="rId9" Type="http://schemas.openxmlformats.org/officeDocument/2006/relationships/hyperlink" Target="https://10times.com/e1k3-8k4f-3ppf"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boothsquare.com/events/egypt-energy/editions/egypt-energy-nov-2024/dd0666f7-6296-4826-850a-5d6fef1b9e79/" TargetMode="External"/><Relationship Id="rId3" Type="http://schemas.openxmlformats.org/officeDocument/2006/relationships/hyperlink" Target="https://www.dailynewsegypt.com/2019/09/17/first-roundtable-on-investing-in-renewable-energy-sustainable-development-kicks-off-on-24-september/" TargetMode="External"/><Relationship Id="rId7" Type="http://schemas.openxmlformats.org/officeDocument/2006/relationships/hyperlink" Target="https://www.facebook.com/MOC.Egypt.show/" TargetMode="External"/><Relationship Id="rId2" Type="http://schemas.openxmlformats.org/officeDocument/2006/relationships/hyperlink" Target="https://poweregyptexpo.com/" TargetMode="External"/><Relationship Id="rId1" Type="http://schemas.openxmlformats.org/officeDocument/2006/relationships/slideLayout" Target="../slideLayouts/slideLayout33.xml"/><Relationship Id="rId6" Type="http://schemas.openxmlformats.org/officeDocument/2006/relationships/hyperlink" Target="https://carerhasummit.com/" TargetMode="External"/><Relationship Id="rId11" Type="http://schemas.openxmlformats.org/officeDocument/2006/relationships/hyperlink" Target="https://www.international-wwi.com/" TargetMode="External"/><Relationship Id="rId5" Type="http://schemas.openxmlformats.org/officeDocument/2006/relationships/hyperlink" Target="https://english.ahram.org.eg/News/445957.aspx" TargetMode="External"/><Relationship Id="rId10" Type="http://schemas.openxmlformats.org/officeDocument/2006/relationships/hyperlink" Target="https://www.autotechegypt.com/en/home.html" TargetMode="External"/><Relationship Id="rId4" Type="http://schemas.openxmlformats.org/officeDocument/2006/relationships/hyperlink" Target="https://creativeindmena.com/" TargetMode="External"/><Relationship Id="rId9" Type="http://schemas.openxmlformats.org/officeDocument/2006/relationships/hyperlink" Target="https://www.egyptautomotive.co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middleeast-energy.com/en/home.html" TargetMode="External"/><Relationship Id="rId13" Type="http://schemas.openxmlformats.org/officeDocument/2006/relationships/hyperlink" Target="https://forbesmiddleeastevents.com/sustainability-leaders-summit/" TargetMode="External"/><Relationship Id="rId3" Type="http://schemas.openxmlformats.org/officeDocument/2006/relationships/hyperlink" Target="https://forbesmiddleeastevents.com/sustainable-trade-summit/" TargetMode="External"/><Relationship Id="rId7" Type="http://schemas.openxmlformats.org/officeDocument/2006/relationships/hyperlink" Target="https://www.forbes.com/connect/event/2024-forbes-3050-summit-abu-dhabi/" TargetMode="External"/><Relationship Id="rId12" Type="http://schemas.openxmlformats.org/officeDocument/2006/relationships/hyperlink" Target="https://arabianbusinessconnect.zohocommerce.com/events/2023/ab-arab-woman-awards" TargetMode="External"/><Relationship Id="rId2" Type="http://schemas.openxmlformats.org/officeDocument/2006/relationships/hyperlink" Target="https://www.cop28.com/" TargetMode="External"/><Relationship Id="rId1" Type="http://schemas.openxmlformats.org/officeDocument/2006/relationships/slideLayout" Target="../slideLayouts/slideLayout33.xml"/><Relationship Id="rId6" Type="http://schemas.openxmlformats.org/officeDocument/2006/relationships/hyperlink" Target="https://forbesmiddleeastevents.com/forbes-middle-east-women-summit/" TargetMode="External"/><Relationship Id="rId11" Type="http://schemas.openxmlformats.org/officeDocument/2006/relationships/hyperlink" Target="https://www.itp.events/ArabianBusinessLeadershipSummit" TargetMode="External"/><Relationship Id="rId5" Type="http://schemas.openxmlformats.org/officeDocument/2006/relationships/hyperlink" Target="https://arabianbusinessconnect.zohocommerce.com/events/2024/ab-uae-achievement-awards" TargetMode="External"/><Relationship Id="rId10" Type="http://schemas.openxmlformats.org/officeDocument/2006/relationships/hyperlink" Target="https://www.terrapinn.com/exhibition/seamless-middle-east/index.stm" TargetMode="External"/><Relationship Id="rId4" Type="http://schemas.openxmlformats.org/officeDocument/2006/relationships/hyperlink" Target="https://connect.arabianbusiness.com/events/2022/ceo-awards#CEOAwards2022_StartYourNominations" TargetMode="External"/><Relationship Id="rId9" Type="http://schemas.openxmlformats.org/officeDocument/2006/relationships/hyperlink" Target="https://arabianbusinessconnect.zohocommerce.com/events/2023/ab-women-in-business-conference#ABTechnologyForum2022_About_ANCHOR" TargetMode="External"/><Relationship Id="rId14" Type="http://schemas.openxmlformats.org/officeDocument/2006/relationships/hyperlink" Target="https://arabianbusinessconnect.zohocommerce.com/events/2023/ceo-middle-east-awards-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EE86A1-AFE8-4F8E-3BAA-6965026BA52C}"/>
              </a:ext>
            </a:extLst>
          </p:cNvPr>
          <p:cNvSpPr>
            <a:spLocks noGrp="1"/>
          </p:cNvSpPr>
          <p:nvPr>
            <p:ph type="sldNum" sz="quarter" idx="4"/>
          </p:nvPr>
        </p:nvSpPr>
        <p:spPr/>
        <p:txBody>
          <a:bodyPr/>
          <a:lstStyle/>
          <a:p>
            <a:fld id="{8F27A9C6-BC10-425F-9CF7-908AB836AF82}" type="slidenum">
              <a:rPr lang="en-US" smtClean="0"/>
              <a:pPr/>
              <a:t>1</a:t>
            </a:fld>
            <a:endParaRPr lang="en-US"/>
          </a:p>
        </p:txBody>
      </p:sp>
      <p:sp>
        <p:nvSpPr>
          <p:cNvPr id="4" name="Title 3">
            <a:extLst>
              <a:ext uri="{FF2B5EF4-FFF2-40B4-BE49-F238E27FC236}">
                <a16:creationId xmlns:a16="http://schemas.microsoft.com/office/drawing/2014/main" id="{FCEFAF51-F8E0-10E7-F883-E99BDBF59E25}"/>
              </a:ext>
            </a:extLst>
          </p:cNvPr>
          <p:cNvSpPr>
            <a:spLocks noGrp="1"/>
          </p:cNvSpPr>
          <p:nvPr>
            <p:ph type="title"/>
          </p:nvPr>
        </p:nvSpPr>
        <p:spPr>
          <a:xfrm>
            <a:off x="508532" y="266597"/>
            <a:ext cx="11164020" cy="754017"/>
          </a:xfrm>
        </p:spPr>
        <p:txBody>
          <a:bodyPr/>
          <a:lstStyle/>
          <a:p>
            <a:r>
              <a:rPr lang="en-US" dirty="0"/>
              <a:t>1. Speaking opportunities</a:t>
            </a:r>
            <a:endParaRPr lang="en-GB" dirty="0"/>
          </a:p>
        </p:txBody>
      </p:sp>
      <p:graphicFrame>
        <p:nvGraphicFramePr>
          <p:cNvPr id="10" name="Table 9">
            <a:extLst>
              <a:ext uri="{FF2B5EF4-FFF2-40B4-BE49-F238E27FC236}">
                <a16:creationId xmlns:a16="http://schemas.microsoft.com/office/drawing/2014/main" id="{878404FD-C3A4-1199-6095-48B3B370C56B}"/>
              </a:ext>
            </a:extLst>
          </p:cNvPr>
          <p:cNvGraphicFramePr>
            <a:graphicFrameLocks noGrp="1"/>
          </p:cNvGraphicFramePr>
          <p:nvPr>
            <p:extLst>
              <p:ext uri="{D42A27DB-BD31-4B8C-83A1-F6EECF244321}">
                <p14:modId xmlns:p14="http://schemas.microsoft.com/office/powerpoint/2010/main" val="696591371"/>
              </p:ext>
            </p:extLst>
          </p:nvPr>
        </p:nvGraphicFramePr>
        <p:xfrm>
          <a:off x="613776" y="643605"/>
          <a:ext cx="10924901" cy="6050280"/>
        </p:xfrm>
        <a:graphic>
          <a:graphicData uri="http://schemas.openxmlformats.org/drawingml/2006/table">
            <a:tbl>
              <a:tblPr/>
              <a:tblGrid>
                <a:gridCol w="685542">
                  <a:extLst>
                    <a:ext uri="{9D8B030D-6E8A-4147-A177-3AD203B41FA5}">
                      <a16:colId xmlns:a16="http://schemas.microsoft.com/office/drawing/2014/main" val="2612691979"/>
                    </a:ext>
                  </a:extLst>
                </a:gridCol>
                <a:gridCol w="3048468">
                  <a:extLst>
                    <a:ext uri="{9D8B030D-6E8A-4147-A177-3AD203B41FA5}">
                      <a16:colId xmlns:a16="http://schemas.microsoft.com/office/drawing/2014/main" val="2814988675"/>
                    </a:ext>
                  </a:extLst>
                </a:gridCol>
                <a:gridCol w="1371083">
                  <a:extLst>
                    <a:ext uri="{9D8B030D-6E8A-4147-A177-3AD203B41FA5}">
                      <a16:colId xmlns:a16="http://schemas.microsoft.com/office/drawing/2014/main" val="3426770373"/>
                    </a:ext>
                  </a:extLst>
                </a:gridCol>
                <a:gridCol w="933504">
                  <a:extLst>
                    <a:ext uri="{9D8B030D-6E8A-4147-A177-3AD203B41FA5}">
                      <a16:colId xmlns:a16="http://schemas.microsoft.com/office/drawing/2014/main" val="3035767149"/>
                    </a:ext>
                  </a:extLst>
                </a:gridCol>
                <a:gridCol w="2727577">
                  <a:extLst>
                    <a:ext uri="{9D8B030D-6E8A-4147-A177-3AD203B41FA5}">
                      <a16:colId xmlns:a16="http://schemas.microsoft.com/office/drawing/2014/main" val="3682897646"/>
                    </a:ext>
                  </a:extLst>
                </a:gridCol>
                <a:gridCol w="1181466">
                  <a:extLst>
                    <a:ext uri="{9D8B030D-6E8A-4147-A177-3AD203B41FA5}">
                      <a16:colId xmlns:a16="http://schemas.microsoft.com/office/drawing/2014/main" val="3774960454"/>
                    </a:ext>
                  </a:extLst>
                </a:gridCol>
                <a:gridCol w="977261">
                  <a:extLst>
                    <a:ext uri="{9D8B030D-6E8A-4147-A177-3AD203B41FA5}">
                      <a16:colId xmlns:a16="http://schemas.microsoft.com/office/drawing/2014/main" val="4083485776"/>
                    </a:ext>
                  </a:extLst>
                </a:gridCol>
              </a:tblGrid>
              <a:tr h="80797">
                <a:tc gridSpan="7">
                  <a:txBody>
                    <a:bodyPr/>
                    <a:lstStyle/>
                    <a:p>
                      <a:pPr algn="ctr" fontAlgn="ctr"/>
                      <a:r>
                        <a:rPr lang="en-US" sz="700" b="1" i="0" u="none" strike="noStrike">
                          <a:solidFill>
                            <a:srgbClr val="000000"/>
                          </a:solidFill>
                          <a:effectLst/>
                          <a:latin typeface="Calibri" panose="020F0502020204030204" pitchFamily="34" charset="0"/>
                        </a:rPr>
                        <a:t>Shell Master Event List 2023/2024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85870"/>
                  </a:ext>
                </a:extLst>
              </a:tr>
              <a:tr h="80797">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Event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When &amp; Where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Organizer</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Overview</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Focus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Notes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16439"/>
                  </a:ext>
                </a:extLst>
              </a:tr>
              <a:tr h="80797">
                <a:tc gridSpan="7">
                  <a:txBody>
                    <a:bodyPr/>
                    <a:lstStyle/>
                    <a:p>
                      <a:pPr algn="ctr" fontAlgn="ctr"/>
                      <a:r>
                        <a:rPr lang="en-US" sz="700" b="1" i="0" u="none" strike="noStrike">
                          <a:solidFill>
                            <a:srgbClr val="000000"/>
                          </a:solidFill>
                          <a:effectLst/>
                          <a:latin typeface="Calibri" panose="020F0502020204030204" pitchFamily="34" charset="0"/>
                        </a:rPr>
                        <a:t>2024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6646761"/>
                  </a:ext>
                </a:extLst>
              </a:tr>
              <a:tr h="80797">
                <a:tc>
                  <a:txBody>
                    <a:bodyPr/>
                    <a:lstStyle/>
                    <a:p>
                      <a:pPr algn="ctr" fontAlgn="ctr"/>
                      <a:r>
                        <a:rPr lang="en-US" sz="700" b="0" i="0" u="none" strike="noStrike">
                          <a:solidFill>
                            <a:srgbClr val="000000"/>
                          </a:solidFill>
                          <a:effectLst/>
                          <a:latin typeface="Calibri" panose="020F0502020204030204" pitchFamily="34" charset="0"/>
                        </a:rPr>
                        <a:t>Jan-24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089595650"/>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dirty="0" err="1">
                          <a:solidFill>
                            <a:srgbClr val="0000FF"/>
                          </a:solidFill>
                          <a:effectLst/>
                          <a:latin typeface="Calibri" panose="020F0502020204030204" pitchFamily="34" charset="0"/>
                        </a:rPr>
                        <a:t>Akhbar</a:t>
                      </a:r>
                      <a:r>
                        <a:rPr lang="en-US" sz="700" b="0" i="0" u="sng" strike="noStrike" dirty="0">
                          <a:solidFill>
                            <a:srgbClr val="0000FF"/>
                          </a:solidFill>
                          <a:effectLst/>
                          <a:latin typeface="Calibri" panose="020F0502020204030204" pitchFamily="34" charset="0"/>
                        </a:rPr>
                        <a:t> El </a:t>
                      </a:r>
                      <a:r>
                        <a:rPr lang="en-US" sz="700" b="0" i="0" u="sng" strike="noStrike" dirty="0" err="1">
                          <a:solidFill>
                            <a:srgbClr val="0000FF"/>
                          </a:solidFill>
                          <a:effectLst/>
                          <a:latin typeface="Calibri" panose="020F0502020204030204" pitchFamily="34" charset="0"/>
                        </a:rPr>
                        <a:t>Youm</a:t>
                      </a:r>
                      <a:r>
                        <a:rPr lang="en-US" sz="700" b="0" i="0" u="sng" strike="noStrike" dirty="0">
                          <a:solidFill>
                            <a:srgbClr val="0000FF"/>
                          </a:solidFill>
                          <a:effectLst/>
                          <a:latin typeface="Calibri" panose="020F0502020204030204" pitchFamily="34" charset="0"/>
                        </a:rPr>
                        <a:t> Economic Conference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err="1">
                          <a:solidFill>
                            <a:srgbClr val="000000"/>
                          </a:solidFill>
                          <a:effectLst/>
                          <a:latin typeface="Calibri" panose="020F0502020204030204" pitchFamily="34" charset="0"/>
                        </a:rPr>
                        <a:t>Akhbar</a:t>
                      </a:r>
                      <a:r>
                        <a:rPr lang="en-US" sz="600" b="0" i="0" u="none" strike="noStrike" dirty="0">
                          <a:solidFill>
                            <a:srgbClr val="000000"/>
                          </a:solidFill>
                          <a:effectLst/>
                          <a:latin typeface="Calibri" panose="020F0502020204030204" pitchFamily="34" charset="0"/>
                        </a:rPr>
                        <a:t> El </a:t>
                      </a:r>
                      <a:r>
                        <a:rPr lang="en-US" sz="600" b="0" i="0" u="none" strike="noStrike" dirty="0" err="1">
                          <a:solidFill>
                            <a:srgbClr val="000000"/>
                          </a:solidFill>
                          <a:effectLst/>
                          <a:latin typeface="Calibri" panose="020F0502020204030204" pitchFamily="34" charset="0"/>
                        </a:rPr>
                        <a:t>Youm</a:t>
                      </a:r>
                      <a:endParaRPr lang="en-US" sz="600" b="0" i="0" u="none" strike="noStrike" dirty="0">
                        <a:solidFill>
                          <a:srgbClr val="000000"/>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err="1">
                          <a:solidFill>
                            <a:srgbClr val="000000"/>
                          </a:solidFill>
                          <a:effectLst/>
                          <a:latin typeface="Calibri" panose="020F0502020204030204" pitchFamily="34" charset="0"/>
                        </a:rPr>
                        <a:t>Akhbar</a:t>
                      </a:r>
                      <a:r>
                        <a:rPr lang="en-US" sz="600" b="0" i="0" u="none" strike="noStrike" dirty="0">
                          <a:solidFill>
                            <a:srgbClr val="000000"/>
                          </a:solidFill>
                          <a:effectLst/>
                          <a:latin typeface="Calibri" panose="020F0502020204030204" pitchFamily="34" charset="0"/>
                        </a:rPr>
                        <a:t> Al-</a:t>
                      </a:r>
                      <a:r>
                        <a:rPr lang="en-US" sz="600" b="0" i="0" u="none" strike="noStrike" dirty="0" err="1">
                          <a:solidFill>
                            <a:srgbClr val="000000"/>
                          </a:solidFill>
                          <a:effectLst/>
                          <a:latin typeface="Calibri" panose="020F0502020204030204" pitchFamily="34" charset="0"/>
                        </a:rPr>
                        <a:t>Youm</a:t>
                      </a:r>
                      <a:r>
                        <a:rPr lang="en-US" sz="600" b="0" i="0" u="none" strike="noStrike" dirty="0">
                          <a:solidFill>
                            <a:srgbClr val="000000"/>
                          </a:solidFill>
                          <a:effectLst/>
                          <a:latin typeface="Calibri" panose="020F0502020204030204" pitchFamily="34" charset="0"/>
                        </a:rPr>
                        <a:t> conferences are one of the strongest economic forums that are not only based on ideas, visions and theories, but present practical and implementable plans through communication with the government, specialists and experts.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Leadership</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0829765"/>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2"/>
                        </a:rPr>
                        <a:t>Forbes 30 under 30</a:t>
                      </a:r>
                      <a:endParaRPr lang="en-US" sz="700" b="0" i="0" u="sng" strike="noStrike">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11-13 January</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El Gouna</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Forbes ME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dirty="0">
                          <a:solidFill>
                            <a:srgbClr val="000000"/>
                          </a:solidFill>
                          <a:effectLst/>
                          <a:latin typeface="Calibri" panose="020F0502020204030204" pitchFamily="34" charset="0"/>
                        </a:rPr>
                        <a:t>The Under 30 Summit is an influential platform designed to foster a culture of innovation and entrepreneurship; empowering young professionals with the potential to drive the future of business.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Youth Empowerment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74402010"/>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dirty="0">
                          <a:solidFill>
                            <a:srgbClr val="0000FF"/>
                          </a:solidFill>
                          <a:effectLst/>
                          <a:latin typeface="Calibri" panose="020F0502020204030204" pitchFamily="34" charset="0"/>
                          <a:hlinkClick r:id="rId3"/>
                        </a:rPr>
                        <a:t>Annual Sustainability Conference</a:t>
                      </a:r>
                      <a:endParaRPr lang="en-US" sz="700" b="0" i="0" u="sng" strike="noStrike" dirty="0">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18-21 January</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Cairo</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Al Orman NGO</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dirty="0">
                          <a:solidFill>
                            <a:srgbClr val="000000"/>
                          </a:solidFill>
                          <a:effectLst/>
                          <a:latin typeface="Calibri" panose="020F0502020204030204" pitchFamily="34" charset="0"/>
                        </a:rPr>
                        <a:t>The Annual Sustainability Conference introduces the importance of social responsibility in contributing to the achievement of sustainable development goals.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55996663"/>
                  </a:ext>
                </a:extLst>
              </a:tr>
              <a:tr h="80797">
                <a:tc>
                  <a:txBody>
                    <a:bodyPr/>
                    <a:lstStyle/>
                    <a:p>
                      <a:pPr algn="ctr" fontAlgn="ctr"/>
                      <a:r>
                        <a:rPr lang="en-US" sz="700" b="0" i="0" u="none" strike="noStrike">
                          <a:solidFill>
                            <a:srgbClr val="000000"/>
                          </a:solidFill>
                          <a:effectLst/>
                          <a:latin typeface="Calibri" panose="020F0502020204030204" pitchFamily="34" charset="0"/>
                        </a:rPr>
                        <a:t>Feb-24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846696950"/>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dirty="0">
                          <a:solidFill>
                            <a:srgbClr val="0000FF"/>
                          </a:solidFill>
                          <a:effectLst/>
                          <a:latin typeface="Calibri" panose="020F0502020204030204" pitchFamily="34" charset="0"/>
                          <a:hlinkClick r:id="rId4"/>
                        </a:rPr>
                        <a:t>CEOs Thoughts</a:t>
                      </a:r>
                      <a:endParaRPr lang="en-US" sz="700" b="0" i="0" u="sng" strike="noStrike" dirty="0">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Calibri" panose="020F0502020204030204" pitchFamily="34" charset="0"/>
                        </a:rPr>
                        <a:t>Al Mal</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Calibri" panose="020F0502020204030204" pitchFamily="34" charset="0"/>
                        </a:rPr>
                        <a:t>CEOs Thoughts Brings Together A Number Of Top Chief Executive Officers From Private Sector Firms Representing Key Sectors. The High-Ranking Officials Offer Their Prospects For The Performance Of The Egyptian Economy And Various Sectors In The New Year.</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Leadership</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Calibri" panose="020F0502020204030204" pitchFamily="34" charset="0"/>
                        </a:rPr>
                        <a:t>Dalia or Amal</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20181130"/>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000FF"/>
                          </a:solidFill>
                          <a:effectLst/>
                          <a:latin typeface="Calibri" panose="020F0502020204030204" pitchFamily="34" charset="0"/>
                          <a:hlinkClick r:id="rId5"/>
                        </a:rPr>
                        <a:t>StartUps Without Boarders</a:t>
                      </a:r>
                      <a:endParaRPr lang="en-US" sz="700" b="0" i="0" u="sng" strike="noStrike">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TBC</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Cairo</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Calibri" panose="020F0502020204030204" pitchFamily="34" charset="0"/>
                        </a:rPr>
                        <a:t>SWB</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Calibri" panose="020F0502020204030204" pitchFamily="34" charset="0"/>
                        </a:rPr>
                        <a:t>With startup delegations from over 30 countries, global tech powerhouses and international investors, the Startups Without Borders summit is the premium meeting spot for powerful synergies.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Youth Empowerment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Calibri" panose="020F0502020204030204" pitchFamily="34" charset="0"/>
                        </a:rPr>
                        <a:t>Alaa or Sherine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60063727"/>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dirty="0">
                          <a:solidFill>
                            <a:srgbClr val="0000FF"/>
                          </a:solidFill>
                          <a:effectLst/>
                          <a:latin typeface="Calibri" panose="020F0502020204030204" pitchFamily="34" charset="0"/>
                          <a:hlinkClick r:id="rId6"/>
                        </a:rPr>
                        <a:t>Egypt Energy Show</a:t>
                      </a:r>
                      <a:endParaRPr lang="en-US" sz="700" b="0" i="0" u="sng" strike="noStrike" dirty="0">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19-21 February</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Egypt International Exhibition Center</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DMG Events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Calibri" panose="020F0502020204030204" pitchFamily="34" charset="0"/>
                        </a:rPr>
                        <a:t>The Egypt Petroleum Show is a top exhibition and conference in oil, gas, and energy for Egypt, North Africa, and the Mediterranean. It allows exhibiting companies to access new markets and learn from peers through presentations, panels, and roundtables.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Energy</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Calibri" panose="020F0502020204030204" pitchFamily="34" charset="0"/>
                        </a:rPr>
                        <a:t>Dalia</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79631623"/>
                  </a:ext>
                </a:extLst>
              </a:tr>
              <a:tr h="80797">
                <a:tc>
                  <a:txBody>
                    <a:bodyPr/>
                    <a:lstStyle/>
                    <a:p>
                      <a:pPr algn="ctr" fontAlgn="ctr"/>
                      <a:r>
                        <a:rPr lang="en-US" sz="700" b="0" i="0" u="none" strike="noStrike">
                          <a:solidFill>
                            <a:srgbClr val="000000"/>
                          </a:solidFill>
                          <a:effectLst/>
                          <a:latin typeface="Calibri" panose="020F0502020204030204" pitchFamily="34" charset="0"/>
                        </a:rPr>
                        <a:t>Mar-24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472568735"/>
                  </a:ext>
                </a:extLst>
              </a:tr>
              <a:tr h="80797">
                <a:tc gridSpan="7">
                  <a:txBody>
                    <a:bodyPr/>
                    <a:lstStyle/>
                    <a:p>
                      <a:pPr algn="ctr" fontAlgn="ctr"/>
                      <a:r>
                        <a:rPr lang="en-US" sz="700" b="0" i="0" u="none" strike="noStrike" dirty="0">
                          <a:solidFill>
                            <a:srgbClr val="000000"/>
                          </a:solidFill>
                          <a:effectLst/>
                          <a:latin typeface="Calibri" panose="020F0502020204030204" pitchFamily="34" charset="0"/>
                        </a:rPr>
                        <a:t>8 March - International Women's Day</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0278117"/>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a:solidFill>
                            <a:srgbClr val="0000FF"/>
                          </a:solidFill>
                          <a:effectLst/>
                          <a:latin typeface="Calibri" panose="020F0502020204030204" pitchFamily="34" charset="0"/>
                          <a:hlinkClick r:id="rId7"/>
                        </a:rPr>
                        <a:t>Top 50 Women Forum</a:t>
                      </a:r>
                      <a:endParaRPr lang="en-US" sz="700" b="0" i="0" u="sng" strike="noStrike">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Calibri" panose="020F0502020204030204" pitchFamily="34" charset="0"/>
                        </a:rPr>
                        <a:t>TBC</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Amwal Al Ghad</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The summit aims to introduce the international community to the leadership and national identity of Egyptian women as the powerful female representation of the new republic that promotes development and leadership, and develops a positive dialogue on the best international practices.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Female Leadership and empowerment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8575898"/>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dirty="0" err="1">
                          <a:solidFill>
                            <a:srgbClr val="0000FF"/>
                          </a:solidFill>
                          <a:effectLst/>
                          <a:latin typeface="Calibri" panose="020F0502020204030204" pitchFamily="34" charset="0"/>
                          <a:hlinkClick r:id="rId8"/>
                        </a:rPr>
                        <a:t>Riseup</a:t>
                      </a:r>
                      <a:r>
                        <a:rPr lang="en-US" sz="700" b="0" i="0" u="sng" strike="noStrike" dirty="0">
                          <a:solidFill>
                            <a:srgbClr val="0000FF"/>
                          </a:solidFill>
                          <a:effectLst/>
                          <a:latin typeface="Calibri" panose="020F0502020204030204" pitchFamily="34" charset="0"/>
                          <a:hlinkClick r:id="rId8"/>
                        </a:rPr>
                        <a:t> Summit</a:t>
                      </a:r>
                      <a:endParaRPr lang="en-US" sz="700" b="0" i="0" u="sng" strike="noStrike" dirty="0">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RiseUp</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err="1">
                          <a:solidFill>
                            <a:srgbClr val="000000"/>
                          </a:solidFill>
                          <a:effectLst/>
                          <a:latin typeface="Calibri" panose="020F0502020204030204" pitchFamily="34" charset="0"/>
                        </a:rPr>
                        <a:t>RiseUp</a:t>
                      </a:r>
                      <a:r>
                        <a:rPr lang="en-US" sz="600" b="0" i="0" u="none" strike="noStrike" dirty="0">
                          <a:solidFill>
                            <a:srgbClr val="000000"/>
                          </a:solidFill>
                          <a:effectLst/>
                          <a:latin typeface="Calibri" panose="020F0502020204030204" pitchFamily="34" charset="0"/>
                        </a:rPr>
                        <a:t> Summit is an annual entrepreneurship and innovation event that takes place in Cairo, Egypt. It has been described as "one of the largest gatherings of entrepreneurs in the region".</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Youth Empowerment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Calibri" panose="020F0502020204030204" pitchFamily="34" charset="0"/>
                        </a:rPr>
                        <a:t>Amal</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05036125"/>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dirty="0">
                          <a:solidFill>
                            <a:srgbClr val="0000FF"/>
                          </a:solidFill>
                          <a:effectLst/>
                          <a:latin typeface="Calibri" panose="020F0502020204030204" pitchFamily="34" charset="0"/>
                          <a:hlinkClick r:id="rId9"/>
                        </a:rPr>
                        <a:t>The annual conference on Sustainable Green Blue Infrastructure</a:t>
                      </a:r>
                      <a:endParaRPr lang="en-US" sz="700" b="0" i="0" u="sng" strike="noStrike" dirty="0">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03-05 March</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Green Plaza Mall, Ezbet El-Nozha</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AAST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MARLOG is a conference that showcases the latest technologies and trends in the maritime and port industry. It is presented by experts in the field and this year's focus is on sustainable resilient infrastructure in ports and logistics.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9441564"/>
                  </a:ext>
                </a:extLst>
              </a:tr>
              <a:tr h="80797">
                <a:tc>
                  <a:txBody>
                    <a:bodyPr/>
                    <a:lstStyle/>
                    <a:p>
                      <a:pPr algn="ctr" fontAlgn="ctr"/>
                      <a:r>
                        <a:rPr lang="en-US" sz="700" b="0" i="0" u="none" strike="noStrike">
                          <a:solidFill>
                            <a:srgbClr val="000000"/>
                          </a:solidFill>
                          <a:effectLst/>
                          <a:latin typeface="Calibri" panose="020F0502020204030204" pitchFamily="34" charset="0"/>
                        </a:rPr>
                        <a:t>Apr-24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888748087"/>
                  </a:ext>
                </a:extLst>
              </a:tr>
              <a:tr h="80797">
                <a:tc gridSpan="7">
                  <a:txBody>
                    <a:bodyPr/>
                    <a:lstStyle/>
                    <a:p>
                      <a:pPr algn="ctr" fontAlgn="ctr"/>
                      <a:r>
                        <a:rPr lang="en-US" sz="700" b="0" i="0" u="none" strike="noStrike" dirty="0">
                          <a:solidFill>
                            <a:srgbClr val="000000"/>
                          </a:solidFill>
                          <a:effectLst/>
                          <a:latin typeface="Calibri" panose="020F0502020204030204" pitchFamily="34" charset="0"/>
                        </a:rPr>
                        <a:t>22 April - Earth Day</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1680328"/>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dirty="0">
                          <a:solidFill>
                            <a:srgbClr val="0000FF"/>
                          </a:solidFill>
                          <a:effectLst/>
                          <a:latin typeface="Calibri" panose="020F0502020204030204" pitchFamily="34" charset="0"/>
                          <a:hlinkClick r:id="rId5"/>
                        </a:rPr>
                        <a:t>Global Horizons SWB</a:t>
                      </a:r>
                      <a:endParaRPr lang="en-US" sz="700" b="0" i="0" u="sng" strike="noStrike" dirty="0">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Calibri" panose="020F0502020204030204" pitchFamily="34" charset="0"/>
                        </a:rPr>
                        <a:t>SWB</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dirty="0">
                          <a:solidFill>
                            <a:srgbClr val="000000"/>
                          </a:solidFill>
                          <a:effectLst/>
                          <a:latin typeface="Calibri" panose="020F0502020204030204" pitchFamily="34" charset="0"/>
                        </a:rPr>
                        <a:t>This edition will explore how we can harness the power of technology to build new global horizons for a sustainable world. Get inspired by 170 speakers &amp; tech powerhouses, over 80 panels, talks and workshops, 101 investor meetings, and international pitch competitions.</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Calibri" panose="020F0502020204030204" pitchFamily="34" charset="0"/>
                        </a:rPr>
                        <a:t>Alaa or Sherine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93145853"/>
                  </a:ext>
                </a:extLst>
              </a:tr>
              <a:tr h="80797">
                <a:tc>
                  <a:txBody>
                    <a:bodyPr/>
                    <a:lstStyle/>
                    <a:p>
                      <a:pPr algn="ctr" fontAlgn="ctr"/>
                      <a:r>
                        <a:rPr lang="en-US" sz="700" b="0" i="0" u="none" strike="noStrike">
                          <a:solidFill>
                            <a:srgbClr val="000000"/>
                          </a:solidFill>
                          <a:effectLst/>
                          <a:latin typeface="Calibri" panose="020F0502020204030204" pitchFamily="34" charset="0"/>
                        </a:rPr>
                        <a:t>May-24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201826088"/>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10"/>
                        </a:rPr>
                        <a:t>The Solar &amp; Storage Show MENA</a:t>
                      </a:r>
                      <a:endParaRPr lang="en-US" sz="700" b="0" i="0" u="sng" strike="noStrike">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29 - 30 May</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Egypt International Exhibition Center</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Terrapinn</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Solar Show MENA is an event that unites all stakeholders utilities, IPPs, financiers, government, and regulators that are developing and future-proofing the region's energy sector.</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20236368"/>
                  </a:ext>
                </a:extLst>
              </a:tr>
              <a:tr h="80797">
                <a:tc>
                  <a:txBody>
                    <a:bodyPr/>
                    <a:lstStyle/>
                    <a:p>
                      <a:pPr algn="ctr" fontAlgn="ctr"/>
                      <a:r>
                        <a:rPr lang="en-US" sz="700" b="0" i="0" u="none" strike="noStrike">
                          <a:solidFill>
                            <a:srgbClr val="000000"/>
                          </a:solidFill>
                          <a:effectLst/>
                          <a:latin typeface="Calibri" panose="020F0502020204030204" pitchFamily="34" charset="0"/>
                        </a:rPr>
                        <a:t>Jun-24</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4242204425"/>
                  </a:ext>
                </a:extLst>
              </a:tr>
              <a:tr h="80797">
                <a:tc gridSpan="7">
                  <a:txBody>
                    <a:bodyPr/>
                    <a:lstStyle/>
                    <a:p>
                      <a:pPr algn="ctr" fontAlgn="ctr"/>
                      <a:r>
                        <a:rPr lang="en-US" sz="700" b="0" i="0" u="none" strike="noStrike">
                          <a:solidFill>
                            <a:srgbClr val="000000"/>
                          </a:solidFill>
                          <a:effectLst/>
                          <a:latin typeface="Calibri" panose="020F0502020204030204" pitchFamily="34" charset="0"/>
                        </a:rPr>
                        <a:t>5 June - World Environment Day</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27910"/>
                  </a:ext>
                </a:extLst>
              </a:tr>
              <a:tr h="394629">
                <a:tc>
                  <a:txBody>
                    <a:bodyPr/>
                    <a:lstStyle/>
                    <a:p>
                      <a:pPr algn="ctr" fontAlgn="ctr"/>
                      <a:r>
                        <a:rPr lang="en-US" sz="700" b="1" i="0" u="none" strike="noStrike">
                          <a:solidFill>
                            <a:srgbClr val="000000"/>
                          </a:solidFill>
                          <a:effectLst/>
                          <a:latin typeface="Calibri" panose="020F0502020204030204" pitchFamily="34" charset="0"/>
                        </a:rPr>
                        <a:t> </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000FF"/>
                          </a:solidFill>
                          <a:effectLst/>
                          <a:latin typeface="Calibri" panose="020F0502020204030204" pitchFamily="34" charset="0"/>
                          <a:hlinkClick r:id="rId11"/>
                        </a:rPr>
                        <a:t>Automech Formula</a:t>
                      </a:r>
                      <a:endParaRPr lang="en-US" sz="700" b="0" i="0" u="sng" strike="noStrike">
                        <a:solidFill>
                          <a:srgbClr val="0000FF"/>
                        </a:solidFill>
                        <a:effectLst/>
                        <a:latin typeface="Calibri" panose="020F0502020204030204" pitchFamily="34" charset="0"/>
                      </a:endParaRP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fr-FR" sz="600" b="0" i="0" u="none" strike="noStrike">
                          <a:solidFill>
                            <a:srgbClr val="000000"/>
                          </a:solidFill>
                          <a:effectLst/>
                          <a:latin typeface="Calibri" panose="020F0502020204030204" pitchFamily="34" charset="0"/>
                        </a:rPr>
                        <a:t>TBC</a:t>
                      </a:r>
                      <a:br>
                        <a:rPr lang="fr-FR" sz="600" b="0" i="0" u="none" strike="noStrike">
                          <a:solidFill>
                            <a:srgbClr val="000000"/>
                          </a:solidFill>
                          <a:effectLst/>
                          <a:latin typeface="Calibri" panose="020F0502020204030204" pitchFamily="34" charset="0"/>
                        </a:rPr>
                      </a:br>
                      <a:r>
                        <a:rPr lang="fr-FR" sz="600" b="0" i="0" u="none" strike="noStrike">
                          <a:solidFill>
                            <a:srgbClr val="000000"/>
                          </a:solidFill>
                          <a:effectLst/>
                          <a:latin typeface="Calibri" panose="020F0502020204030204" pitchFamily="34" charset="0"/>
                        </a:rPr>
                        <a:t>Egypt International Exhibition Centre, Cairo, Egypt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ExpoRoad</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The ultimate experience for car enthusiasts and adventure seekers. The show is the only automotive event in Egypt approved by UFI &amp; OICA.</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Now in it's 26th year, join 160,000 visitors from across the globe heading to Cairo for this unmissable event.</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Automotive</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Calibri" panose="020F0502020204030204" pitchFamily="34" charset="0"/>
                        </a:rPr>
                        <a:t>Amal</a:t>
                      </a:r>
                    </a:p>
                  </a:txBody>
                  <a:tcPr marL="2881" marR="2881" marT="28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86022961"/>
                  </a:ext>
                </a:extLst>
              </a:tr>
            </a:tbl>
          </a:graphicData>
        </a:graphic>
      </p:graphicFrame>
      <p:graphicFrame>
        <p:nvGraphicFramePr>
          <p:cNvPr id="13" name="Table 12">
            <a:extLst>
              <a:ext uri="{FF2B5EF4-FFF2-40B4-BE49-F238E27FC236}">
                <a16:creationId xmlns:a16="http://schemas.microsoft.com/office/drawing/2014/main" id="{775770B5-9945-FABF-6DC7-2B252B94C12F}"/>
              </a:ext>
            </a:extLst>
          </p:cNvPr>
          <p:cNvGraphicFramePr>
            <a:graphicFrameLocks noGrp="1"/>
          </p:cNvGraphicFramePr>
          <p:nvPr>
            <p:extLst>
              <p:ext uri="{D42A27DB-BD31-4B8C-83A1-F6EECF244321}">
                <p14:modId xmlns:p14="http://schemas.microsoft.com/office/powerpoint/2010/main" val="3524880895"/>
              </p:ext>
            </p:extLst>
          </p:nvPr>
        </p:nvGraphicFramePr>
        <p:xfrm>
          <a:off x="7290037" y="240325"/>
          <a:ext cx="4248640" cy="345786"/>
        </p:xfrm>
        <a:graphic>
          <a:graphicData uri="http://schemas.openxmlformats.org/drawingml/2006/table">
            <a:tbl>
              <a:tblPr/>
              <a:tblGrid>
                <a:gridCol w="1944801">
                  <a:extLst>
                    <a:ext uri="{9D8B030D-6E8A-4147-A177-3AD203B41FA5}">
                      <a16:colId xmlns:a16="http://schemas.microsoft.com/office/drawing/2014/main" val="1860603623"/>
                    </a:ext>
                  </a:extLst>
                </a:gridCol>
                <a:gridCol w="2303839">
                  <a:extLst>
                    <a:ext uri="{9D8B030D-6E8A-4147-A177-3AD203B41FA5}">
                      <a16:colId xmlns:a16="http://schemas.microsoft.com/office/drawing/2014/main" val="1739881623"/>
                    </a:ext>
                  </a:extLst>
                </a:gridCol>
              </a:tblGrid>
              <a:tr h="115262">
                <a:tc>
                  <a:txBody>
                    <a:bodyPr/>
                    <a:lstStyle/>
                    <a:p>
                      <a:pPr algn="ctr" fontAlgn="ctr"/>
                      <a:r>
                        <a:rPr lang="en-US" sz="700" b="1" i="0" u="none" strike="noStrike">
                          <a:solidFill>
                            <a:srgbClr val="000000"/>
                          </a:solidFill>
                          <a:effectLst/>
                          <a:latin typeface="Calibri" panose="020F0502020204030204" pitchFamily="34" charset="0"/>
                        </a:rPr>
                        <a:t>Light blue </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none" strike="noStrike">
                          <a:solidFill>
                            <a:srgbClr val="000000"/>
                          </a:solidFill>
                          <a:effectLst/>
                          <a:latin typeface="Calibri" panose="020F0502020204030204" pitchFamily="34" charset="0"/>
                        </a:rPr>
                        <a:t>Ensure or explore speaking opps.</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87343902"/>
                  </a:ext>
                </a:extLst>
              </a:tr>
              <a:tr h="115262">
                <a:tc>
                  <a:txBody>
                    <a:bodyPr/>
                    <a:lstStyle/>
                    <a:p>
                      <a:pPr algn="ctr" fontAlgn="ctr"/>
                      <a:r>
                        <a:rPr lang="en-US" sz="700" b="1" i="0" u="none" strike="noStrike">
                          <a:solidFill>
                            <a:srgbClr val="000000"/>
                          </a:solidFill>
                          <a:effectLst/>
                          <a:latin typeface="Calibri" panose="020F0502020204030204" pitchFamily="34" charset="0"/>
                        </a:rPr>
                        <a:t>Grey</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a:solidFill>
                            <a:srgbClr val="000000"/>
                          </a:solidFill>
                          <a:effectLst/>
                          <a:latin typeface="Calibri" panose="020F0502020204030204" pitchFamily="34" charset="0"/>
                        </a:rPr>
                        <a:t>For consideration/good to know</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2540123"/>
                  </a:ext>
                </a:extLst>
              </a:tr>
              <a:tr h="115262">
                <a:tc>
                  <a:txBody>
                    <a:bodyPr/>
                    <a:lstStyle/>
                    <a:p>
                      <a:pPr algn="ctr" fontAlgn="ctr"/>
                      <a:r>
                        <a:rPr lang="en-US" sz="700" b="1" i="0" u="none" strike="noStrike">
                          <a:solidFill>
                            <a:srgbClr val="000000"/>
                          </a:solidFill>
                          <a:effectLst/>
                          <a:latin typeface="Calibri" panose="020F0502020204030204" pitchFamily="34" charset="0"/>
                        </a:rPr>
                        <a:t>No colour</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For reference only</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45837"/>
                  </a:ext>
                </a:extLst>
              </a:tr>
            </a:tbl>
          </a:graphicData>
        </a:graphic>
      </p:graphicFrame>
    </p:spTree>
    <p:extLst>
      <p:ext uri="{BB962C8B-B14F-4D97-AF65-F5344CB8AC3E}">
        <p14:creationId xmlns:p14="http://schemas.microsoft.com/office/powerpoint/2010/main" val="3028282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EE86A1-AFE8-4F8E-3BAA-6965026BA52C}"/>
              </a:ext>
            </a:extLst>
          </p:cNvPr>
          <p:cNvSpPr>
            <a:spLocks noGrp="1"/>
          </p:cNvSpPr>
          <p:nvPr>
            <p:ph type="sldNum" sz="quarter" idx="4"/>
          </p:nvPr>
        </p:nvSpPr>
        <p:spPr/>
        <p:txBody>
          <a:bodyPr/>
          <a:lstStyle/>
          <a:p>
            <a:fld id="{8F27A9C6-BC10-425F-9CF7-908AB836AF82}" type="slidenum">
              <a:rPr lang="en-US" smtClean="0"/>
              <a:pPr/>
              <a:t>2</a:t>
            </a:fld>
            <a:endParaRPr lang="en-US"/>
          </a:p>
        </p:txBody>
      </p:sp>
      <p:sp>
        <p:nvSpPr>
          <p:cNvPr id="4" name="Title 3">
            <a:extLst>
              <a:ext uri="{FF2B5EF4-FFF2-40B4-BE49-F238E27FC236}">
                <a16:creationId xmlns:a16="http://schemas.microsoft.com/office/drawing/2014/main" id="{FCEFAF51-F8E0-10E7-F883-E99BDBF59E25}"/>
              </a:ext>
            </a:extLst>
          </p:cNvPr>
          <p:cNvSpPr>
            <a:spLocks noGrp="1"/>
          </p:cNvSpPr>
          <p:nvPr>
            <p:ph type="title"/>
          </p:nvPr>
        </p:nvSpPr>
        <p:spPr>
          <a:xfrm>
            <a:off x="508532" y="266597"/>
            <a:ext cx="11164020" cy="754017"/>
          </a:xfrm>
        </p:spPr>
        <p:txBody>
          <a:bodyPr/>
          <a:lstStyle/>
          <a:p>
            <a:r>
              <a:rPr lang="en-US" dirty="0"/>
              <a:t>1. Speaking opportunities</a:t>
            </a:r>
            <a:endParaRPr lang="en-GB" dirty="0"/>
          </a:p>
        </p:txBody>
      </p:sp>
      <p:graphicFrame>
        <p:nvGraphicFramePr>
          <p:cNvPr id="6" name="Table 5">
            <a:extLst>
              <a:ext uri="{FF2B5EF4-FFF2-40B4-BE49-F238E27FC236}">
                <a16:creationId xmlns:a16="http://schemas.microsoft.com/office/drawing/2014/main" id="{18C83437-23DB-F5D9-B44C-6CEF81C872B0}"/>
              </a:ext>
            </a:extLst>
          </p:cNvPr>
          <p:cNvGraphicFramePr>
            <a:graphicFrameLocks noGrp="1"/>
          </p:cNvGraphicFramePr>
          <p:nvPr>
            <p:extLst>
              <p:ext uri="{D42A27DB-BD31-4B8C-83A1-F6EECF244321}">
                <p14:modId xmlns:p14="http://schemas.microsoft.com/office/powerpoint/2010/main" val="3557975834"/>
              </p:ext>
            </p:extLst>
          </p:nvPr>
        </p:nvGraphicFramePr>
        <p:xfrm>
          <a:off x="508532" y="638827"/>
          <a:ext cx="11030145" cy="5775844"/>
        </p:xfrm>
        <a:graphic>
          <a:graphicData uri="http://schemas.openxmlformats.org/drawingml/2006/table">
            <a:tbl>
              <a:tblPr/>
              <a:tblGrid>
                <a:gridCol w="692145">
                  <a:extLst>
                    <a:ext uri="{9D8B030D-6E8A-4147-A177-3AD203B41FA5}">
                      <a16:colId xmlns:a16="http://schemas.microsoft.com/office/drawing/2014/main" val="1623860730"/>
                    </a:ext>
                  </a:extLst>
                </a:gridCol>
                <a:gridCol w="3077838">
                  <a:extLst>
                    <a:ext uri="{9D8B030D-6E8A-4147-A177-3AD203B41FA5}">
                      <a16:colId xmlns:a16="http://schemas.microsoft.com/office/drawing/2014/main" val="249505559"/>
                    </a:ext>
                  </a:extLst>
                </a:gridCol>
                <a:gridCol w="1384291">
                  <a:extLst>
                    <a:ext uri="{9D8B030D-6E8A-4147-A177-3AD203B41FA5}">
                      <a16:colId xmlns:a16="http://schemas.microsoft.com/office/drawing/2014/main" val="1150726344"/>
                    </a:ext>
                  </a:extLst>
                </a:gridCol>
                <a:gridCol w="942496">
                  <a:extLst>
                    <a:ext uri="{9D8B030D-6E8A-4147-A177-3AD203B41FA5}">
                      <a16:colId xmlns:a16="http://schemas.microsoft.com/office/drawing/2014/main" val="571020687"/>
                    </a:ext>
                  </a:extLst>
                </a:gridCol>
                <a:gridCol w="2753854">
                  <a:extLst>
                    <a:ext uri="{9D8B030D-6E8A-4147-A177-3AD203B41FA5}">
                      <a16:colId xmlns:a16="http://schemas.microsoft.com/office/drawing/2014/main" val="1733670120"/>
                    </a:ext>
                  </a:extLst>
                </a:gridCol>
                <a:gridCol w="1192846">
                  <a:extLst>
                    <a:ext uri="{9D8B030D-6E8A-4147-A177-3AD203B41FA5}">
                      <a16:colId xmlns:a16="http://schemas.microsoft.com/office/drawing/2014/main" val="2440151307"/>
                    </a:ext>
                  </a:extLst>
                </a:gridCol>
                <a:gridCol w="986675">
                  <a:extLst>
                    <a:ext uri="{9D8B030D-6E8A-4147-A177-3AD203B41FA5}">
                      <a16:colId xmlns:a16="http://schemas.microsoft.com/office/drawing/2014/main" val="1987325695"/>
                    </a:ext>
                  </a:extLst>
                </a:gridCol>
              </a:tblGrid>
              <a:tr h="102445">
                <a:tc>
                  <a:txBody>
                    <a:bodyPr/>
                    <a:lstStyle/>
                    <a:p>
                      <a:pPr algn="ctr" fontAlgn="ctr"/>
                      <a:r>
                        <a:rPr lang="en-US" sz="700" b="0" i="0" u="none" strike="noStrike">
                          <a:solidFill>
                            <a:srgbClr val="000000"/>
                          </a:solidFill>
                          <a:effectLst/>
                          <a:latin typeface="Calibri" panose="020F0502020204030204" pitchFamily="34" charset="0"/>
                        </a:rPr>
                        <a:t>Jul-24</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344755743"/>
                  </a:ext>
                </a:extLst>
              </a:tr>
              <a:tr h="102445">
                <a:tc>
                  <a:txBody>
                    <a:bodyPr/>
                    <a:lstStyle/>
                    <a:p>
                      <a:pPr algn="ctr" fontAlgn="ctr"/>
                      <a:r>
                        <a:rPr lang="en-US" sz="700" b="0" i="0" u="none" strike="noStrike">
                          <a:solidFill>
                            <a:srgbClr val="000000"/>
                          </a:solidFill>
                          <a:effectLst/>
                          <a:latin typeface="Calibri" panose="020F0502020204030204" pitchFamily="34" charset="0"/>
                        </a:rPr>
                        <a:t>Aug-24</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508295330"/>
                  </a:ext>
                </a:extLst>
              </a:tr>
              <a:tr h="102445">
                <a:tc gridSpan="7">
                  <a:txBody>
                    <a:bodyPr/>
                    <a:lstStyle/>
                    <a:p>
                      <a:pPr algn="ctr" fontAlgn="ctr"/>
                      <a:r>
                        <a:rPr lang="en-US" sz="700" b="0" i="0" u="none" strike="noStrike">
                          <a:solidFill>
                            <a:srgbClr val="000000"/>
                          </a:solidFill>
                          <a:effectLst/>
                          <a:latin typeface="Calibri" panose="020F0502020204030204" pitchFamily="34" charset="0"/>
                        </a:rPr>
                        <a:t>12 August - International Youth Day</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7A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904622"/>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2"/>
                        </a:rPr>
                        <a:t>Power Energy Expo</a:t>
                      </a:r>
                      <a:endParaRPr lang="en-US" sz="700" b="0" i="0" u="sng" strike="noStrike">
                        <a:solidFill>
                          <a:srgbClr val="0000FF"/>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29-31 August</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Cairo International Conference Center (CICC)</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International Trade Expo</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Power &amp; Energy Expo is a premium multi-format trading forum with a diverse commercial and business distinctiveness; showcasing up-to-minute turnkey solutions; provided by the world’s key players of the power and energy sectors to cater for the elevating demand in Egypt and the MENA region.</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Energy</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94333155"/>
                  </a:ext>
                </a:extLst>
              </a:tr>
              <a:tr h="102445">
                <a:tc>
                  <a:txBody>
                    <a:bodyPr/>
                    <a:lstStyle/>
                    <a:p>
                      <a:pPr algn="ctr" fontAlgn="ctr"/>
                      <a:r>
                        <a:rPr lang="en-US" sz="700" b="0" i="0" u="none" strike="noStrike">
                          <a:solidFill>
                            <a:srgbClr val="000000"/>
                          </a:solidFill>
                          <a:effectLst/>
                          <a:latin typeface="Calibri" panose="020F0502020204030204" pitchFamily="34" charset="0"/>
                        </a:rPr>
                        <a:t>Sep-24</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354302076"/>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563C1"/>
                          </a:solidFill>
                          <a:effectLst/>
                          <a:latin typeface="Calibri" panose="020F0502020204030204" pitchFamily="34" charset="0"/>
                          <a:hlinkClick r:id="rId3"/>
                        </a:rPr>
                        <a:t>Investment in Energy and Sustainable Development</a:t>
                      </a:r>
                      <a:endParaRPr lang="en-US" sz="700" b="0" i="0" u="sng" strike="noStrike">
                        <a:solidFill>
                          <a:srgbClr val="0563C1"/>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Media Avenue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roundtable aims to discuss key themes regarding the private sector and the government’s vision to accelerate renewable energy growth and turn Egypt into a clean energy producer.</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82197569"/>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000FF"/>
                          </a:solidFill>
                          <a:effectLst/>
                          <a:latin typeface="Calibri" panose="020F0502020204030204" pitchFamily="34" charset="0"/>
                          <a:hlinkClick r:id="rId4"/>
                        </a:rPr>
                        <a:t>Creative Industry Summit</a:t>
                      </a:r>
                      <a:endParaRPr lang="en-US" sz="700" b="0" i="0" u="sng" strike="noStrike">
                        <a:solidFill>
                          <a:srgbClr val="0000FF"/>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TAC Universe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Creative Industry Summit (C—S) started as a platform in 2014 and grew to become a creative-based network that diffuses infotainment content to levitate creativity in Egypt and the MENA Region.</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Youth Empowerment</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Calibri" panose="020F0502020204030204" pitchFamily="34" charset="0"/>
                        </a:rPr>
                        <a:t>Alaa or Sherine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594205936"/>
                  </a:ext>
                </a:extLst>
              </a:tr>
              <a:tr h="102445">
                <a:tc>
                  <a:txBody>
                    <a:bodyPr/>
                    <a:lstStyle/>
                    <a:p>
                      <a:pPr algn="ctr" fontAlgn="ctr"/>
                      <a:r>
                        <a:rPr lang="en-US" sz="700" b="0" i="0" u="none" strike="noStrike">
                          <a:solidFill>
                            <a:srgbClr val="000000"/>
                          </a:solidFill>
                          <a:effectLst/>
                          <a:latin typeface="Calibri" panose="020F0502020204030204" pitchFamily="34" charset="0"/>
                        </a:rPr>
                        <a:t>Oct-24</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938557184"/>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a:solidFill>
                            <a:srgbClr val="0563C1"/>
                          </a:solidFill>
                          <a:effectLst/>
                          <a:latin typeface="Calibri" panose="020F0502020204030204" pitchFamily="34" charset="0"/>
                          <a:hlinkClick r:id="rId5"/>
                        </a:rPr>
                        <a:t>Al Ahram Energy Confrence </a:t>
                      </a:r>
                      <a:endParaRPr lang="en-US" sz="700" b="0" i="0" u="sng" strike="noStrike">
                        <a:solidFill>
                          <a:srgbClr val="0563C1"/>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Al Ahram</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The conference emphasized the need for a holistic approach to the transition towards green energy. This would involve collaboration between governments, businesses, and investors.</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7731865"/>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000FF"/>
                          </a:solidFill>
                          <a:effectLst/>
                          <a:latin typeface="Calibri" panose="020F0502020204030204" pitchFamily="34" charset="0"/>
                          <a:hlinkClick r:id="rId6"/>
                        </a:rPr>
                        <a:t>Carerha Summit</a:t>
                      </a:r>
                      <a:endParaRPr lang="en-US" sz="700" b="0" i="0" u="sng" strike="noStrike">
                        <a:solidFill>
                          <a:srgbClr val="0000FF"/>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19-Oct</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Carerha</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The 1st women’s career summit in the MENA region promoting work life balance and fostering diversity, equity &amp; inclusion in the workplace.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Female Leadership and empowerment</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Calibri" panose="020F0502020204030204" pitchFamily="34" charset="0"/>
                        </a:rPr>
                        <a:t>Dalia or Amal</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95744940"/>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000FF"/>
                          </a:solidFill>
                          <a:effectLst/>
                          <a:latin typeface="Calibri" panose="020F0502020204030204" pitchFamily="34" charset="0"/>
                          <a:hlinkClick r:id="rId7"/>
                        </a:rPr>
                        <a:t>Mediterranean Offshore Conference &amp; Exhibition</a:t>
                      </a:r>
                      <a:endParaRPr lang="en-US" sz="700" b="0" i="0" u="sng" strike="noStrike">
                        <a:solidFill>
                          <a:srgbClr val="0000FF"/>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Society of Petroleum Engineers</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Bi-annual international meeting under the patronage of the Ministry of Petroleum</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dirty="0">
                          <a:solidFill>
                            <a:srgbClr val="000000"/>
                          </a:solidFill>
                          <a:effectLst/>
                          <a:latin typeface="Calibri" panose="020F0502020204030204" pitchFamily="34" charset="0"/>
                        </a:rPr>
                        <a:t>Dalia</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721724823"/>
                  </a:ext>
                </a:extLst>
              </a:tr>
              <a:tr h="102445">
                <a:tc>
                  <a:txBody>
                    <a:bodyPr/>
                    <a:lstStyle/>
                    <a:p>
                      <a:pPr algn="ctr" fontAlgn="ctr"/>
                      <a:r>
                        <a:rPr lang="en-US" sz="700" b="0" i="0" u="none" strike="noStrike">
                          <a:solidFill>
                            <a:srgbClr val="000000"/>
                          </a:solidFill>
                          <a:effectLst/>
                          <a:latin typeface="Calibri" panose="020F0502020204030204" pitchFamily="34" charset="0"/>
                        </a:rPr>
                        <a:t>Nov-24</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3040533935"/>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000FF"/>
                          </a:solidFill>
                          <a:effectLst/>
                          <a:latin typeface="Calibri" panose="020F0502020204030204" pitchFamily="34" charset="0"/>
                          <a:hlinkClick r:id="rId8"/>
                        </a:rPr>
                        <a:t>Egypt Energy</a:t>
                      </a:r>
                      <a:endParaRPr lang="en-US" sz="700" b="0" i="0" u="sng" strike="noStrike">
                        <a:solidFill>
                          <a:srgbClr val="0000FF"/>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26-28 November</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Informa</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This event is the go-to destination for anyone looking to learn about the latest energy trends and developments. Attendees will have the chance to meet with leading industry experts, attend informative seminars, and network with like-minded professionals.</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Energy</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Calibri" panose="020F0502020204030204" pitchFamily="34" charset="0"/>
                        </a:rPr>
                        <a:t>Dalia</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7078550"/>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563C1"/>
                          </a:solidFill>
                          <a:effectLst/>
                          <a:latin typeface="Calibri" panose="020F0502020204030204" pitchFamily="34" charset="0"/>
                          <a:hlinkClick r:id="rId9"/>
                        </a:rPr>
                        <a:t>Egypt Automotive Summit</a:t>
                      </a:r>
                      <a:endParaRPr lang="en-US" sz="700" b="0" i="0" u="sng" strike="noStrike">
                        <a:solidFill>
                          <a:srgbClr val="0563C1"/>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28-Nov</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Egypt Automotive/Media Avenue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The Summit focuses on promoting the products of the feeding industries, which are the backbone of the automotive industry, to be the key to export to penetrate African and global markets.</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Automotive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Calibri" panose="020F0502020204030204" pitchFamily="34" charset="0"/>
                        </a:rPr>
                        <a:t>Amal</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4525395"/>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sng" strike="noStrike">
                          <a:solidFill>
                            <a:srgbClr val="0000FF"/>
                          </a:solidFill>
                          <a:effectLst/>
                          <a:latin typeface="Calibri" panose="020F0502020204030204" pitchFamily="34" charset="0"/>
                          <a:hlinkClick r:id="rId10"/>
                        </a:rPr>
                        <a:t>AutoTech</a:t>
                      </a:r>
                      <a:endParaRPr lang="en-US" sz="700" b="0" i="0" u="sng" strike="noStrike">
                        <a:solidFill>
                          <a:srgbClr val="0000FF"/>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17-19 Nov</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Cairo International Convention Centre, Nasr City (CICC)</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Informa</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Autotech is the definitive platform that brings together the biggest trade professionals in the automotive aftermarket and feeding industries. It is the place to expand your business through networking with the main industry players and gather insight into future market trends.</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0" i="0" u="none" strike="noStrike">
                          <a:solidFill>
                            <a:srgbClr val="000000"/>
                          </a:solidFill>
                          <a:effectLst/>
                          <a:latin typeface="Calibri" panose="020F0502020204030204" pitchFamily="34" charset="0"/>
                        </a:rPr>
                        <a:t>Automotive</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600" b="1" i="0" u="none" strike="noStrike">
                          <a:solidFill>
                            <a:srgbClr val="000000"/>
                          </a:solidFill>
                          <a:effectLst/>
                          <a:latin typeface="Calibri" panose="020F0502020204030204" pitchFamily="34" charset="0"/>
                        </a:rPr>
                        <a:t>Amal</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9025657"/>
                  </a:ext>
                </a:extLst>
              </a:tr>
              <a:tr h="102445">
                <a:tc>
                  <a:txBody>
                    <a:bodyPr/>
                    <a:lstStyle/>
                    <a:p>
                      <a:pPr algn="ctr" fontAlgn="ctr"/>
                      <a:r>
                        <a:rPr lang="en-US" sz="700" b="0" i="0" u="none" strike="noStrike">
                          <a:solidFill>
                            <a:srgbClr val="000000"/>
                          </a:solidFill>
                          <a:effectLst/>
                          <a:latin typeface="Calibri" panose="020F0502020204030204" pitchFamily="34" charset="0"/>
                        </a:rPr>
                        <a:t>Dec-24</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3642" marR="3642" marT="36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612098008"/>
                  </a:ext>
                </a:extLst>
              </a:tr>
              <a:tr h="500359">
                <a:tc>
                  <a:txBody>
                    <a:bodyPr/>
                    <a:lstStyle/>
                    <a:p>
                      <a:pPr algn="ctr" fontAlgn="ctr"/>
                      <a:r>
                        <a:rPr lang="en-US" sz="700" b="1" i="0" u="none" strike="noStrike">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sng" strike="noStrike">
                          <a:solidFill>
                            <a:srgbClr val="0000FF"/>
                          </a:solidFill>
                          <a:effectLst/>
                          <a:latin typeface="Calibri" panose="020F0502020204030204" pitchFamily="34" charset="0"/>
                          <a:hlinkClick r:id="rId11"/>
                        </a:rPr>
                        <a:t>The EWWI Exhibition </a:t>
                      </a:r>
                      <a:endParaRPr lang="en-US" sz="700" b="0" i="0" u="sng" strike="noStrike">
                        <a:solidFill>
                          <a:srgbClr val="0000FF"/>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11-12 December</a:t>
                      </a:r>
                      <a:br>
                        <a:rPr lang="en-US" sz="600" b="0" i="0" u="none" strike="noStrike">
                          <a:solidFill>
                            <a:srgbClr val="000000"/>
                          </a:solidFill>
                          <a:effectLst/>
                          <a:latin typeface="Calibri" panose="020F0502020204030204" pitchFamily="34" charset="0"/>
                        </a:rPr>
                      </a:br>
                      <a:r>
                        <a:rPr lang="en-US" sz="600" b="0" i="0" u="none" strike="noStrike">
                          <a:solidFill>
                            <a:srgbClr val="000000"/>
                          </a:solidFill>
                          <a:effectLst/>
                          <a:latin typeface="Calibri" panose="020F0502020204030204" pitchFamily="34" charset="0"/>
                        </a:rPr>
                        <a:t>EIEC - Egypt International Exhibition Center</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Expotec</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Egypt Water Waste Infrastructure EWWI exhibition &amp; conference in Cairo aims to close this gap by offering a direct platform for doing business in Egypt and the region and by helping companies to tap in this huge market potential and to accelerate their decision.</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Sustainability + Climate </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 </a:t>
                      </a:r>
                    </a:p>
                  </a:txBody>
                  <a:tcPr marL="3642" marR="3642" marT="36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669077"/>
                  </a:ext>
                </a:extLst>
              </a:tr>
            </a:tbl>
          </a:graphicData>
        </a:graphic>
      </p:graphicFrame>
    </p:spTree>
    <p:extLst>
      <p:ext uri="{BB962C8B-B14F-4D97-AF65-F5344CB8AC3E}">
        <p14:creationId xmlns:p14="http://schemas.microsoft.com/office/powerpoint/2010/main" val="8506515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A3A85F-C77E-7084-3305-BAC01CD729FF}"/>
              </a:ext>
            </a:extLst>
          </p:cNvPr>
          <p:cNvSpPr>
            <a:spLocks noGrp="1"/>
          </p:cNvSpPr>
          <p:nvPr>
            <p:ph type="sldNum" sz="quarter" idx="4"/>
          </p:nvPr>
        </p:nvSpPr>
        <p:spPr/>
        <p:txBody>
          <a:bodyPr/>
          <a:lstStyle/>
          <a:p>
            <a:fld id="{8F27A9C6-BC10-425F-9CF7-908AB836AF82}" type="slidenum">
              <a:rPr lang="en-US" smtClean="0"/>
              <a:pPr/>
              <a:t>3</a:t>
            </a:fld>
            <a:endParaRPr lang="en-US"/>
          </a:p>
        </p:txBody>
      </p:sp>
      <p:sp>
        <p:nvSpPr>
          <p:cNvPr id="4" name="Title 3">
            <a:extLst>
              <a:ext uri="{FF2B5EF4-FFF2-40B4-BE49-F238E27FC236}">
                <a16:creationId xmlns:a16="http://schemas.microsoft.com/office/drawing/2014/main" id="{142FAE7C-CC90-8B1D-5C84-5AD9164BD36F}"/>
              </a:ext>
            </a:extLst>
          </p:cNvPr>
          <p:cNvSpPr>
            <a:spLocks noGrp="1"/>
          </p:cNvSpPr>
          <p:nvPr>
            <p:ph type="title"/>
          </p:nvPr>
        </p:nvSpPr>
        <p:spPr/>
        <p:txBody>
          <a:bodyPr/>
          <a:lstStyle/>
          <a:p>
            <a:r>
              <a:rPr lang="en-US" dirty="0"/>
              <a:t>3. Regional media (industry-specific MENA outlets): </a:t>
            </a:r>
            <a:endParaRPr lang="en-GB" dirty="0"/>
          </a:p>
        </p:txBody>
      </p:sp>
      <p:graphicFrame>
        <p:nvGraphicFramePr>
          <p:cNvPr id="9" name="Table 8">
            <a:extLst>
              <a:ext uri="{FF2B5EF4-FFF2-40B4-BE49-F238E27FC236}">
                <a16:creationId xmlns:a16="http://schemas.microsoft.com/office/drawing/2014/main" id="{A54855DA-8AE0-E6DE-9A22-64FA1B3EC9D6}"/>
              </a:ext>
            </a:extLst>
          </p:cNvPr>
          <p:cNvGraphicFramePr>
            <a:graphicFrameLocks noGrp="1"/>
          </p:cNvGraphicFramePr>
          <p:nvPr>
            <p:extLst>
              <p:ext uri="{D42A27DB-BD31-4B8C-83A1-F6EECF244321}">
                <p14:modId xmlns:p14="http://schemas.microsoft.com/office/powerpoint/2010/main" val="789029453"/>
              </p:ext>
            </p:extLst>
          </p:nvPr>
        </p:nvGraphicFramePr>
        <p:xfrm>
          <a:off x="7582645" y="502161"/>
          <a:ext cx="4084903" cy="345786"/>
        </p:xfrm>
        <a:graphic>
          <a:graphicData uri="http://schemas.openxmlformats.org/drawingml/2006/table">
            <a:tbl>
              <a:tblPr/>
              <a:tblGrid>
                <a:gridCol w="1869851">
                  <a:extLst>
                    <a:ext uri="{9D8B030D-6E8A-4147-A177-3AD203B41FA5}">
                      <a16:colId xmlns:a16="http://schemas.microsoft.com/office/drawing/2014/main" val="1860603623"/>
                    </a:ext>
                  </a:extLst>
                </a:gridCol>
                <a:gridCol w="2215052">
                  <a:extLst>
                    <a:ext uri="{9D8B030D-6E8A-4147-A177-3AD203B41FA5}">
                      <a16:colId xmlns:a16="http://schemas.microsoft.com/office/drawing/2014/main" val="1739881623"/>
                    </a:ext>
                  </a:extLst>
                </a:gridCol>
              </a:tblGrid>
              <a:tr h="115262">
                <a:tc>
                  <a:txBody>
                    <a:bodyPr/>
                    <a:lstStyle/>
                    <a:p>
                      <a:pPr algn="ctr" fontAlgn="ctr"/>
                      <a:r>
                        <a:rPr lang="en-US" sz="700" b="1" i="0" u="none" strike="noStrike">
                          <a:solidFill>
                            <a:srgbClr val="000000"/>
                          </a:solidFill>
                          <a:effectLst/>
                          <a:latin typeface="Calibri" panose="020F0502020204030204" pitchFamily="34" charset="0"/>
                        </a:rPr>
                        <a:t>Light blue </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700" b="0" i="0" u="none" strike="noStrike">
                          <a:solidFill>
                            <a:srgbClr val="000000"/>
                          </a:solidFill>
                          <a:effectLst/>
                          <a:latin typeface="Calibri" panose="020F0502020204030204" pitchFamily="34" charset="0"/>
                        </a:rPr>
                        <a:t>Ensure or explore speaking opps.</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87343902"/>
                  </a:ext>
                </a:extLst>
              </a:tr>
              <a:tr h="115262">
                <a:tc>
                  <a:txBody>
                    <a:bodyPr/>
                    <a:lstStyle/>
                    <a:p>
                      <a:pPr algn="ctr" fontAlgn="ctr"/>
                      <a:r>
                        <a:rPr lang="en-US" sz="700" b="1" i="0" u="none" strike="noStrike">
                          <a:solidFill>
                            <a:srgbClr val="000000"/>
                          </a:solidFill>
                          <a:effectLst/>
                          <a:latin typeface="Calibri" panose="020F0502020204030204" pitchFamily="34" charset="0"/>
                        </a:rPr>
                        <a:t>Grey</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none" strike="noStrike">
                          <a:solidFill>
                            <a:srgbClr val="000000"/>
                          </a:solidFill>
                          <a:effectLst/>
                          <a:latin typeface="Calibri" panose="020F0502020204030204" pitchFamily="34" charset="0"/>
                        </a:rPr>
                        <a:t>For consideration/good to know</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42540123"/>
                  </a:ext>
                </a:extLst>
              </a:tr>
              <a:tr h="115262">
                <a:tc>
                  <a:txBody>
                    <a:bodyPr/>
                    <a:lstStyle/>
                    <a:p>
                      <a:pPr algn="ctr" fontAlgn="ctr"/>
                      <a:r>
                        <a:rPr lang="en-US" sz="700" b="1" i="0" u="none" strike="noStrike">
                          <a:solidFill>
                            <a:srgbClr val="000000"/>
                          </a:solidFill>
                          <a:effectLst/>
                          <a:latin typeface="Calibri" panose="020F0502020204030204" pitchFamily="34" charset="0"/>
                        </a:rPr>
                        <a:t>No colour</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For reference only</a:t>
                      </a:r>
                    </a:p>
                  </a:txBody>
                  <a:tcPr marL="14849" marR="14849" marT="4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645837"/>
                  </a:ext>
                </a:extLst>
              </a:tr>
            </a:tbl>
          </a:graphicData>
        </a:graphic>
      </p:graphicFrame>
      <p:graphicFrame>
        <p:nvGraphicFramePr>
          <p:cNvPr id="11" name="Table 10">
            <a:extLst>
              <a:ext uri="{FF2B5EF4-FFF2-40B4-BE49-F238E27FC236}">
                <a16:creationId xmlns:a16="http://schemas.microsoft.com/office/drawing/2014/main" id="{B6B4109A-2499-DE53-BDC4-0DF4134F988E}"/>
              </a:ext>
            </a:extLst>
          </p:cNvPr>
          <p:cNvGraphicFramePr>
            <a:graphicFrameLocks noGrp="1"/>
          </p:cNvGraphicFramePr>
          <p:nvPr>
            <p:extLst>
              <p:ext uri="{D42A27DB-BD31-4B8C-83A1-F6EECF244321}">
                <p14:modId xmlns:p14="http://schemas.microsoft.com/office/powerpoint/2010/main" val="3824644056"/>
              </p:ext>
            </p:extLst>
          </p:nvPr>
        </p:nvGraphicFramePr>
        <p:xfrm>
          <a:off x="520724" y="914399"/>
          <a:ext cx="11159017" cy="5866021"/>
        </p:xfrm>
        <a:graphic>
          <a:graphicData uri="http://schemas.openxmlformats.org/drawingml/2006/table">
            <a:tbl>
              <a:tblPr/>
              <a:tblGrid>
                <a:gridCol w="1054620">
                  <a:extLst>
                    <a:ext uri="{9D8B030D-6E8A-4147-A177-3AD203B41FA5}">
                      <a16:colId xmlns:a16="http://schemas.microsoft.com/office/drawing/2014/main" val="3173416695"/>
                    </a:ext>
                  </a:extLst>
                </a:gridCol>
                <a:gridCol w="1995227">
                  <a:extLst>
                    <a:ext uri="{9D8B030D-6E8A-4147-A177-3AD203B41FA5}">
                      <a16:colId xmlns:a16="http://schemas.microsoft.com/office/drawing/2014/main" val="1344041173"/>
                    </a:ext>
                  </a:extLst>
                </a:gridCol>
                <a:gridCol w="798090">
                  <a:extLst>
                    <a:ext uri="{9D8B030D-6E8A-4147-A177-3AD203B41FA5}">
                      <a16:colId xmlns:a16="http://schemas.microsoft.com/office/drawing/2014/main" val="2253142876"/>
                    </a:ext>
                  </a:extLst>
                </a:gridCol>
                <a:gridCol w="798090">
                  <a:extLst>
                    <a:ext uri="{9D8B030D-6E8A-4147-A177-3AD203B41FA5}">
                      <a16:colId xmlns:a16="http://schemas.microsoft.com/office/drawing/2014/main" val="769565920"/>
                    </a:ext>
                  </a:extLst>
                </a:gridCol>
                <a:gridCol w="1182884">
                  <a:extLst>
                    <a:ext uri="{9D8B030D-6E8A-4147-A177-3AD203B41FA5}">
                      <a16:colId xmlns:a16="http://schemas.microsoft.com/office/drawing/2014/main" val="1402135306"/>
                    </a:ext>
                  </a:extLst>
                </a:gridCol>
                <a:gridCol w="2836072">
                  <a:extLst>
                    <a:ext uri="{9D8B030D-6E8A-4147-A177-3AD203B41FA5}">
                      <a16:colId xmlns:a16="http://schemas.microsoft.com/office/drawing/2014/main" val="1181602927"/>
                    </a:ext>
                  </a:extLst>
                </a:gridCol>
                <a:gridCol w="1382407">
                  <a:extLst>
                    <a:ext uri="{9D8B030D-6E8A-4147-A177-3AD203B41FA5}">
                      <a16:colId xmlns:a16="http://schemas.microsoft.com/office/drawing/2014/main" val="3736712107"/>
                    </a:ext>
                  </a:extLst>
                </a:gridCol>
                <a:gridCol w="1111627">
                  <a:extLst>
                    <a:ext uri="{9D8B030D-6E8A-4147-A177-3AD203B41FA5}">
                      <a16:colId xmlns:a16="http://schemas.microsoft.com/office/drawing/2014/main" val="2621262069"/>
                    </a:ext>
                  </a:extLst>
                </a:gridCol>
              </a:tblGrid>
              <a:tr h="107071">
                <a:tc gridSpan="8">
                  <a:txBody>
                    <a:bodyPr/>
                    <a:lstStyle/>
                    <a:p>
                      <a:pPr algn="ctr" fontAlgn="ctr"/>
                      <a:r>
                        <a:rPr lang="en-US" sz="700" b="1" i="0" u="none" strike="noStrike">
                          <a:solidFill>
                            <a:srgbClr val="000000"/>
                          </a:solidFill>
                          <a:effectLst/>
                          <a:latin typeface="Calibri" panose="020F0502020204030204" pitchFamily="34" charset="0"/>
                        </a:rPr>
                        <a:t> Shell Master Event List 2023/2024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9447638"/>
                  </a:ext>
                </a:extLst>
              </a:tr>
              <a:tr h="107071">
                <a:tc>
                  <a:txBody>
                    <a:bodyPr/>
                    <a:lstStyle/>
                    <a:p>
                      <a:pPr algn="ctr" fontAlgn="ctr"/>
                      <a:r>
                        <a:rPr lang="en-US" sz="700" b="0"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Event</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City</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Country</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When</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Overview</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Focus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a:solidFill>
                            <a:srgbClr val="000000"/>
                          </a:solidFill>
                          <a:effectLst/>
                          <a:latin typeface="Calibri" panose="020F0502020204030204" pitchFamily="34" charset="0"/>
                        </a:rPr>
                        <a:t>Notes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140661"/>
                  </a:ext>
                </a:extLst>
              </a:tr>
              <a:tr h="114475">
                <a:tc>
                  <a:txBody>
                    <a:bodyPr/>
                    <a:lstStyle/>
                    <a:p>
                      <a:pPr algn="ctr" fontAlgn="ctr"/>
                      <a:r>
                        <a:rPr lang="en-US" sz="700" b="0" i="0" u="none" strike="noStrike">
                          <a:solidFill>
                            <a:srgbClr val="000000"/>
                          </a:solidFill>
                          <a:effectLst/>
                          <a:latin typeface="Calibri" panose="020F0502020204030204" pitchFamily="34" charset="0"/>
                        </a:rPr>
                        <a:t>December-23</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94443846"/>
                  </a:ext>
                </a:extLst>
              </a:tr>
              <a:tr h="360730">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dirty="0">
                          <a:solidFill>
                            <a:srgbClr val="0000FF"/>
                          </a:solidFill>
                          <a:effectLst/>
                          <a:latin typeface="Calibri" panose="020F0502020204030204" pitchFamily="34" charset="0"/>
                          <a:hlinkClick r:id="rId2"/>
                        </a:rPr>
                        <a:t>COP28</a:t>
                      </a:r>
                      <a:endParaRPr lang="en-US" sz="700" b="0" i="0" u="sng" strike="noStrike" dirty="0">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1-12 December</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The 2023 United Nations Climate Change Conference or Conference of the Parties of the UNFCCC, more commonly referred to as COP28, will be the 28th United Nations Climate Change conference, held from November 30th until December 12th, 2023 at the Expo City, 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Sustainability + Climate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442790"/>
                  </a:ext>
                </a:extLst>
              </a:tr>
              <a:tr h="309082">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a:solidFill>
                            <a:srgbClr val="1155CC"/>
                          </a:solidFill>
                          <a:effectLst/>
                          <a:latin typeface="Calibri, sans-serif"/>
                          <a:hlinkClick r:id="rId3"/>
                        </a:rPr>
                        <a:t>Sustainable Trade Summit</a:t>
                      </a:r>
                      <a:r>
                        <a:rPr lang="en-US" sz="700" b="0" i="0" u="sng" strike="noStrike">
                          <a:solidFill>
                            <a:srgbClr val="000000"/>
                          </a:solidFill>
                          <a:effectLst/>
                          <a:latin typeface="Calibri, sans-serif"/>
                          <a:hlinkClick r:id="rId3"/>
                        </a:rPr>
                        <a:t> </a:t>
                      </a:r>
                      <a:br>
                        <a:rPr lang="en-US" sz="700" b="0" i="0" u="sng" strike="noStrike">
                          <a:solidFill>
                            <a:srgbClr val="000000"/>
                          </a:solidFill>
                          <a:effectLst/>
                          <a:latin typeface="Calibri, sans-serif"/>
                          <a:hlinkClick r:id="rId3"/>
                        </a:rPr>
                      </a:b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4-Dec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 the Sustainable Trade Summit will convene thought leaders, industry experts, and change-makers. It will embark on a day-long journey through a series of thought-provoking sessions designed to reshape the future of global trade.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Sustainability + Climate </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365017"/>
                  </a:ext>
                </a:extLst>
              </a:tr>
              <a:tr h="243259">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a:solidFill>
                            <a:srgbClr val="0000FF"/>
                          </a:solidFill>
                          <a:effectLst/>
                          <a:latin typeface="Calibri" panose="020F0502020204030204" pitchFamily="34" charset="0"/>
                          <a:hlinkClick r:id="rId4"/>
                        </a:rPr>
                        <a:t>CEO Middle East Awards</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hlinkClick r:id="rId4"/>
                        </a:rPr>
                        <a:t>TBC</a:t>
                      </a:r>
                      <a:endParaRPr lang="en-US" sz="600" b="0" i="0" u="none" strike="noStrike">
                        <a:solidFill>
                          <a:srgbClr val="000000"/>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Recognise and reward the most successful and innovative CEOs in the Middle East.</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Female Leadership and empowerment</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486580"/>
                  </a:ext>
                </a:extLst>
              </a:tr>
              <a:tr h="107071">
                <a:tc gridSpan="8">
                  <a:txBody>
                    <a:bodyPr/>
                    <a:lstStyle/>
                    <a:p>
                      <a:pPr algn="ctr" fontAlgn="ctr"/>
                      <a:r>
                        <a:rPr lang="en-US" sz="700" b="1" i="0" u="none" strike="noStrike">
                          <a:solidFill>
                            <a:srgbClr val="000000"/>
                          </a:solidFill>
                          <a:effectLst/>
                          <a:latin typeface="Calibri" panose="020F0502020204030204" pitchFamily="34" charset="0"/>
                        </a:rPr>
                        <a:t>2024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6586459"/>
                  </a:ext>
                </a:extLst>
              </a:tr>
              <a:tr h="107071">
                <a:tc>
                  <a:txBody>
                    <a:bodyPr/>
                    <a:lstStyle/>
                    <a:p>
                      <a:pPr algn="ctr" fontAlgn="ctr"/>
                      <a:r>
                        <a:rPr lang="en-US" sz="700" b="0" i="0" u="none" strike="noStrike">
                          <a:solidFill>
                            <a:srgbClr val="000000"/>
                          </a:solidFill>
                          <a:effectLst/>
                          <a:latin typeface="Calibri" panose="020F0502020204030204" pitchFamily="34" charset="0"/>
                        </a:rPr>
                        <a:t>January-24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64076560"/>
                  </a:ext>
                </a:extLst>
              </a:tr>
              <a:tr h="269017">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5"/>
                        </a:rPr>
                        <a:t> Arabian Business UAE Awards &amp; Forum</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Atlantis The Palm 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United Arab Emirates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11-13 January</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summit is designed to foster a culture of innovation and entrepreneurship, empowering young professionals with the potential to drive the future of business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Leadership</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or Amal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6049249"/>
                  </a:ext>
                </a:extLst>
              </a:tr>
              <a:tr h="107071">
                <a:tc>
                  <a:txBody>
                    <a:bodyPr/>
                    <a:lstStyle/>
                    <a:p>
                      <a:pPr algn="ctr" fontAlgn="ctr"/>
                      <a:r>
                        <a:rPr lang="en-US" sz="700" b="0" i="0" u="none" strike="noStrike">
                          <a:solidFill>
                            <a:srgbClr val="000000"/>
                          </a:solidFill>
                          <a:effectLst/>
                          <a:latin typeface="Calibri" panose="020F0502020204030204" pitchFamily="34" charset="0"/>
                        </a:rPr>
                        <a:t>February-24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595324975"/>
                  </a:ext>
                </a:extLst>
              </a:tr>
              <a:tr h="107071">
                <a:tc>
                  <a:txBody>
                    <a:bodyPr/>
                    <a:lstStyle/>
                    <a:p>
                      <a:pPr algn="ctr" fontAlgn="ctr"/>
                      <a:r>
                        <a:rPr lang="en-US" sz="700" b="0" i="0" u="none" strike="noStrike">
                          <a:solidFill>
                            <a:srgbClr val="000000"/>
                          </a:solidFill>
                          <a:effectLst/>
                          <a:latin typeface="Calibri" panose="020F0502020204030204" pitchFamily="34" charset="0"/>
                        </a:rPr>
                        <a:t>March-24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967010659"/>
                  </a:ext>
                </a:extLst>
              </a:tr>
              <a:tr h="263293">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6"/>
                        </a:rPr>
                        <a:t>Women Summit</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Riyadh</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Saudi Arabia</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dirty="0">
                          <a:solidFill>
                            <a:srgbClr val="000000"/>
                          </a:solidFill>
                          <a:effectLst/>
                          <a:latin typeface="Calibri" panose="020F0502020204030204" pitchFamily="34" charset="0"/>
                        </a:rPr>
                        <a:t>The key to this event: Shining a light on women’s voices, an open space for women to share their expert knowledge in their respective fields.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Female Leadership and empowerment</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or Amal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5282797"/>
                  </a:ext>
                </a:extLst>
              </a:tr>
              <a:tr h="360730">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7"/>
                        </a:rPr>
                        <a:t>Forbes 30/50</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Abu Dhabi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United Arab Emirates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5-8 March</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key to this event: Mentoring. Everyone from these communities–along with other world leaders from policy, business and NGOs–will be asked to share, and forge new bonds, to work together to make participants smarter about technology, about leadership, about everything that it takes to lead.</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Leadership</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or Amal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22246490"/>
                  </a:ext>
                </a:extLst>
              </a:tr>
              <a:tr h="107071">
                <a:tc>
                  <a:txBody>
                    <a:bodyPr/>
                    <a:lstStyle/>
                    <a:p>
                      <a:pPr algn="ctr" fontAlgn="ctr"/>
                      <a:r>
                        <a:rPr lang="en-US" sz="700" b="0" i="0" u="none" strike="noStrike">
                          <a:solidFill>
                            <a:srgbClr val="000000"/>
                          </a:solidFill>
                          <a:effectLst/>
                          <a:latin typeface="Calibri" panose="020F0502020204030204" pitchFamily="34" charset="0"/>
                        </a:rPr>
                        <a:t>April-24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535832643"/>
                  </a:ext>
                </a:extLst>
              </a:tr>
              <a:tr h="331977">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8"/>
                        </a:rPr>
                        <a:t>The Middle East and Africa's most comprehensive energy exhibition</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Dubai World Trade Centre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United Arab Emirates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16-18 April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Middle East Energy provides a unique platform for energy leaders to debate and shape the future. Experts from across the region and beyond join forces to plot the best route through the energy transition.</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Energy</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76087257"/>
                  </a:ext>
                </a:extLst>
              </a:tr>
              <a:tr h="107071">
                <a:tc>
                  <a:txBody>
                    <a:bodyPr/>
                    <a:lstStyle/>
                    <a:p>
                      <a:pPr algn="ctr" fontAlgn="ctr"/>
                      <a:r>
                        <a:rPr lang="en-US" sz="700" b="0" i="0" u="none" strike="noStrike">
                          <a:solidFill>
                            <a:srgbClr val="000000"/>
                          </a:solidFill>
                          <a:effectLst/>
                          <a:latin typeface="Calibri" panose="020F0502020204030204" pitchFamily="34" charset="0"/>
                        </a:rPr>
                        <a:t>May-24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025655651"/>
                  </a:ext>
                </a:extLst>
              </a:tr>
              <a:tr h="331977">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9"/>
                        </a:rPr>
                        <a:t> Arabian Business Women in Business Conference</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event is designed to address the unique challenges facing women in business, and will feature a line-up of dynamic panel discussions and keynote speakers, all focused on helping women achieve success in their careers and businesses.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Female leadership &amp; empowerment </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or Amal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3304104"/>
                  </a:ext>
                </a:extLst>
              </a:tr>
              <a:tr h="360730">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sng" strike="noStrike" dirty="0">
                          <a:solidFill>
                            <a:srgbClr val="0563C1"/>
                          </a:solidFill>
                          <a:effectLst/>
                          <a:latin typeface="Calibri, sans-serif"/>
                          <a:hlinkClick r:id="rId10"/>
                        </a:rPr>
                        <a:t>Seamless</a:t>
                      </a:r>
                      <a:endParaRPr lang="en-US" sz="700" b="0" i="0" u="sng" strike="noStrike" dirty="0">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a:solidFill>
                            <a:srgbClr val="000000"/>
                          </a:solidFill>
                          <a:effectLst/>
                          <a:latin typeface="Calibri" panose="020F0502020204030204" pitchFamily="34" charset="0"/>
                        </a:rPr>
                        <a:t>Dubai World Trade Centre (DWTC)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Calibri" panose="020F0502020204030204" pitchFamily="34" charset="0"/>
                        </a:rPr>
                        <a:t>14-15 May</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600" b="0" i="0" u="none" strike="noStrike" dirty="0">
                          <a:solidFill>
                            <a:srgbClr val="000000"/>
                          </a:solidFill>
                          <a:effectLst/>
                          <a:latin typeface="Calibri" panose="020F0502020204030204" pitchFamily="34" charset="0"/>
                        </a:rPr>
                        <a:t>For 24 years Seamless has been a meeting place for the brightest and most innovative minds across the payments, fintech, identity, banking, retail, e-commerce, home delivery and digital marketing industries.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panose="020F0502020204030204" pitchFamily="34" charset="0"/>
                        </a:rPr>
                        <a:t>Youth Empowerment</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735466"/>
                  </a:ext>
                </a:extLst>
              </a:tr>
              <a:tr h="107071">
                <a:tc>
                  <a:txBody>
                    <a:bodyPr/>
                    <a:lstStyle/>
                    <a:p>
                      <a:pPr algn="ctr" fontAlgn="ctr"/>
                      <a:r>
                        <a:rPr lang="en-US" sz="700" b="0" i="0" u="none" strike="noStrike">
                          <a:solidFill>
                            <a:srgbClr val="000000"/>
                          </a:solidFill>
                          <a:effectLst/>
                          <a:latin typeface="Calibri" panose="020F0502020204030204" pitchFamily="34" charset="0"/>
                        </a:rPr>
                        <a:t>June-24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62664908"/>
                  </a:ext>
                </a:extLst>
              </a:tr>
              <a:tr h="300497">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11"/>
                        </a:rPr>
                        <a:t>Arabian Business Leadership Summit</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Arabian Business Leadership Summit is an exclusive gathering of some of the most influential business leaders in the region, featuring a series of dynamic conversations and talks on stage.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Leadership</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or Amal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97594725"/>
                  </a:ext>
                </a:extLst>
              </a:tr>
              <a:tr h="107071">
                <a:tc>
                  <a:txBody>
                    <a:bodyPr/>
                    <a:lstStyle/>
                    <a:p>
                      <a:pPr algn="ctr" fontAlgn="ctr"/>
                      <a:r>
                        <a:rPr lang="en-US" sz="700" b="0" i="0" u="none" strike="noStrike">
                          <a:solidFill>
                            <a:srgbClr val="000000"/>
                          </a:solidFill>
                          <a:effectLst/>
                          <a:latin typeface="Calibri" panose="020F0502020204030204" pitchFamily="34" charset="0"/>
                        </a:rPr>
                        <a:t>July-24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099335154"/>
                  </a:ext>
                </a:extLst>
              </a:tr>
              <a:tr h="107071">
                <a:tc>
                  <a:txBody>
                    <a:bodyPr/>
                    <a:lstStyle/>
                    <a:p>
                      <a:pPr algn="ctr" fontAlgn="ctr"/>
                      <a:r>
                        <a:rPr lang="en-US" sz="700" b="0" i="0" u="none" strike="noStrike">
                          <a:solidFill>
                            <a:srgbClr val="000000"/>
                          </a:solidFill>
                          <a:effectLst/>
                          <a:latin typeface="Calibri" panose="020F0502020204030204" pitchFamily="34" charset="0"/>
                        </a:rPr>
                        <a:t>August-24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86978141"/>
                  </a:ext>
                </a:extLst>
              </a:tr>
              <a:tr h="107071">
                <a:tc>
                  <a:txBody>
                    <a:bodyPr/>
                    <a:lstStyle/>
                    <a:p>
                      <a:pPr algn="ctr" fontAlgn="ctr"/>
                      <a:r>
                        <a:rPr lang="en-US" sz="700" b="0" i="0" u="none" strike="noStrike">
                          <a:solidFill>
                            <a:srgbClr val="000000"/>
                          </a:solidFill>
                          <a:effectLst/>
                          <a:latin typeface="Calibri" panose="020F0502020204030204" pitchFamily="34" charset="0"/>
                        </a:rPr>
                        <a:t>September-24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702646035"/>
                  </a:ext>
                </a:extLst>
              </a:tr>
              <a:tr h="300497">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12"/>
                        </a:rPr>
                        <a:t>Arabian Business Arab Women Awards</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Arab Woman Awards is a recognition programme that celebrates the outstanding achievements and contributions of women across the Arab world.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Female leadership &amp; empowerment </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or Amal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5474815"/>
                  </a:ext>
                </a:extLst>
              </a:tr>
              <a:tr h="107071">
                <a:tc>
                  <a:txBody>
                    <a:bodyPr/>
                    <a:lstStyle/>
                    <a:p>
                      <a:pPr algn="ctr" fontAlgn="ctr"/>
                      <a:r>
                        <a:rPr lang="en-US" sz="700" b="0" i="0" u="none" strike="noStrike">
                          <a:solidFill>
                            <a:srgbClr val="000000"/>
                          </a:solidFill>
                          <a:effectLst/>
                          <a:latin typeface="Calibri" panose="020F0502020204030204" pitchFamily="34" charset="0"/>
                        </a:rPr>
                        <a:t>October-24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11560473"/>
                  </a:ext>
                </a:extLst>
              </a:tr>
              <a:tr h="107071">
                <a:tc>
                  <a:txBody>
                    <a:bodyPr/>
                    <a:lstStyle/>
                    <a:p>
                      <a:pPr algn="ctr" fontAlgn="ctr"/>
                      <a:r>
                        <a:rPr lang="en-US" sz="700" b="0" i="0" u="none" strike="noStrike">
                          <a:solidFill>
                            <a:srgbClr val="000000"/>
                          </a:solidFill>
                          <a:effectLst/>
                          <a:latin typeface="Calibri" panose="020F0502020204030204" pitchFamily="34" charset="0"/>
                        </a:rPr>
                        <a:t>November-24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91237090"/>
                  </a:ext>
                </a:extLst>
              </a:tr>
              <a:tr h="331977">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13"/>
                        </a:rPr>
                        <a:t>Forbes Sustainability Summit</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Abu Dhabi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This critical summit will gather international leaders in sustainability, technology, finance, and policy and will serve as an invaluable platform for discussing, innovating, and driving global strategies toward sustainable living.</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Sustainability + Climate </a:t>
                      </a:r>
                      <a:br>
                        <a:rPr lang="en-US" sz="600" b="0" i="0" u="none" strike="noStrike">
                          <a:solidFill>
                            <a:srgbClr val="000000"/>
                          </a:solidFill>
                          <a:effectLst/>
                          <a:latin typeface="Calibri" panose="020F0502020204030204" pitchFamily="34" charset="0"/>
                        </a:rPr>
                      </a:br>
                      <a:endParaRPr lang="en-US" sz="600" b="0" i="0" u="none" strike="noStrike">
                        <a:solidFill>
                          <a:srgbClr val="000000"/>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a:solidFill>
                            <a:srgbClr val="000000"/>
                          </a:solidFill>
                          <a:effectLst/>
                          <a:latin typeface="Calibri" panose="020F0502020204030204" pitchFamily="34" charset="0"/>
                        </a:rPr>
                        <a:t>Dalia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64689070"/>
                  </a:ext>
                </a:extLst>
              </a:tr>
              <a:tr h="107071">
                <a:tc>
                  <a:txBody>
                    <a:bodyPr/>
                    <a:lstStyle/>
                    <a:p>
                      <a:pPr algn="ctr" fontAlgn="ctr"/>
                      <a:r>
                        <a:rPr lang="en-US" sz="700" b="0" i="0" u="none" strike="noStrike">
                          <a:solidFill>
                            <a:srgbClr val="000000"/>
                          </a:solidFill>
                          <a:effectLst/>
                          <a:latin typeface="Calibri" panose="020F0502020204030204" pitchFamily="34" charset="0"/>
                        </a:rPr>
                        <a:t>December-24</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ctr"/>
                      <a:r>
                        <a:rPr lang="en-US" sz="700" b="0" i="0" u="sng" strike="noStrike">
                          <a:solidFill>
                            <a:srgbClr val="0563C1"/>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ctr"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6E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2679" marR="2679" marT="26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64556314"/>
                  </a:ext>
                </a:extLst>
              </a:tr>
              <a:tr h="331977">
                <a:tc>
                  <a:txBody>
                    <a:bodyPr/>
                    <a:lstStyle/>
                    <a:p>
                      <a:pPr algn="ctr" fontAlgn="ctr"/>
                      <a:r>
                        <a:rPr lang="en-US" sz="700" b="1" i="0" u="none" strike="noStrike">
                          <a:solidFill>
                            <a:srgbClr val="000000"/>
                          </a:solidFill>
                          <a:effectLst/>
                          <a:latin typeface="Calibri" panose="020F0502020204030204" pitchFamily="34" charset="0"/>
                        </a:rPr>
                        <a:t> </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700" b="0" i="0" u="sng" strike="noStrike">
                          <a:solidFill>
                            <a:srgbClr val="0000FF"/>
                          </a:solidFill>
                          <a:effectLst/>
                          <a:latin typeface="Calibri" panose="020F0502020204030204" pitchFamily="34" charset="0"/>
                          <a:hlinkClick r:id="rId14"/>
                        </a:rPr>
                        <a:t>Arabian Business CEO Middle East Awards</a:t>
                      </a:r>
                      <a:endParaRPr lang="en-US" sz="700" b="0" i="0" u="sng" strike="noStrike">
                        <a:solidFill>
                          <a:srgbClr val="0000FF"/>
                        </a:solidFill>
                        <a:effectLst/>
                        <a:latin typeface="Calibri" panose="020F0502020204030204" pitchFamily="34" charset="0"/>
                      </a:endParaRP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Dubai</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UAE</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TBC</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The CEO Middle East Awards recognise excellence, innovation, and achievement, and they provide a platform for leaders to showcase their successes, inspire others, and continue to drive progress in their respective industries.</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0" i="0" u="none" strike="noStrike">
                          <a:solidFill>
                            <a:srgbClr val="000000"/>
                          </a:solidFill>
                          <a:effectLst/>
                          <a:latin typeface="Calibri" panose="020F0502020204030204" pitchFamily="34" charset="0"/>
                        </a:rPr>
                        <a:t>Leadership</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600" b="1" i="0" u="none" strike="noStrike" dirty="0">
                          <a:solidFill>
                            <a:srgbClr val="000000"/>
                          </a:solidFill>
                          <a:effectLst/>
                          <a:latin typeface="Calibri" panose="020F0502020204030204" pitchFamily="34" charset="0"/>
                        </a:rPr>
                        <a:t>Dalia or Amal</a:t>
                      </a:r>
                    </a:p>
                  </a:txBody>
                  <a:tcPr marL="2679" marR="2679" marT="26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54037829"/>
                  </a:ext>
                </a:extLst>
              </a:tr>
            </a:tbl>
          </a:graphicData>
        </a:graphic>
      </p:graphicFrame>
    </p:spTree>
    <p:extLst>
      <p:ext uri="{BB962C8B-B14F-4D97-AF65-F5344CB8AC3E}">
        <p14:creationId xmlns:p14="http://schemas.microsoft.com/office/powerpoint/2010/main" val="2716540079"/>
      </p:ext>
    </p:extLst>
  </p:cSld>
  <p:clrMapOvr>
    <a:masterClrMapping/>
  </p:clrMapOvr>
  <p:transition/>
</p:sld>
</file>

<file path=ppt/theme/theme1.xml><?xml version="1.0" encoding="utf-8"?>
<a:theme xmlns:a="http://schemas.openxmlformats.org/drawingml/2006/main" name="No Footer">
  <a:themeElements>
    <a:clrScheme name="Minimal">
      <a:dk1>
        <a:srgbClr val="3C3C3C"/>
      </a:dk1>
      <a:lt1>
        <a:sysClr val="window" lastClr="FFFFFF"/>
      </a:lt1>
      <a:dk2>
        <a:srgbClr val="575454"/>
      </a:dk2>
      <a:lt2>
        <a:srgbClr val="E7E6E6"/>
      </a:lt2>
      <a:accent1>
        <a:srgbClr val="333333"/>
      </a:accent1>
      <a:accent2>
        <a:srgbClr val="515151"/>
      </a:accent2>
      <a:accent3>
        <a:srgbClr val="6F6F6F"/>
      </a:accent3>
      <a:accent4>
        <a:srgbClr val="8D8D8D"/>
      </a:accent4>
      <a:accent5>
        <a:srgbClr val="B2C7CE"/>
      </a:accent5>
      <a:accent6>
        <a:srgbClr val="009999"/>
      </a:accent6>
      <a:hlink>
        <a:srgbClr val="0099CC"/>
      </a:hlink>
      <a:folHlink>
        <a:srgbClr val="007299"/>
      </a:folHlink>
    </a:clrScheme>
    <a:fontScheme name="Polaris">
      <a:majorFont>
        <a:latin typeface="Coo Hew"/>
        <a:ea typeface="Spica Neue Bold"/>
        <a:cs typeface=""/>
      </a:majorFont>
      <a:minorFont>
        <a:latin typeface="Gidole"/>
        <a:ea typeface="Spica Neu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Font Theme">
      <a:majorFont>
        <a:latin typeface="ShellBold"/>
        <a:ea typeface=""/>
        <a:cs typeface=""/>
      </a:majorFont>
      <a:minorFont>
        <a:latin typeface="Shell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algn="l" defTabSz="357708">
          <a:lnSpc>
            <a:spcPct val="140000"/>
          </a:lnSpc>
          <a:spcAft>
            <a:spcPts val="1200"/>
          </a:spcAft>
          <a:buClr>
            <a:schemeClr val="accent2"/>
          </a:buClr>
          <a:buSzPct val="85000"/>
          <a:buFont typeface="Wingdings" panose="05000000000000000000" pitchFamily="2" charset="2"/>
          <a:buChar char=""/>
          <a:defRPr sz="1400" dirty="0" smtClean="0">
            <a:solidFill>
              <a:schemeClr val="tx1"/>
            </a:solidFill>
            <a:latin typeface="ShellBook" pitchFamily="2" charset="0"/>
          </a:defRPr>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Presentation1" id="{B33FFE0E-00AD-4930-9763-36BAA6AABC02}" vid="{2F0BE8E0-F5D1-40D2-9DA5-B255D3D217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37502</TotalTime>
  <Words>2052</Words>
  <Application>Microsoft Office PowerPoint</Application>
  <PresentationFormat>Widescreen</PresentationFormat>
  <Paragraphs>487</Paragraphs>
  <Slides>3</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vt:i4>
      </vt:variant>
    </vt:vector>
  </HeadingPairs>
  <TitlesOfParts>
    <vt:vector size="16" baseType="lpstr">
      <vt:lpstr>Arial</vt:lpstr>
      <vt:lpstr>Calibri</vt:lpstr>
      <vt:lpstr>Calibri, sans-serif</vt:lpstr>
      <vt:lpstr>Century Gothic</vt:lpstr>
      <vt:lpstr>Coo Hew</vt:lpstr>
      <vt:lpstr>Gidole</vt:lpstr>
      <vt:lpstr>ShellBold</vt:lpstr>
      <vt:lpstr>ShellBook</vt:lpstr>
      <vt:lpstr>ShellLight</vt:lpstr>
      <vt:lpstr>ShellMedium</vt:lpstr>
      <vt:lpstr>Wingdings</vt:lpstr>
      <vt:lpstr>No Footer</vt:lpstr>
      <vt:lpstr>Shell layouts with footer</vt:lpstr>
      <vt:lpstr>1. Speaking opportunities</vt:lpstr>
      <vt:lpstr>1. Speaking opportunities</vt:lpstr>
      <vt:lpstr>3. Regional media (industry-specific MENA outlets):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ADI-CF Launch PR Strategy</dc:title>
  <dc:creator>hebbah hussein</dc:creator>
  <cp:lastModifiedBy>may badrawy</cp:lastModifiedBy>
  <cp:revision>892</cp:revision>
  <dcterms:created xsi:type="dcterms:W3CDTF">2021-09-13T23:23:28Z</dcterms:created>
  <dcterms:modified xsi:type="dcterms:W3CDTF">2023-12-13T14:47:42Z</dcterms:modified>
</cp:coreProperties>
</file>